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38"/>
  </p:notesMasterIdLst>
  <p:sldIdLst>
    <p:sldId id="631" r:id="rId2"/>
    <p:sldId id="654" r:id="rId3"/>
    <p:sldId id="638" r:id="rId4"/>
    <p:sldId id="568" r:id="rId5"/>
    <p:sldId id="620" r:id="rId6"/>
    <p:sldId id="621" r:id="rId7"/>
    <p:sldId id="645" r:id="rId8"/>
    <p:sldId id="617" r:id="rId9"/>
    <p:sldId id="616" r:id="rId10"/>
    <p:sldId id="466" r:id="rId11"/>
    <p:sldId id="473" r:id="rId12"/>
    <p:sldId id="642" r:id="rId13"/>
    <p:sldId id="451" r:id="rId14"/>
    <p:sldId id="469" r:id="rId15"/>
    <p:sldId id="452" r:id="rId16"/>
    <p:sldId id="453" r:id="rId17"/>
    <p:sldId id="655" r:id="rId18"/>
    <p:sldId id="454" r:id="rId19"/>
    <p:sldId id="470" r:id="rId20"/>
    <p:sldId id="471" r:id="rId21"/>
    <p:sldId id="656" r:id="rId22"/>
    <p:sldId id="455" r:id="rId23"/>
    <p:sldId id="657" r:id="rId24"/>
    <p:sldId id="457" r:id="rId25"/>
    <p:sldId id="623" r:id="rId26"/>
    <p:sldId id="472" r:id="rId27"/>
    <p:sldId id="459" r:id="rId28"/>
    <p:sldId id="659" r:id="rId29"/>
    <p:sldId id="460" r:id="rId30"/>
    <p:sldId id="658" r:id="rId31"/>
    <p:sldId id="462" r:id="rId32"/>
    <p:sldId id="660" r:id="rId33"/>
    <p:sldId id="661" r:id="rId34"/>
    <p:sldId id="653" r:id="rId35"/>
    <p:sldId id="627" r:id="rId36"/>
    <p:sldId id="3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8000"/>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77" autoAdjust="0"/>
    <p:restoredTop sz="65873" autoAdjust="0"/>
  </p:normalViewPr>
  <p:slideViewPr>
    <p:cSldViewPr snapToGrid="0" snapToObjects="1">
      <p:cViewPr varScale="1">
        <p:scale>
          <a:sx n="83" d="100"/>
          <a:sy n="83" d="100"/>
        </p:scale>
        <p:origin x="86" y="96"/>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varScale="1">
      <p:scale>
        <a:sx n="100" d="100"/>
        <a:sy n="100" d="100"/>
      </p:scale>
      <p:origin x="0" y="-13651"/>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585DF8F-D51B-4EF5-AB44-402A1FAB48FB}" type="datetime2">
              <a:rPr lang="en-US" smtClean="0"/>
              <a:t>Tuesday, October 29,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16829" y="6434371"/>
            <a:ext cx="1622935" cy="272421"/>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3" name="Picture 12"/>
          <p:cNvPicPr>
            <a:picLocks noChangeAspect="1"/>
          </p:cNvPicPr>
          <p:nvPr userDrawn="1"/>
        </p:nvPicPr>
        <p:blipFill>
          <a:blip r:embed="rId2"/>
          <a:stretch>
            <a:fillRect/>
          </a:stretch>
        </p:blipFill>
        <p:spPr>
          <a:xfrm>
            <a:off x="0" y="0"/>
            <a:ext cx="12192000" cy="1282700"/>
          </a:xfrm>
          <a:prstGeom prst="rect">
            <a:avLst/>
          </a:prstGeom>
        </p:spPr>
      </p:pic>
      <p:pic>
        <p:nvPicPr>
          <p:cNvPr id="19" name="Picture 18">
            <a:extLst>
              <a:ext uri="{FF2B5EF4-FFF2-40B4-BE49-F238E27FC236}">
                <a16:creationId xmlns:a16="http://schemas.microsoft.com/office/drawing/2014/main" id="{0B287A09-D0AF-D14F-AAC2-243112DD64A8}"/>
              </a:ext>
            </a:extLst>
          </p:cNvPr>
          <p:cNvPicPr>
            <a:picLocks noChangeAspect="1"/>
          </p:cNvPicPr>
          <p:nvPr userDrawn="1"/>
        </p:nvPicPr>
        <p:blipFill>
          <a:blip r:embed="rId4"/>
          <a:stretch>
            <a:fillRect/>
          </a:stretch>
        </p:blipFill>
        <p:spPr>
          <a:xfrm>
            <a:off x="-264" y="4234543"/>
            <a:ext cx="3063003" cy="2626678"/>
          </a:xfrm>
          <a:prstGeom prst="rect">
            <a:avLst/>
          </a:prstGeom>
        </p:spPr>
      </p:pic>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688C60B4-0500-4D88-8C9D-5A05C361D953}" type="datetime2">
              <a:rPr lang="en-US" smtClean="0"/>
              <a:t>Tuesday, October 29,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0A2CA5B0-9273-46A2-BBDE-2AEA4289717A}" type="datetime2">
              <a:rPr lang="en-US" smtClean="0"/>
              <a:t>Tuesday, October 29,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2323E-8A6A-AD40-B4DD-1922168053CE}"/>
              </a:ext>
            </a:extLst>
          </p:cNvPr>
          <p:cNvPicPr>
            <a:picLocks noChangeAspect="1"/>
          </p:cNvPicPr>
          <p:nvPr userDrawn="1"/>
        </p:nvPicPr>
        <p:blipFill>
          <a:blip r:embed="rId2"/>
          <a:stretch>
            <a:fillRect/>
          </a:stretch>
        </p:blipFill>
        <p:spPr>
          <a:xfrm>
            <a:off x="7636923" y="4234543"/>
            <a:ext cx="4551789" cy="2620318"/>
          </a:xfrm>
          <a:prstGeom prst="rect">
            <a:avLst/>
          </a:prstGeom>
        </p:spPr>
      </p:pic>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rotWithShape="1">
          <a:blip r:embed="rId3"/>
          <a:srcRect l="30035" b="18772"/>
          <a:stretch/>
        </p:blipFill>
        <p:spPr>
          <a:xfrm>
            <a:off x="-16475" y="4724401"/>
            <a:ext cx="2143041" cy="2133599"/>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
        <p:nvSpPr>
          <p:cNvPr id="6" name="Slide Number Placeholder 5"/>
          <p:cNvSpPr>
            <a:spLocks noGrp="1"/>
          </p:cNvSpPr>
          <p:nvPr>
            <p:ph type="sldNum" sz="quarter" idx="12"/>
          </p:nvPr>
        </p:nvSpPr>
        <p:spPr>
          <a:xfrm>
            <a:off x="5635743" y="6554424"/>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96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29D400A2-190C-42AB-9A33-2911F6059AF5}" type="datetime2">
              <a:rPr lang="en-US" smtClean="0"/>
              <a:t>Tuesday, October 29,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APS DNP'19, A. Seryi for EIC design team</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9075B9A4-D450-4077-8CC5-BE17A26D6D96}" type="datetime2">
              <a:rPr lang="en-US" smtClean="0"/>
              <a:t>Tuesday, October 29, 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APS DNP'19, A. Seryi for EIC design team</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indico.fnal.gov/event/21416/" TargetMode="External"/><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35.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napac2019.vrws.de/papers/moohc2.pdf"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8D79F-CAAE-A44B-8210-D885D38FFAFD}"/>
              </a:ext>
            </a:extLst>
          </p:cNvPr>
          <p:cNvSpPr>
            <a:spLocks noGrp="1"/>
          </p:cNvSpPr>
          <p:nvPr>
            <p:ph type="ctrTitle"/>
          </p:nvPr>
        </p:nvSpPr>
        <p:spPr>
          <a:xfrm>
            <a:off x="323848" y="65310"/>
            <a:ext cx="11544304" cy="883947"/>
          </a:xfrm>
        </p:spPr>
        <p:txBody>
          <a:bodyPr/>
          <a:lstStyle/>
          <a:p>
            <a:pPr algn="ctr"/>
            <a:r>
              <a:rPr lang="en-US" sz="3600" dirty="0" smtClean="0"/>
              <a:t>Electron-Ion </a:t>
            </a:r>
            <a:r>
              <a:rPr lang="en-US" sz="3600" dirty="0"/>
              <a:t>Collider </a:t>
            </a:r>
            <a:r>
              <a:rPr lang="en-US" sz="3600" dirty="0" smtClean="0"/>
              <a:t>Accelerator Design Status</a:t>
            </a:r>
            <a:endParaRPr lang="en-US" sz="3600" dirty="0"/>
          </a:p>
        </p:txBody>
      </p:sp>
      <p:sp>
        <p:nvSpPr>
          <p:cNvPr id="8" name="Text Placeholder 7">
            <a:extLst>
              <a:ext uri="{FF2B5EF4-FFF2-40B4-BE49-F238E27FC236}">
                <a16:creationId xmlns:a16="http://schemas.microsoft.com/office/drawing/2014/main" id="{003E0E35-C8A9-C347-97E9-B7CA2331A513}"/>
              </a:ext>
            </a:extLst>
          </p:cNvPr>
          <p:cNvSpPr>
            <a:spLocks noGrp="1"/>
          </p:cNvSpPr>
          <p:nvPr>
            <p:ph type="body" sz="quarter" idx="14"/>
          </p:nvPr>
        </p:nvSpPr>
        <p:spPr>
          <a:xfrm>
            <a:off x="94306" y="1679763"/>
            <a:ext cx="5875975" cy="1396522"/>
          </a:xfrm>
        </p:spPr>
        <p:txBody>
          <a:bodyPr>
            <a:normAutofit/>
          </a:bodyPr>
          <a:lstStyle/>
          <a:p>
            <a:r>
              <a:rPr lang="en-US" sz="2400" dirty="0">
                <a:solidFill>
                  <a:schemeClr val="tx1"/>
                </a:solidFill>
              </a:rPr>
              <a:t>for JLEIC and </a:t>
            </a:r>
            <a:r>
              <a:rPr lang="en-US" sz="2400" dirty="0" err="1">
                <a:solidFill>
                  <a:schemeClr val="tx1"/>
                </a:solidFill>
              </a:rPr>
              <a:t>eRHIC</a:t>
            </a:r>
            <a:r>
              <a:rPr lang="en-US" sz="2400" dirty="0">
                <a:solidFill>
                  <a:schemeClr val="tx1"/>
                </a:solidFill>
              </a:rPr>
              <a:t> design teams</a:t>
            </a:r>
          </a:p>
          <a:p>
            <a:r>
              <a:rPr lang="en-US" sz="2400" i="1" dirty="0" smtClean="0">
                <a:solidFill>
                  <a:schemeClr val="tx1"/>
                </a:solidFill>
              </a:rPr>
              <a:t>Vasiliy Morozov </a:t>
            </a:r>
            <a:endParaRPr lang="en-US" sz="2400" i="1" dirty="0">
              <a:solidFill>
                <a:schemeClr val="tx1"/>
              </a:solidFill>
            </a:endParaRPr>
          </a:p>
          <a:p>
            <a:r>
              <a:rPr lang="en-US" sz="2400" i="1" dirty="0">
                <a:solidFill>
                  <a:schemeClr val="tx1"/>
                </a:solidFill>
              </a:rPr>
              <a:t>Jefferson Lab</a:t>
            </a:r>
          </a:p>
        </p:txBody>
      </p:sp>
      <p:sp>
        <p:nvSpPr>
          <p:cNvPr id="5" name="Slide Number Placeholder 4">
            <a:extLst>
              <a:ext uri="{FF2B5EF4-FFF2-40B4-BE49-F238E27FC236}">
                <a16:creationId xmlns:a16="http://schemas.microsoft.com/office/drawing/2014/main" id="{2135A7AC-5407-E34C-AAB6-3AD3C7C87BC3}"/>
              </a:ext>
            </a:extLst>
          </p:cNvPr>
          <p:cNvSpPr>
            <a:spLocks noGrp="1"/>
          </p:cNvSpPr>
          <p:nvPr>
            <p:ph type="sldNum" sz="quarter" idx="4294967295"/>
          </p:nvPr>
        </p:nvSpPr>
        <p:spPr>
          <a:xfrm>
            <a:off x="0" y="6467475"/>
            <a:ext cx="714375" cy="303213"/>
          </a:xfrm>
        </p:spPr>
        <p:txBody>
          <a:bodyPr/>
          <a:lstStyle/>
          <a:p>
            <a:fld id="{07E1C93C-5050-FC42-8F10-D22D4F119D13}" type="slidenum">
              <a:rPr lang="en-US" smtClean="0"/>
              <a:pPr/>
              <a:t>1</a:t>
            </a:fld>
            <a:endParaRPr lang="en-US" dirty="0"/>
          </a:p>
        </p:txBody>
      </p:sp>
      <p:pic>
        <p:nvPicPr>
          <p:cNvPr id="9" name="Picture Placeholder 8" descr="EscatteringImage-01.jpg">
            <a:extLst>
              <a:ext uri="{FF2B5EF4-FFF2-40B4-BE49-F238E27FC236}">
                <a16:creationId xmlns:a16="http://schemas.microsoft.com/office/drawing/2014/main" id="{389CCB91-7E0F-CB4C-8A88-2560C2E4AF2A}"/>
              </a:ext>
            </a:extLst>
          </p:cNvPr>
          <p:cNvPicPr>
            <a:picLocks noChangeAspect="1"/>
          </p:cNvPicPr>
          <p:nvPr/>
        </p:nvPicPr>
        <p:blipFill rotWithShape="1">
          <a:blip r:embed="rId2">
            <a:extLst>
              <a:ext uri="{28A0092B-C50C-407E-A947-70E740481C1C}">
                <a14:useLocalDpi xmlns:a14="http://schemas.microsoft.com/office/drawing/2010/main" val="0"/>
              </a:ext>
            </a:extLst>
          </a:blip>
          <a:srcRect l="3475" t="3129" r="1736" b="4266"/>
          <a:stretch/>
        </p:blipFill>
        <p:spPr>
          <a:xfrm>
            <a:off x="5177928" y="1273273"/>
            <a:ext cx="6996803" cy="4508810"/>
          </a:xfrm>
          <a:prstGeom prst="rect">
            <a:avLst/>
          </a:prstGeom>
        </p:spPr>
      </p:pic>
      <p:sp>
        <p:nvSpPr>
          <p:cNvPr id="3" name="Rectangle 2">
            <a:extLst>
              <a:ext uri="{FF2B5EF4-FFF2-40B4-BE49-F238E27FC236}">
                <a16:creationId xmlns:a16="http://schemas.microsoft.com/office/drawing/2014/main" id="{4FDFC074-EEE9-4346-9E3A-F39CB736B2F1}"/>
              </a:ext>
            </a:extLst>
          </p:cNvPr>
          <p:cNvSpPr/>
          <p:nvPr/>
        </p:nvSpPr>
        <p:spPr>
          <a:xfrm>
            <a:off x="2258027" y="5734113"/>
            <a:ext cx="7675946" cy="1107996"/>
          </a:xfrm>
          <a:prstGeom prst="rect">
            <a:avLst/>
          </a:prstGeom>
        </p:spPr>
        <p:txBody>
          <a:bodyPr wrap="square">
            <a:spAutoFit/>
          </a:bodyPr>
          <a:lstStyle/>
          <a:p>
            <a:pPr algn="ctr"/>
            <a:r>
              <a:rPr lang="en-US" sz="2400" dirty="0"/>
              <a:t>13th European Research Conference </a:t>
            </a:r>
          </a:p>
          <a:p>
            <a:pPr algn="ctr"/>
            <a:r>
              <a:rPr lang="en-US" sz="2400" dirty="0"/>
              <a:t>on Electromagnetic Interactions with Nucleons and Nuclei </a:t>
            </a:r>
          </a:p>
          <a:p>
            <a:pPr algn="ctr"/>
            <a:r>
              <a:rPr lang="en-US" dirty="0"/>
              <a:t>27 October – </a:t>
            </a:r>
            <a:r>
              <a:rPr lang="en-US" dirty="0" smtClean="0"/>
              <a:t>2 November, 2019,  </a:t>
            </a:r>
            <a:r>
              <a:rPr lang="en-US" dirty="0" err="1"/>
              <a:t>Paphos</a:t>
            </a:r>
            <a:r>
              <a:rPr lang="en-US" dirty="0"/>
              <a:t>, Cyprus</a:t>
            </a:r>
          </a:p>
        </p:txBody>
      </p:sp>
    </p:spTree>
    <p:extLst>
      <p:ext uri="{BB962C8B-B14F-4D97-AF65-F5344CB8AC3E}">
        <p14:creationId xmlns:p14="http://schemas.microsoft.com/office/powerpoint/2010/main" val="81620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A831-7BBB-A649-8822-797A0D27DC09}"/>
              </a:ext>
            </a:extLst>
          </p:cNvPr>
          <p:cNvSpPr>
            <a:spLocks noGrp="1"/>
          </p:cNvSpPr>
          <p:nvPr>
            <p:ph type="title"/>
          </p:nvPr>
        </p:nvSpPr>
        <p:spPr/>
        <p:txBody>
          <a:bodyPr/>
          <a:lstStyle/>
          <a:p>
            <a:r>
              <a:rPr lang="en-US" dirty="0"/>
              <a:t>High Luminosity Implementation</a:t>
            </a:r>
          </a:p>
        </p:txBody>
      </p:sp>
      <p:sp>
        <p:nvSpPr>
          <p:cNvPr id="3" name="Content Placeholder 2">
            <a:extLst>
              <a:ext uri="{FF2B5EF4-FFF2-40B4-BE49-F238E27FC236}">
                <a16:creationId xmlns:a16="http://schemas.microsoft.com/office/drawing/2014/main" id="{869A69DA-CB34-074B-8EDB-2BEB753E0445}"/>
              </a:ext>
            </a:extLst>
          </p:cNvPr>
          <p:cNvSpPr>
            <a:spLocks noGrp="1"/>
          </p:cNvSpPr>
          <p:nvPr>
            <p:ph idx="1"/>
          </p:nvPr>
        </p:nvSpPr>
        <p:spPr/>
        <p:txBody>
          <a:bodyPr>
            <a:normAutofit/>
          </a:bodyPr>
          <a:lstStyle/>
          <a:p>
            <a:pPr marL="0" indent="0">
              <a:lnSpc>
                <a:spcPct val="100000"/>
              </a:lnSpc>
              <a:buNone/>
            </a:pPr>
            <a:r>
              <a:rPr lang="en-US" dirty="0" smtClean="0"/>
              <a:t>Since </a:t>
            </a:r>
            <a:r>
              <a:rPr lang="en-US" dirty="0"/>
              <a:t>both JLEIC and </a:t>
            </a:r>
            <a:r>
              <a:rPr lang="en-US" dirty="0" err="1"/>
              <a:t>eRHIC</a:t>
            </a:r>
            <a:r>
              <a:rPr lang="en-US" dirty="0"/>
              <a:t> </a:t>
            </a:r>
            <a:r>
              <a:rPr lang="en-US" dirty="0" smtClean="0"/>
              <a:t>designs are storage-ring-based </a:t>
            </a:r>
            <a:r>
              <a:rPr lang="en-US" dirty="0"/>
              <a:t>designs, </a:t>
            </a:r>
            <a:r>
              <a:rPr lang="en-US" dirty="0" smtClean="0"/>
              <a:t/>
            </a:r>
            <a:br>
              <a:rPr lang="en-US" dirty="0" smtClean="0"/>
            </a:br>
            <a:r>
              <a:rPr lang="en-US" dirty="0" smtClean="0"/>
              <a:t>the </a:t>
            </a:r>
            <a:r>
              <a:rPr lang="en-US" dirty="0"/>
              <a:t>same ingredients are required for </a:t>
            </a:r>
            <a:r>
              <a:rPr lang="en-US" dirty="0" smtClean="0"/>
              <a:t>high </a:t>
            </a:r>
            <a:r>
              <a:rPr lang="en-US" dirty="0"/>
              <a:t>luminosity</a:t>
            </a:r>
          </a:p>
          <a:p>
            <a:pPr>
              <a:lnSpc>
                <a:spcPct val="100000"/>
              </a:lnSpc>
            </a:pPr>
            <a:r>
              <a:rPr lang="en-US" b="1" dirty="0" smtClean="0"/>
              <a:t>Relatively large </a:t>
            </a:r>
            <a:r>
              <a:rPr lang="en-US" b="1" dirty="0"/>
              <a:t>bunch charge </a:t>
            </a:r>
            <a:r>
              <a:rPr lang="en-US" b="1" dirty="0" smtClean="0"/>
              <a:t>for bunch emittance and length </a:t>
            </a:r>
            <a:br>
              <a:rPr lang="en-US" b="1" dirty="0" smtClean="0"/>
            </a:br>
            <a:r>
              <a:rPr lang="en-US" dirty="0" smtClean="0"/>
              <a:t>(yet </a:t>
            </a:r>
            <a:r>
              <a:rPr lang="en-US" dirty="0"/>
              <a:t>small in comparison with hadron colliders)</a:t>
            </a:r>
          </a:p>
          <a:p>
            <a:pPr>
              <a:lnSpc>
                <a:spcPct val="100000"/>
              </a:lnSpc>
            </a:pPr>
            <a:r>
              <a:rPr lang="en-US" b="1" dirty="0"/>
              <a:t>Many bunches</a:t>
            </a:r>
            <a:r>
              <a:rPr lang="en-US" b="1" dirty="0">
                <a:solidFill>
                  <a:srgbClr val="FF0000"/>
                </a:solidFill>
              </a:rPr>
              <a:t> </a:t>
            </a:r>
            <a:r>
              <a:rPr lang="en-US" dirty="0">
                <a:solidFill>
                  <a:srgbClr val="FF0000"/>
                </a:solidFill>
                <a:sym typeface="Wingdings" panose="05000000000000000000" pitchFamily="2" charset="2"/>
              </a:rPr>
              <a:t> </a:t>
            </a:r>
            <a:r>
              <a:rPr lang="en-US" dirty="0">
                <a:sym typeface="Wingdings" panose="05000000000000000000" pitchFamily="2" charset="2"/>
              </a:rPr>
              <a:t>large total beam currents</a:t>
            </a:r>
          </a:p>
          <a:p>
            <a:pPr marL="0" indent="0">
              <a:lnSpc>
                <a:spcPct val="100000"/>
              </a:lnSpc>
              <a:buNone/>
            </a:pPr>
            <a:r>
              <a:rPr lang="en-US" dirty="0">
                <a:sym typeface="Wingdings" panose="05000000000000000000" pitchFamily="2" charset="2"/>
              </a:rPr>
              <a:t>		     </a:t>
            </a:r>
            <a:r>
              <a:rPr lang="en-US" dirty="0">
                <a:solidFill>
                  <a:srgbClr val="FF0000"/>
                </a:solidFill>
                <a:sym typeface="Wingdings" panose="05000000000000000000" pitchFamily="2" charset="2"/>
              </a:rPr>
              <a:t></a:t>
            </a:r>
            <a:r>
              <a:rPr lang="en-US" dirty="0">
                <a:sym typeface="Wingdings" panose="05000000000000000000" pitchFamily="2" charset="2"/>
              </a:rPr>
              <a:t>  crossing angle collision geometry</a:t>
            </a:r>
          </a:p>
          <a:p>
            <a:pPr>
              <a:lnSpc>
                <a:spcPct val="100000"/>
              </a:lnSpc>
            </a:pPr>
            <a:r>
              <a:rPr lang="en-US" b="1" dirty="0">
                <a:sym typeface="Wingdings" panose="05000000000000000000" pitchFamily="2" charset="2"/>
              </a:rPr>
              <a:t>Small beam size </a:t>
            </a:r>
            <a:r>
              <a:rPr lang="en-US" dirty="0">
                <a:sym typeface="Wingdings" panose="05000000000000000000" pitchFamily="2" charset="2"/>
              </a:rPr>
              <a:t>at collision point achieved by </a:t>
            </a:r>
          </a:p>
          <a:p>
            <a:pPr marL="0" indent="0">
              <a:lnSpc>
                <a:spcPct val="100000"/>
              </a:lnSpc>
              <a:buNone/>
            </a:pPr>
            <a:r>
              <a:rPr lang="en-US" dirty="0">
                <a:sym typeface="Wingdings" panose="05000000000000000000" pitchFamily="2" charset="2"/>
              </a:rPr>
              <a:t>	* </a:t>
            </a:r>
            <a:r>
              <a:rPr lang="en-US" b="1" dirty="0">
                <a:sym typeface="Wingdings" panose="05000000000000000000" pitchFamily="2" charset="2"/>
              </a:rPr>
              <a:t>small emittance</a:t>
            </a:r>
          </a:p>
          <a:p>
            <a:pPr marL="0" indent="0">
              <a:lnSpc>
                <a:spcPct val="100000"/>
              </a:lnSpc>
              <a:buNone/>
            </a:pPr>
            <a:r>
              <a:rPr lang="en-US" dirty="0">
                <a:sym typeface="Wingdings" panose="05000000000000000000" pitchFamily="2" charset="2"/>
              </a:rPr>
              <a:t>		</a:t>
            </a:r>
            <a:r>
              <a:rPr lang="en-US" dirty="0">
                <a:solidFill>
                  <a:srgbClr val="FF0000"/>
                </a:solidFill>
                <a:sym typeface="Wingdings" panose="05000000000000000000" pitchFamily="2" charset="2"/>
              </a:rPr>
              <a:t></a:t>
            </a:r>
            <a:r>
              <a:rPr lang="en-US" dirty="0">
                <a:sym typeface="Wingdings" panose="05000000000000000000" pitchFamily="2" charset="2"/>
              </a:rPr>
              <a:t> small hadron emittance</a:t>
            </a:r>
          </a:p>
          <a:p>
            <a:pPr marL="0" indent="0">
              <a:lnSpc>
                <a:spcPct val="100000"/>
              </a:lnSpc>
              <a:buNone/>
            </a:pPr>
            <a:r>
              <a:rPr lang="en-US" dirty="0">
                <a:sym typeface="Wingdings" panose="05000000000000000000" pitchFamily="2" charset="2"/>
              </a:rPr>
              <a:t>	* </a:t>
            </a:r>
            <a:r>
              <a:rPr lang="en-US" b="1" dirty="0">
                <a:sym typeface="Wingdings" panose="05000000000000000000" pitchFamily="2" charset="2"/>
              </a:rPr>
              <a:t>and strong focusing at IR </a:t>
            </a:r>
            <a:r>
              <a:rPr lang="en-US" dirty="0">
                <a:sym typeface="Wingdings" panose="05000000000000000000" pitchFamily="2" charset="2"/>
              </a:rPr>
              <a:t>(small </a:t>
            </a:r>
            <a:r>
              <a:rPr lang="en-US" dirty="0">
                <a:latin typeface="Symbol" panose="05050102010706020507" pitchFamily="18" charset="2"/>
                <a:sym typeface="Wingdings" panose="05000000000000000000" pitchFamily="2" charset="2"/>
              </a:rPr>
              <a:t>b</a:t>
            </a:r>
            <a:r>
              <a:rPr lang="en-US" dirty="0">
                <a:sym typeface="Wingdings" panose="05000000000000000000" pitchFamily="2" charset="2"/>
              </a:rPr>
              <a:t>)</a:t>
            </a:r>
          </a:p>
          <a:p>
            <a:pPr marL="0" indent="0">
              <a:lnSpc>
                <a:spcPct val="100000"/>
              </a:lnSpc>
              <a:buNone/>
            </a:pPr>
            <a:r>
              <a:rPr lang="en-US" dirty="0">
                <a:sym typeface="Wingdings" panose="05000000000000000000" pitchFamily="2" charset="2"/>
              </a:rPr>
              <a:t>             	</a:t>
            </a:r>
            <a:r>
              <a:rPr lang="en-US" dirty="0">
                <a:solidFill>
                  <a:srgbClr val="FF0000"/>
                </a:solidFill>
                <a:sym typeface="Wingdings" panose="05000000000000000000" pitchFamily="2" charset="2"/>
              </a:rPr>
              <a:t></a:t>
            </a:r>
            <a:r>
              <a:rPr lang="en-US" dirty="0">
                <a:sym typeface="Wingdings" panose="05000000000000000000" pitchFamily="2" charset="2"/>
              </a:rPr>
              <a:t> </a:t>
            </a:r>
            <a:r>
              <a:rPr lang="en-US" dirty="0" smtClean="0">
                <a:sym typeface="Wingdings" panose="05000000000000000000" pitchFamily="2" charset="2"/>
              </a:rPr>
              <a:t>requires </a:t>
            </a:r>
            <a:r>
              <a:rPr lang="en-US" dirty="0">
                <a:sym typeface="Wingdings" panose="05000000000000000000" pitchFamily="2" charset="2"/>
              </a:rPr>
              <a:t>short bunches</a:t>
            </a:r>
          </a:p>
          <a:p>
            <a:pPr>
              <a:lnSpc>
                <a:spcPct val="100000"/>
              </a:lnSpc>
            </a:pPr>
            <a:r>
              <a:rPr lang="en-US" dirty="0" smtClean="0">
                <a:sym typeface="Wingdings" panose="05000000000000000000" pitchFamily="2" charset="2"/>
              </a:rPr>
              <a:t>Luminosity </a:t>
            </a:r>
            <a:r>
              <a:rPr lang="en-US" dirty="0">
                <a:sym typeface="Wingdings" panose="05000000000000000000" pitchFamily="2" charset="2"/>
              </a:rPr>
              <a:t>limits vs E: </a:t>
            </a:r>
            <a:r>
              <a:rPr lang="en-US" b="1" dirty="0">
                <a:sym typeface="Wingdings" panose="05000000000000000000" pitchFamily="2" charset="2"/>
              </a:rPr>
              <a:t>Space Charge,</a:t>
            </a:r>
            <a:r>
              <a:rPr lang="en-US" dirty="0">
                <a:sym typeface="Wingdings" panose="05000000000000000000" pitchFamily="2" charset="2"/>
              </a:rPr>
              <a:t> </a:t>
            </a:r>
            <a:r>
              <a:rPr lang="en-US" b="1" dirty="0">
                <a:sym typeface="Wingdings" panose="05000000000000000000" pitchFamily="2" charset="2"/>
              </a:rPr>
              <a:t>Beam-Beam Limits, Synchrotron Radiation</a:t>
            </a:r>
            <a:endParaRPr lang="en-US" dirty="0">
              <a:sym typeface="Wingdings" panose="05000000000000000000" pitchFamily="2" charset="2"/>
            </a:endParaRPr>
          </a:p>
          <a:p>
            <a:pPr marL="0" indent="0">
              <a:lnSpc>
                <a:spcPct val="100000"/>
              </a:lnSpc>
              <a:buNone/>
            </a:pPr>
            <a:endParaRPr lang="en-US" dirty="0"/>
          </a:p>
          <a:p>
            <a:pPr>
              <a:lnSpc>
                <a:spcPct val="100000"/>
              </a:lnSpc>
            </a:pPr>
            <a:endParaRPr lang="en-US" dirty="0"/>
          </a:p>
        </p:txBody>
      </p:sp>
      <p:sp>
        <p:nvSpPr>
          <p:cNvPr id="5" name="Slide Number Placeholder 4">
            <a:extLst>
              <a:ext uri="{FF2B5EF4-FFF2-40B4-BE49-F238E27FC236}">
                <a16:creationId xmlns:a16="http://schemas.microsoft.com/office/drawing/2014/main" id="{3D48B426-BBC7-F04A-B4FE-AA67C59007EA}"/>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6" name="Rectangle 5">
            <a:extLst>
              <a:ext uri="{FF2B5EF4-FFF2-40B4-BE49-F238E27FC236}">
                <a16:creationId xmlns:a16="http://schemas.microsoft.com/office/drawing/2014/main" id="{CE76FB3A-51E3-754A-9A25-31FA24B70B78}"/>
              </a:ext>
            </a:extLst>
          </p:cNvPr>
          <p:cNvSpPr/>
          <p:nvPr/>
        </p:nvSpPr>
        <p:spPr>
          <a:xfrm>
            <a:off x="7207112" y="4703062"/>
            <a:ext cx="4984888" cy="800219"/>
          </a:xfrm>
          <a:prstGeom prst="rect">
            <a:avLst/>
          </a:prstGeom>
        </p:spPr>
        <p:txBody>
          <a:bodyPr wrap="square">
            <a:spAutoFit/>
          </a:bodyPr>
          <a:lstStyle/>
          <a:p>
            <a:r>
              <a:rPr lang="en-US" sz="2400" dirty="0">
                <a:solidFill>
                  <a:srgbClr val="0432FF"/>
                </a:solidFill>
                <a:sym typeface="Wingdings" panose="05000000000000000000" pitchFamily="2" charset="2"/>
              </a:rPr>
              <a:t> </a:t>
            </a:r>
            <a:r>
              <a:rPr lang="en-US" sz="2200" dirty="0">
                <a:solidFill>
                  <a:srgbClr val="0432FF"/>
                </a:solidFill>
                <a:latin typeface="Arial" charset="0"/>
                <a:cs typeface="Arial" panose="020B0604020202020204" pitchFamily="34" charset="0"/>
                <a:sym typeface="Wingdings" panose="05000000000000000000" pitchFamily="2" charset="2"/>
              </a:rPr>
              <a:t>requires strong hadron cooling </a:t>
            </a:r>
            <a:r>
              <a:rPr lang="en-US" sz="2200" b="1" dirty="0">
                <a:solidFill>
                  <a:srgbClr val="0432FF"/>
                </a:solidFill>
                <a:latin typeface="Arial" charset="0"/>
                <a:cs typeface="Arial" panose="020B0604020202020204" pitchFamily="34" charset="0"/>
                <a:sym typeface="Wingdings" panose="05000000000000000000" pitchFamily="2" charset="2"/>
              </a:rPr>
              <a:t>or</a:t>
            </a:r>
            <a:r>
              <a:rPr lang="en-US" sz="2200" dirty="0">
                <a:solidFill>
                  <a:srgbClr val="0432FF"/>
                </a:solidFill>
                <a:latin typeface="Arial" charset="0"/>
                <a:cs typeface="Arial" panose="020B0604020202020204" pitchFamily="34" charset="0"/>
                <a:sym typeface="Wingdings" panose="05000000000000000000" pitchFamily="2" charset="2"/>
              </a:rPr>
              <a:t> frequent injection of pre-cooled beam</a:t>
            </a:r>
            <a:endParaRPr lang="en-US" dirty="0">
              <a:solidFill>
                <a:srgbClr val="0432FF"/>
              </a:solidFill>
            </a:endParaRPr>
          </a:p>
        </p:txBody>
      </p:sp>
      <p:cxnSp>
        <p:nvCxnSpPr>
          <p:cNvPr id="8" name="Straight Arrow Connector 7">
            <a:extLst>
              <a:ext uri="{FF2B5EF4-FFF2-40B4-BE49-F238E27FC236}">
                <a16:creationId xmlns:a16="http://schemas.microsoft.com/office/drawing/2014/main" id="{AEF931C3-6977-7E4B-BC59-BE7F3FA72A24}"/>
              </a:ext>
            </a:extLst>
          </p:cNvPr>
          <p:cNvCxnSpPr>
            <a:cxnSpLocks/>
          </p:cNvCxnSpPr>
          <p:nvPr/>
        </p:nvCxnSpPr>
        <p:spPr>
          <a:xfrm>
            <a:off x="5724144" y="4673721"/>
            <a:ext cx="1482968" cy="23366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F9B60E-DB60-D046-A1DD-C13760101135}"/>
              </a:ext>
            </a:extLst>
          </p:cNvPr>
          <p:cNvCxnSpPr>
            <a:cxnSpLocks/>
          </p:cNvCxnSpPr>
          <p:nvPr/>
        </p:nvCxnSpPr>
        <p:spPr>
          <a:xfrm flipV="1">
            <a:off x="5724144" y="4999834"/>
            <a:ext cx="1482968" cy="5143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866185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19D0-2F89-F94B-8AD3-C0AA86C139F3}"/>
              </a:ext>
            </a:extLst>
          </p:cNvPr>
          <p:cNvSpPr>
            <a:spLocks noGrp="1"/>
          </p:cNvSpPr>
          <p:nvPr>
            <p:ph type="title"/>
          </p:nvPr>
        </p:nvSpPr>
        <p:spPr/>
        <p:txBody>
          <a:bodyPr/>
          <a:lstStyle/>
          <a:p>
            <a:r>
              <a:rPr lang="en-US" dirty="0"/>
              <a:t>EIC Luminosity</a:t>
            </a:r>
          </a:p>
        </p:txBody>
      </p:sp>
      <p:sp>
        <p:nvSpPr>
          <p:cNvPr id="5" name="Slide Number Placeholder 4">
            <a:extLst>
              <a:ext uri="{FF2B5EF4-FFF2-40B4-BE49-F238E27FC236}">
                <a16:creationId xmlns:a16="http://schemas.microsoft.com/office/drawing/2014/main" id="{E8274666-C52A-1140-9E92-FB42F3856948}"/>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8" name="TextBox 7"/>
          <p:cNvSpPr txBox="1"/>
          <p:nvPr/>
        </p:nvSpPr>
        <p:spPr>
          <a:xfrm>
            <a:off x="147004" y="1122730"/>
            <a:ext cx="2754817" cy="369332"/>
          </a:xfrm>
          <a:prstGeom prst="rect">
            <a:avLst/>
          </a:prstGeom>
          <a:noFill/>
          <a:ln w="31750">
            <a:solidFill>
              <a:schemeClr val="tx1"/>
            </a:solidFill>
          </a:ln>
        </p:spPr>
        <p:txBody>
          <a:bodyPr wrap="square" rtlCol="0">
            <a:spAutoFit/>
          </a:bodyPr>
          <a:lstStyle/>
          <a:p>
            <a:r>
              <a:rPr lang="en-US" dirty="0"/>
              <a:t>EIC designs baselines</a:t>
            </a:r>
          </a:p>
        </p:txBody>
      </p:sp>
      <p:sp>
        <p:nvSpPr>
          <p:cNvPr id="9" name="Rectangle 8"/>
          <p:cNvSpPr/>
          <p:nvPr/>
        </p:nvSpPr>
        <p:spPr>
          <a:xfrm>
            <a:off x="4350089" y="1065014"/>
            <a:ext cx="3623108" cy="461665"/>
          </a:xfrm>
          <a:prstGeom prst="rect">
            <a:avLst/>
          </a:prstGeom>
        </p:spPr>
        <p:txBody>
          <a:bodyPr wrap="none">
            <a:spAutoFit/>
          </a:bodyPr>
          <a:lstStyle/>
          <a:p>
            <a:r>
              <a:rPr lang="en-US" sz="2400" dirty="0"/>
              <a:t>EIC designs peak luminosity</a:t>
            </a:r>
          </a:p>
        </p:txBody>
      </p:sp>
      <p:grpSp>
        <p:nvGrpSpPr>
          <p:cNvPr id="13" name="Group 12">
            <a:extLst>
              <a:ext uri="{FF2B5EF4-FFF2-40B4-BE49-F238E27FC236}">
                <a16:creationId xmlns:a16="http://schemas.microsoft.com/office/drawing/2014/main" id="{BBFD5160-79F8-BB44-8D1B-5EDB0091C854}"/>
              </a:ext>
            </a:extLst>
          </p:cNvPr>
          <p:cNvGrpSpPr/>
          <p:nvPr/>
        </p:nvGrpSpPr>
        <p:grpSpPr>
          <a:xfrm>
            <a:off x="3054350" y="1612900"/>
            <a:ext cx="6083300" cy="3632200"/>
            <a:chOff x="3054350" y="1612900"/>
            <a:chExt cx="6083300" cy="3632200"/>
          </a:xfrm>
        </p:grpSpPr>
        <p:pic>
          <p:nvPicPr>
            <p:cNvPr id="6" name="Picture 5">
              <a:extLst>
                <a:ext uri="{FF2B5EF4-FFF2-40B4-BE49-F238E27FC236}">
                  <a16:creationId xmlns:a16="http://schemas.microsoft.com/office/drawing/2014/main" id="{35740E49-2924-7849-9341-B6A5A174711C}"/>
                </a:ext>
              </a:extLst>
            </p:cNvPr>
            <p:cNvPicPr>
              <a:picLocks noChangeAspect="1"/>
            </p:cNvPicPr>
            <p:nvPr/>
          </p:nvPicPr>
          <p:blipFill>
            <a:blip r:embed="rId2"/>
            <a:stretch>
              <a:fillRect/>
            </a:stretch>
          </p:blipFill>
          <p:spPr>
            <a:xfrm>
              <a:off x="3054350" y="1612900"/>
              <a:ext cx="6083300" cy="3632200"/>
            </a:xfrm>
            <a:prstGeom prst="rect">
              <a:avLst/>
            </a:prstGeom>
          </p:spPr>
        </p:pic>
        <p:sp>
          <p:nvSpPr>
            <p:cNvPr id="11" name="TextBox 10">
              <a:extLst>
                <a:ext uri="{FF2B5EF4-FFF2-40B4-BE49-F238E27FC236}">
                  <a16:creationId xmlns:a16="http://schemas.microsoft.com/office/drawing/2014/main" id="{9E7DB67F-2CC3-6A47-A970-1A8ABA377E6B}"/>
                </a:ext>
              </a:extLst>
            </p:cNvPr>
            <p:cNvSpPr txBox="1"/>
            <p:nvPr/>
          </p:nvSpPr>
          <p:spPr>
            <a:xfrm>
              <a:off x="3323787" y="3214002"/>
              <a:ext cx="489236" cy="307777"/>
            </a:xfrm>
            <a:prstGeom prst="rect">
              <a:avLst/>
            </a:prstGeom>
            <a:noFill/>
          </p:spPr>
          <p:txBody>
            <a:bodyPr wrap="none" rtlCol="0">
              <a:spAutoFit/>
            </a:bodyPr>
            <a:lstStyle/>
            <a:p>
              <a:r>
                <a:rPr lang="en-US" sz="1400" dirty="0"/>
                <a:t>10</a:t>
              </a:r>
              <a:r>
                <a:rPr lang="en-US" sz="1400" baseline="30000" dirty="0"/>
                <a:t>33</a:t>
              </a:r>
            </a:p>
          </p:txBody>
        </p:sp>
        <p:sp>
          <p:nvSpPr>
            <p:cNvPr id="12" name="TextBox 11">
              <a:extLst>
                <a:ext uri="{FF2B5EF4-FFF2-40B4-BE49-F238E27FC236}">
                  <a16:creationId xmlns:a16="http://schemas.microsoft.com/office/drawing/2014/main" id="{6137DB77-ACBE-0948-95D2-74F206A8F344}"/>
                </a:ext>
              </a:extLst>
            </p:cNvPr>
            <p:cNvSpPr txBox="1"/>
            <p:nvPr/>
          </p:nvSpPr>
          <p:spPr>
            <a:xfrm>
              <a:off x="3318707" y="4280802"/>
              <a:ext cx="489236" cy="307777"/>
            </a:xfrm>
            <a:prstGeom prst="rect">
              <a:avLst/>
            </a:prstGeom>
            <a:noFill/>
          </p:spPr>
          <p:txBody>
            <a:bodyPr wrap="none" rtlCol="0">
              <a:spAutoFit/>
            </a:bodyPr>
            <a:lstStyle/>
            <a:p>
              <a:r>
                <a:rPr lang="en-US" sz="1400" dirty="0"/>
                <a:t>10</a:t>
              </a:r>
              <a:r>
                <a:rPr lang="en-US" sz="1400" baseline="30000" dirty="0"/>
                <a:t>32</a:t>
              </a:r>
            </a:p>
          </p:txBody>
        </p:sp>
        <p:sp>
          <p:nvSpPr>
            <p:cNvPr id="15" name="TextBox 14">
              <a:extLst>
                <a:ext uri="{FF2B5EF4-FFF2-40B4-BE49-F238E27FC236}">
                  <a16:creationId xmlns:a16="http://schemas.microsoft.com/office/drawing/2014/main" id="{5758CD3C-B328-8346-ABA7-681EC3BDE2AA}"/>
                </a:ext>
              </a:extLst>
            </p:cNvPr>
            <p:cNvSpPr txBox="1"/>
            <p:nvPr/>
          </p:nvSpPr>
          <p:spPr>
            <a:xfrm>
              <a:off x="3323787" y="2065003"/>
              <a:ext cx="489236" cy="307777"/>
            </a:xfrm>
            <a:prstGeom prst="rect">
              <a:avLst/>
            </a:prstGeom>
            <a:noFill/>
          </p:spPr>
          <p:txBody>
            <a:bodyPr wrap="none" rtlCol="0">
              <a:spAutoFit/>
            </a:bodyPr>
            <a:lstStyle/>
            <a:p>
              <a:r>
                <a:rPr lang="en-US" sz="1400" dirty="0"/>
                <a:t>10</a:t>
              </a:r>
              <a:r>
                <a:rPr lang="en-US" sz="1400" baseline="30000" dirty="0"/>
                <a:t>34</a:t>
              </a:r>
            </a:p>
          </p:txBody>
        </p:sp>
      </p:grpSp>
      <p:grpSp>
        <p:nvGrpSpPr>
          <p:cNvPr id="10" name="Group 9">
            <a:extLst>
              <a:ext uri="{FF2B5EF4-FFF2-40B4-BE49-F238E27FC236}">
                <a16:creationId xmlns:a16="http://schemas.microsoft.com/office/drawing/2014/main" id="{7EC41CE5-D46B-8143-81B1-58D6E757D1F0}"/>
              </a:ext>
            </a:extLst>
          </p:cNvPr>
          <p:cNvGrpSpPr/>
          <p:nvPr/>
        </p:nvGrpSpPr>
        <p:grpSpPr>
          <a:xfrm>
            <a:off x="260767" y="2466749"/>
            <a:ext cx="2258788" cy="1730651"/>
            <a:chOff x="260767" y="2466749"/>
            <a:chExt cx="2258788" cy="1730651"/>
          </a:xfrm>
        </p:grpSpPr>
        <p:sp>
          <p:nvSpPr>
            <p:cNvPr id="3" name="TextBox 2">
              <a:extLst>
                <a:ext uri="{FF2B5EF4-FFF2-40B4-BE49-F238E27FC236}">
                  <a16:creationId xmlns:a16="http://schemas.microsoft.com/office/drawing/2014/main" id="{558B62D9-A59F-AB42-B84E-661318D487A4}"/>
                </a:ext>
              </a:extLst>
            </p:cNvPr>
            <p:cNvSpPr txBox="1"/>
            <p:nvPr/>
          </p:nvSpPr>
          <p:spPr>
            <a:xfrm rot="18623358">
              <a:off x="-237607" y="3329694"/>
              <a:ext cx="1366080" cy="369332"/>
            </a:xfrm>
            <a:prstGeom prst="rect">
              <a:avLst/>
            </a:prstGeom>
            <a:noFill/>
          </p:spPr>
          <p:txBody>
            <a:bodyPr wrap="none" rtlCol="0">
              <a:spAutoFit/>
            </a:bodyPr>
            <a:lstStyle>
              <a:defPPr>
                <a:defRPr lang="en-US"/>
              </a:defPPr>
              <a:lvl1pPr>
                <a:defRPr>
                  <a:latin typeface="Arial Narrow" panose="020B0604020202020204" pitchFamily="34" charset="0"/>
                  <a:cs typeface="Arial Narrow" panose="020B0604020202020204" pitchFamily="34" charset="0"/>
                </a:defRPr>
              </a:lvl1pPr>
            </a:lstStyle>
            <a:p>
              <a:r>
                <a:rPr lang="en-US" dirty="0"/>
                <a:t>Space-charge</a:t>
              </a:r>
            </a:p>
          </p:txBody>
        </p:sp>
        <p:sp>
          <p:nvSpPr>
            <p:cNvPr id="16" name="TextBox 15">
              <a:extLst>
                <a:ext uri="{FF2B5EF4-FFF2-40B4-BE49-F238E27FC236}">
                  <a16:creationId xmlns:a16="http://schemas.microsoft.com/office/drawing/2014/main" id="{F28F9D70-FE85-A346-AC44-E789950C505D}"/>
                </a:ext>
              </a:extLst>
            </p:cNvPr>
            <p:cNvSpPr txBox="1"/>
            <p:nvPr/>
          </p:nvSpPr>
          <p:spPr>
            <a:xfrm>
              <a:off x="809464" y="2792640"/>
              <a:ext cx="1217000"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Beam-beam</a:t>
              </a:r>
            </a:p>
          </p:txBody>
        </p:sp>
        <p:sp>
          <p:nvSpPr>
            <p:cNvPr id="17" name="TextBox 16">
              <a:extLst>
                <a:ext uri="{FF2B5EF4-FFF2-40B4-BE49-F238E27FC236}">
                  <a16:creationId xmlns:a16="http://schemas.microsoft.com/office/drawing/2014/main" id="{5FCD4989-012C-BE4C-81F4-8A183A7255E3}"/>
                </a:ext>
              </a:extLst>
            </p:cNvPr>
            <p:cNvSpPr txBox="1"/>
            <p:nvPr/>
          </p:nvSpPr>
          <p:spPr>
            <a:xfrm rot="3368350">
              <a:off x="1725587" y="3382466"/>
              <a:ext cx="1218603" cy="369332"/>
            </a:xfrm>
            <a:prstGeom prst="rect">
              <a:avLst/>
            </a:prstGeom>
            <a:noFill/>
          </p:spPr>
          <p:txBody>
            <a:bodyPr wrap="none" rtlCol="0">
              <a:spAutoFit/>
            </a:bodyPr>
            <a:lstStyle>
              <a:defPPr>
                <a:defRPr lang="en-US"/>
              </a:defPPr>
              <a:lvl1pPr>
                <a:defRPr>
                  <a:latin typeface="Arial Narrow" panose="020B0604020202020204" pitchFamily="34" charset="0"/>
                  <a:cs typeface="Arial Narrow" panose="020B0604020202020204" pitchFamily="34" charset="0"/>
                </a:defRPr>
              </a:lvl1pPr>
            </a:lstStyle>
            <a:p>
              <a:r>
                <a:rPr lang="en-US" dirty="0"/>
                <a:t>Synch. Rad.</a:t>
              </a:r>
            </a:p>
          </p:txBody>
        </p:sp>
        <p:sp>
          <p:nvSpPr>
            <p:cNvPr id="18" name="TextBox 17">
              <a:extLst>
                <a:ext uri="{FF2B5EF4-FFF2-40B4-BE49-F238E27FC236}">
                  <a16:creationId xmlns:a16="http://schemas.microsoft.com/office/drawing/2014/main" id="{33FFD036-6780-5B44-9149-FB90D17A164A}"/>
                </a:ext>
              </a:extLst>
            </p:cNvPr>
            <p:cNvSpPr txBox="1"/>
            <p:nvPr/>
          </p:nvSpPr>
          <p:spPr>
            <a:xfrm>
              <a:off x="383655" y="2466749"/>
              <a:ext cx="1887055" cy="369332"/>
            </a:xfrm>
            <a:prstGeom prst="rect">
              <a:avLst/>
            </a:prstGeom>
            <a:noFill/>
          </p:spPr>
          <p:txBody>
            <a:bodyPr wrap="none" rtlCol="0">
              <a:spAutoFit/>
            </a:bodyPr>
            <a:lstStyle/>
            <a:p>
              <a:r>
                <a:rPr lang="en-US" dirty="0"/>
                <a:t>Luminosity limits:</a:t>
              </a:r>
            </a:p>
          </p:txBody>
        </p:sp>
      </p:grpSp>
      <p:sp>
        <p:nvSpPr>
          <p:cNvPr id="25" name="TextBox 24"/>
          <p:cNvSpPr txBox="1"/>
          <p:nvPr/>
        </p:nvSpPr>
        <p:spPr>
          <a:xfrm>
            <a:off x="9809018" y="1492062"/>
            <a:ext cx="2235978" cy="646331"/>
          </a:xfrm>
          <a:prstGeom prst="rect">
            <a:avLst/>
          </a:prstGeom>
          <a:noFill/>
          <a:ln w="31750">
            <a:solidFill>
              <a:srgbClr val="008000"/>
            </a:solidFill>
          </a:ln>
        </p:spPr>
        <p:txBody>
          <a:bodyPr wrap="square" rtlCol="0">
            <a:spAutoFit/>
          </a:bodyPr>
          <a:lstStyle/>
          <a:p>
            <a:r>
              <a:rPr lang="en-US" dirty="0"/>
              <a:t>JLEIC upgrade with 12T Nb</a:t>
            </a:r>
            <a:r>
              <a:rPr lang="en-US" baseline="-25000" dirty="0"/>
              <a:t>3</a:t>
            </a:r>
            <a:r>
              <a:rPr lang="en-US" dirty="0"/>
              <a:t>Sn dipoles</a:t>
            </a:r>
          </a:p>
        </p:txBody>
      </p:sp>
      <p:grpSp>
        <p:nvGrpSpPr>
          <p:cNvPr id="26" name="Group 25">
            <a:extLst>
              <a:ext uri="{FF2B5EF4-FFF2-40B4-BE49-F238E27FC236}">
                <a16:creationId xmlns:a16="http://schemas.microsoft.com/office/drawing/2014/main" id="{8FEA6659-2FF2-7B45-BB9A-01B900F67A53}"/>
              </a:ext>
            </a:extLst>
          </p:cNvPr>
          <p:cNvGrpSpPr/>
          <p:nvPr/>
        </p:nvGrpSpPr>
        <p:grpSpPr>
          <a:xfrm>
            <a:off x="3054350" y="1612900"/>
            <a:ext cx="6083300" cy="3632200"/>
            <a:chOff x="3054350" y="1612900"/>
            <a:chExt cx="6083300" cy="3632200"/>
          </a:xfrm>
        </p:grpSpPr>
        <p:pic>
          <p:nvPicPr>
            <p:cNvPr id="27" name="Picture 26">
              <a:extLst>
                <a:ext uri="{FF2B5EF4-FFF2-40B4-BE49-F238E27FC236}">
                  <a16:creationId xmlns:a16="http://schemas.microsoft.com/office/drawing/2014/main" id="{9C7B1AFD-C497-F94D-9AC1-954620968C75}"/>
                </a:ext>
              </a:extLst>
            </p:cNvPr>
            <p:cNvPicPr>
              <a:picLocks noChangeAspect="1"/>
            </p:cNvPicPr>
            <p:nvPr/>
          </p:nvPicPr>
          <p:blipFill>
            <a:blip r:embed="rId3"/>
            <a:stretch>
              <a:fillRect/>
            </a:stretch>
          </p:blipFill>
          <p:spPr>
            <a:xfrm>
              <a:off x="3054350" y="1612900"/>
              <a:ext cx="6083300" cy="3632200"/>
            </a:xfrm>
            <a:prstGeom prst="rect">
              <a:avLst/>
            </a:prstGeom>
          </p:spPr>
        </p:pic>
        <p:sp>
          <p:nvSpPr>
            <p:cNvPr id="28" name="TextBox 27">
              <a:extLst>
                <a:ext uri="{FF2B5EF4-FFF2-40B4-BE49-F238E27FC236}">
                  <a16:creationId xmlns:a16="http://schemas.microsoft.com/office/drawing/2014/main" id="{C777FC52-77B0-A64B-B69F-FB37414B264E}"/>
                </a:ext>
              </a:extLst>
            </p:cNvPr>
            <p:cNvSpPr txBox="1"/>
            <p:nvPr/>
          </p:nvSpPr>
          <p:spPr>
            <a:xfrm>
              <a:off x="3323787" y="3214002"/>
              <a:ext cx="489236" cy="307777"/>
            </a:xfrm>
            <a:prstGeom prst="rect">
              <a:avLst/>
            </a:prstGeom>
            <a:noFill/>
          </p:spPr>
          <p:txBody>
            <a:bodyPr wrap="none" rtlCol="0">
              <a:spAutoFit/>
            </a:bodyPr>
            <a:lstStyle/>
            <a:p>
              <a:r>
                <a:rPr lang="en-US" sz="1400" dirty="0"/>
                <a:t>10</a:t>
              </a:r>
              <a:r>
                <a:rPr lang="en-US" sz="1400" baseline="30000" dirty="0"/>
                <a:t>33</a:t>
              </a:r>
            </a:p>
          </p:txBody>
        </p:sp>
        <p:sp>
          <p:nvSpPr>
            <p:cNvPr id="29" name="TextBox 28">
              <a:extLst>
                <a:ext uri="{FF2B5EF4-FFF2-40B4-BE49-F238E27FC236}">
                  <a16:creationId xmlns:a16="http://schemas.microsoft.com/office/drawing/2014/main" id="{4DC57543-1457-6246-91A3-94F9AE73A476}"/>
                </a:ext>
              </a:extLst>
            </p:cNvPr>
            <p:cNvSpPr txBox="1"/>
            <p:nvPr/>
          </p:nvSpPr>
          <p:spPr>
            <a:xfrm>
              <a:off x="3318707" y="4280802"/>
              <a:ext cx="489236" cy="307777"/>
            </a:xfrm>
            <a:prstGeom prst="rect">
              <a:avLst/>
            </a:prstGeom>
            <a:noFill/>
          </p:spPr>
          <p:txBody>
            <a:bodyPr wrap="none" rtlCol="0">
              <a:spAutoFit/>
            </a:bodyPr>
            <a:lstStyle/>
            <a:p>
              <a:r>
                <a:rPr lang="en-US" sz="1400" dirty="0"/>
                <a:t>10</a:t>
              </a:r>
              <a:r>
                <a:rPr lang="en-US" sz="1400" baseline="30000" dirty="0"/>
                <a:t>32</a:t>
              </a:r>
            </a:p>
          </p:txBody>
        </p:sp>
        <p:sp>
          <p:nvSpPr>
            <p:cNvPr id="30" name="TextBox 29">
              <a:extLst>
                <a:ext uri="{FF2B5EF4-FFF2-40B4-BE49-F238E27FC236}">
                  <a16:creationId xmlns:a16="http://schemas.microsoft.com/office/drawing/2014/main" id="{44AF76E5-DEA7-0049-A7CD-010FA5D529EB}"/>
                </a:ext>
              </a:extLst>
            </p:cNvPr>
            <p:cNvSpPr txBox="1"/>
            <p:nvPr/>
          </p:nvSpPr>
          <p:spPr>
            <a:xfrm>
              <a:off x="3323787" y="2065003"/>
              <a:ext cx="489236" cy="307777"/>
            </a:xfrm>
            <a:prstGeom prst="rect">
              <a:avLst/>
            </a:prstGeom>
            <a:noFill/>
          </p:spPr>
          <p:txBody>
            <a:bodyPr wrap="none" rtlCol="0">
              <a:spAutoFit/>
            </a:bodyPr>
            <a:lstStyle/>
            <a:p>
              <a:r>
                <a:rPr lang="en-US" sz="1400" dirty="0"/>
                <a:t>10</a:t>
              </a:r>
              <a:r>
                <a:rPr lang="en-US" sz="1400" baseline="30000" dirty="0"/>
                <a:t>34</a:t>
              </a:r>
            </a:p>
          </p:txBody>
        </p:sp>
      </p:grpSp>
      <p:sp>
        <p:nvSpPr>
          <p:cNvPr id="32" name="TextBox 31"/>
          <p:cNvSpPr txBox="1"/>
          <p:nvPr/>
        </p:nvSpPr>
        <p:spPr>
          <a:xfrm>
            <a:off x="9731110" y="2817627"/>
            <a:ext cx="2313886" cy="923330"/>
          </a:xfrm>
          <a:prstGeom prst="rect">
            <a:avLst/>
          </a:prstGeom>
          <a:noFill/>
          <a:ln w="31750">
            <a:solidFill>
              <a:srgbClr val="FF0000"/>
            </a:solidFill>
          </a:ln>
        </p:spPr>
        <p:txBody>
          <a:bodyPr wrap="square" rtlCol="0">
            <a:spAutoFit/>
          </a:bodyPr>
          <a:lstStyle/>
          <a:p>
            <a:r>
              <a:rPr lang="en-US" dirty="0" err="1"/>
              <a:t>eRHIC</a:t>
            </a:r>
            <a:r>
              <a:rPr lang="en-US" dirty="0"/>
              <a:t> 2</a:t>
            </a:r>
            <a:r>
              <a:rPr lang="en-US" baseline="30000" dirty="0"/>
              <a:t>nd</a:t>
            </a:r>
            <a:r>
              <a:rPr lang="en-US" dirty="0"/>
              <a:t> IR optimized for high luminosity at 63 GeV CM</a:t>
            </a:r>
          </a:p>
        </p:txBody>
      </p:sp>
      <p:sp>
        <p:nvSpPr>
          <p:cNvPr id="33" name="Rectangle 32"/>
          <p:cNvSpPr/>
          <p:nvPr/>
        </p:nvSpPr>
        <p:spPr>
          <a:xfrm>
            <a:off x="3006810" y="5534063"/>
            <a:ext cx="6096000" cy="707886"/>
          </a:xfrm>
          <a:prstGeom prst="rect">
            <a:avLst/>
          </a:prstGeom>
        </p:spPr>
        <p:txBody>
          <a:bodyPr>
            <a:spAutoFit/>
          </a:bodyPr>
          <a:lstStyle/>
          <a:p>
            <a:pPr algn="ctr"/>
            <a:r>
              <a:rPr lang="en-US" sz="2000" dirty="0"/>
              <a:t>Relation of the peak luminosity to the average one varies with CM energy and operational assumptions</a:t>
            </a:r>
          </a:p>
        </p:txBody>
      </p:sp>
      <p:grpSp>
        <p:nvGrpSpPr>
          <p:cNvPr id="34" name="Group 33">
            <a:extLst>
              <a:ext uri="{FF2B5EF4-FFF2-40B4-BE49-F238E27FC236}">
                <a16:creationId xmlns:a16="http://schemas.microsoft.com/office/drawing/2014/main" id="{D84E51B9-FA10-7444-8326-E1D7F2548404}"/>
              </a:ext>
            </a:extLst>
          </p:cNvPr>
          <p:cNvGrpSpPr/>
          <p:nvPr/>
        </p:nvGrpSpPr>
        <p:grpSpPr>
          <a:xfrm>
            <a:off x="3054350" y="1612900"/>
            <a:ext cx="6083300" cy="3632200"/>
            <a:chOff x="3054350" y="1612900"/>
            <a:chExt cx="6083300" cy="3632200"/>
          </a:xfrm>
        </p:grpSpPr>
        <p:pic>
          <p:nvPicPr>
            <p:cNvPr id="35" name="Picture 34">
              <a:extLst>
                <a:ext uri="{FF2B5EF4-FFF2-40B4-BE49-F238E27FC236}">
                  <a16:creationId xmlns:a16="http://schemas.microsoft.com/office/drawing/2014/main" id="{EEFDF155-EEA7-0748-864A-670866DA8067}"/>
                </a:ext>
              </a:extLst>
            </p:cNvPr>
            <p:cNvPicPr>
              <a:picLocks noChangeAspect="1"/>
            </p:cNvPicPr>
            <p:nvPr/>
          </p:nvPicPr>
          <p:blipFill>
            <a:blip r:embed="rId4"/>
            <a:stretch>
              <a:fillRect/>
            </a:stretch>
          </p:blipFill>
          <p:spPr>
            <a:xfrm>
              <a:off x="3054350" y="1612900"/>
              <a:ext cx="6083300" cy="3632200"/>
            </a:xfrm>
            <a:prstGeom prst="rect">
              <a:avLst/>
            </a:prstGeom>
          </p:spPr>
        </p:pic>
        <p:sp>
          <p:nvSpPr>
            <p:cNvPr id="36" name="TextBox 35">
              <a:extLst>
                <a:ext uri="{FF2B5EF4-FFF2-40B4-BE49-F238E27FC236}">
                  <a16:creationId xmlns:a16="http://schemas.microsoft.com/office/drawing/2014/main" id="{59EE920E-A224-D149-BAF2-942F15262346}"/>
                </a:ext>
              </a:extLst>
            </p:cNvPr>
            <p:cNvSpPr txBox="1"/>
            <p:nvPr/>
          </p:nvSpPr>
          <p:spPr>
            <a:xfrm>
              <a:off x="3323787" y="3214002"/>
              <a:ext cx="489236" cy="307777"/>
            </a:xfrm>
            <a:prstGeom prst="rect">
              <a:avLst/>
            </a:prstGeom>
            <a:noFill/>
          </p:spPr>
          <p:txBody>
            <a:bodyPr wrap="none" rtlCol="0">
              <a:spAutoFit/>
            </a:bodyPr>
            <a:lstStyle/>
            <a:p>
              <a:r>
                <a:rPr lang="en-US" sz="1400" dirty="0"/>
                <a:t>10</a:t>
              </a:r>
              <a:r>
                <a:rPr lang="en-US" sz="1400" baseline="30000" dirty="0"/>
                <a:t>33</a:t>
              </a:r>
            </a:p>
          </p:txBody>
        </p:sp>
        <p:sp>
          <p:nvSpPr>
            <p:cNvPr id="37" name="TextBox 36">
              <a:extLst>
                <a:ext uri="{FF2B5EF4-FFF2-40B4-BE49-F238E27FC236}">
                  <a16:creationId xmlns:a16="http://schemas.microsoft.com/office/drawing/2014/main" id="{947435DB-72C7-8649-8EF5-A958005F5988}"/>
                </a:ext>
              </a:extLst>
            </p:cNvPr>
            <p:cNvSpPr txBox="1"/>
            <p:nvPr/>
          </p:nvSpPr>
          <p:spPr>
            <a:xfrm>
              <a:off x="3318707" y="4280802"/>
              <a:ext cx="489236" cy="307777"/>
            </a:xfrm>
            <a:prstGeom prst="rect">
              <a:avLst/>
            </a:prstGeom>
            <a:noFill/>
          </p:spPr>
          <p:txBody>
            <a:bodyPr wrap="none" rtlCol="0">
              <a:spAutoFit/>
            </a:bodyPr>
            <a:lstStyle/>
            <a:p>
              <a:r>
                <a:rPr lang="en-US" sz="1400" dirty="0"/>
                <a:t>10</a:t>
              </a:r>
              <a:r>
                <a:rPr lang="en-US" sz="1400" baseline="30000" dirty="0"/>
                <a:t>32</a:t>
              </a:r>
            </a:p>
          </p:txBody>
        </p:sp>
        <p:sp>
          <p:nvSpPr>
            <p:cNvPr id="38" name="TextBox 37">
              <a:extLst>
                <a:ext uri="{FF2B5EF4-FFF2-40B4-BE49-F238E27FC236}">
                  <a16:creationId xmlns:a16="http://schemas.microsoft.com/office/drawing/2014/main" id="{95AC1028-2537-C943-9ECE-B733C8ECD2B3}"/>
                </a:ext>
              </a:extLst>
            </p:cNvPr>
            <p:cNvSpPr txBox="1"/>
            <p:nvPr/>
          </p:nvSpPr>
          <p:spPr>
            <a:xfrm>
              <a:off x="3323787" y="2065003"/>
              <a:ext cx="489236" cy="307777"/>
            </a:xfrm>
            <a:prstGeom prst="rect">
              <a:avLst/>
            </a:prstGeom>
            <a:noFill/>
          </p:spPr>
          <p:txBody>
            <a:bodyPr wrap="none" rtlCol="0">
              <a:spAutoFit/>
            </a:bodyPr>
            <a:lstStyle/>
            <a:p>
              <a:r>
                <a:rPr lang="en-US" sz="1400" dirty="0"/>
                <a:t>10</a:t>
              </a:r>
              <a:r>
                <a:rPr lang="en-US" sz="1400" baseline="30000" dirty="0"/>
                <a:t>34</a:t>
              </a:r>
            </a:p>
          </p:txBody>
        </p:sp>
      </p:grpSp>
      <p:cxnSp>
        <p:nvCxnSpPr>
          <p:cNvPr id="39" name="Straight Arrow Connector 38"/>
          <p:cNvCxnSpPr>
            <a:stCxn id="32" idx="1"/>
          </p:cNvCxnSpPr>
          <p:nvPr/>
        </p:nvCxnSpPr>
        <p:spPr>
          <a:xfrm flipH="1">
            <a:off x="8368145" y="3279292"/>
            <a:ext cx="1362965" cy="547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1"/>
          </p:cNvCxnSpPr>
          <p:nvPr/>
        </p:nvCxnSpPr>
        <p:spPr>
          <a:xfrm flipH="1">
            <a:off x="8100291" y="1815228"/>
            <a:ext cx="1708727" cy="650881"/>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901821" y="1466776"/>
            <a:ext cx="1346906" cy="740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EB7541-B7BE-854B-9FB0-BAA9C249A353}"/>
              </a:ext>
            </a:extLst>
          </p:cNvPr>
          <p:cNvCxnSpPr>
            <a:cxnSpLocks/>
          </p:cNvCxnSpPr>
          <p:nvPr/>
        </p:nvCxnSpPr>
        <p:spPr>
          <a:xfrm>
            <a:off x="2901821" y="1518431"/>
            <a:ext cx="1835432" cy="1334938"/>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40" name="Footer Placeholder 4"/>
          <p:cNvSpPr>
            <a:spLocks noGrp="1"/>
          </p:cNvSpPr>
          <p:nvPr>
            <p:ph type="ftr" sz="quarter" idx="11"/>
          </p:nvPr>
        </p:nvSpPr>
        <p:spPr>
          <a:xfrm>
            <a:off x="411893" y="6552682"/>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44170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FFE3-2641-364F-9618-14F11B6BE203}"/>
              </a:ext>
            </a:extLst>
          </p:cNvPr>
          <p:cNvSpPr>
            <a:spLocks noGrp="1"/>
          </p:cNvSpPr>
          <p:nvPr>
            <p:ph type="title"/>
          </p:nvPr>
        </p:nvSpPr>
        <p:spPr/>
        <p:txBody>
          <a:bodyPr/>
          <a:lstStyle/>
          <a:p>
            <a:r>
              <a:rPr lang="en-US" dirty="0"/>
              <a:t>EIC </a:t>
            </a:r>
            <a:r>
              <a:rPr lang="en-US" dirty="0" smtClean="0"/>
              <a:t>Parameters</a:t>
            </a:r>
            <a:endParaRPr lang="en-US" dirty="0"/>
          </a:p>
        </p:txBody>
      </p:sp>
      <p:sp>
        <p:nvSpPr>
          <p:cNvPr id="5" name="Slide Number Placeholder 4">
            <a:extLst>
              <a:ext uri="{FF2B5EF4-FFF2-40B4-BE49-F238E27FC236}">
                <a16:creationId xmlns:a16="http://schemas.microsoft.com/office/drawing/2014/main" id="{5F7247FE-A7BD-7C41-B039-3686E2210AD3}"/>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6" name="Picture 5">
            <a:extLst>
              <a:ext uri="{FF2B5EF4-FFF2-40B4-BE49-F238E27FC236}">
                <a16:creationId xmlns:a16="http://schemas.microsoft.com/office/drawing/2014/main" id="{CBD2EC00-74BD-D649-85C9-A5A49D8B913E}"/>
              </a:ext>
            </a:extLst>
          </p:cNvPr>
          <p:cNvPicPr>
            <a:picLocks noChangeAspect="1"/>
          </p:cNvPicPr>
          <p:nvPr/>
        </p:nvPicPr>
        <p:blipFill>
          <a:blip r:embed="rId2"/>
          <a:stretch>
            <a:fillRect/>
          </a:stretch>
        </p:blipFill>
        <p:spPr>
          <a:xfrm>
            <a:off x="0" y="931302"/>
            <a:ext cx="12192000" cy="4995396"/>
          </a:xfrm>
          <a:prstGeom prst="rect">
            <a:avLst/>
          </a:prstGeom>
        </p:spPr>
      </p:pic>
      <p:sp>
        <p:nvSpPr>
          <p:cNvPr id="7" name="Rectangle 6">
            <a:extLst>
              <a:ext uri="{FF2B5EF4-FFF2-40B4-BE49-F238E27FC236}">
                <a16:creationId xmlns:a16="http://schemas.microsoft.com/office/drawing/2014/main" id="{79103DE5-8FEF-0844-A94E-4639D1EBD493}"/>
              </a:ext>
            </a:extLst>
          </p:cNvPr>
          <p:cNvSpPr/>
          <p:nvPr/>
        </p:nvSpPr>
        <p:spPr>
          <a:xfrm>
            <a:off x="3725057" y="5960295"/>
            <a:ext cx="4879298" cy="369332"/>
          </a:xfrm>
          <a:prstGeom prst="rect">
            <a:avLst/>
          </a:prstGeom>
        </p:spPr>
        <p:txBody>
          <a:bodyPr wrap="square">
            <a:spAutoFit/>
          </a:bodyPr>
          <a:lstStyle/>
          <a:p>
            <a:r>
              <a:rPr lang="en-US" dirty="0">
                <a:latin typeface="Helvetica" pitchFamily="2" charset="0"/>
              </a:rPr>
              <a:t>L</a:t>
            </a:r>
            <a:r>
              <a:rPr lang="en-US" baseline="-25000" dirty="0">
                <a:latin typeface="Helvetica" pitchFamily="2" charset="0"/>
              </a:rPr>
              <a:t>ave</a:t>
            </a:r>
            <a:r>
              <a:rPr lang="en-US" dirty="0">
                <a:latin typeface="Helvetica" pitchFamily="2" charset="0"/>
              </a:rPr>
              <a:t>  numbers with * are without strong cooling</a:t>
            </a:r>
            <a:endParaRPr lang="en-US" dirty="0">
              <a:effectLst/>
              <a:latin typeface="Helvetica" pitchFamily="2" charset="0"/>
            </a:endParaRPr>
          </a:p>
        </p:txBody>
      </p:sp>
      <p:sp>
        <p:nvSpPr>
          <p:cNvPr id="3" name="Rectangle 2">
            <a:extLst>
              <a:ext uri="{FF2B5EF4-FFF2-40B4-BE49-F238E27FC236}">
                <a16:creationId xmlns:a16="http://schemas.microsoft.com/office/drawing/2014/main" id="{19112670-2D15-5946-95F3-E20FCBF7E9E3}"/>
              </a:ext>
            </a:extLst>
          </p:cNvPr>
          <p:cNvSpPr/>
          <p:nvPr/>
        </p:nvSpPr>
        <p:spPr>
          <a:xfrm>
            <a:off x="0" y="5147046"/>
            <a:ext cx="12192000" cy="68412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4897" y="299618"/>
            <a:ext cx="6942926" cy="369332"/>
          </a:xfrm>
          <a:prstGeom prst="rect">
            <a:avLst/>
          </a:prstGeom>
        </p:spPr>
        <p:txBody>
          <a:bodyPr wrap="none">
            <a:spAutoFit/>
          </a:bodyPr>
          <a:lstStyle/>
          <a:p>
            <a:r>
              <a:rPr lang="en-US" i="1" dirty="0">
                <a:latin typeface="Helvetica" pitchFamily="2" charset="0"/>
              </a:rPr>
              <a:t>for one selected energy for each case shown in the Luminosity plot</a:t>
            </a:r>
            <a:endParaRPr lang="en-US" i="1" dirty="0"/>
          </a:p>
        </p:txBody>
      </p:sp>
      <p:sp>
        <p:nvSpPr>
          <p:cNvPr id="9"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363719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BF63-D866-7F4B-AA4F-33090F90CDB6}"/>
              </a:ext>
            </a:extLst>
          </p:cNvPr>
          <p:cNvSpPr>
            <a:spLocks noGrp="1"/>
          </p:cNvSpPr>
          <p:nvPr>
            <p:ph type="title"/>
          </p:nvPr>
        </p:nvSpPr>
        <p:spPr/>
        <p:txBody>
          <a:bodyPr/>
          <a:lstStyle/>
          <a:p>
            <a:r>
              <a:rPr lang="en-US" dirty="0"/>
              <a:t>Strong Hadron Cooling and High Luminosity</a:t>
            </a:r>
          </a:p>
        </p:txBody>
      </p:sp>
      <p:sp>
        <p:nvSpPr>
          <p:cNvPr id="3" name="Content Placeholder 2">
            <a:extLst>
              <a:ext uri="{FF2B5EF4-FFF2-40B4-BE49-F238E27FC236}">
                <a16:creationId xmlns:a16="http://schemas.microsoft.com/office/drawing/2014/main" id="{E95F0EE1-A433-7046-A897-15F694F2754A}"/>
              </a:ext>
            </a:extLst>
          </p:cNvPr>
          <p:cNvSpPr>
            <a:spLocks noGrp="1"/>
          </p:cNvSpPr>
          <p:nvPr>
            <p:ph idx="1"/>
          </p:nvPr>
        </p:nvSpPr>
        <p:spPr/>
        <p:txBody>
          <a:bodyPr>
            <a:normAutofit/>
          </a:bodyPr>
          <a:lstStyle/>
          <a:p>
            <a:pPr marL="0" indent="0">
              <a:buNone/>
            </a:pPr>
            <a:r>
              <a:rPr lang="en-US" sz="2400" dirty="0">
                <a:latin typeface="Arial" panose="020B0604020202020204" pitchFamily="34" charset="0"/>
              </a:rPr>
              <a:t>For high luminosity operation of the EIC strong hadron cooling </a:t>
            </a:r>
            <a:r>
              <a:rPr lang="en-US" sz="2400" dirty="0" smtClean="0">
                <a:latin typeface="Arial" panose="020B0604020202020204" pitchFamily="34" charset="0"/>
              </a:rPr>
              <a:t>is </a:t>
            </a:r>
            <a:r>
              <a:rPr lang="en-US" sz="2400" dirty="0">
                <a:latin typeface="Arial" panose="020B0604020202020204" pitchFamily="34" charset="0"/>
              </a:rPr>
              <a:t>desirable if not necessary to avoid rapid decay of the luminosity caused by emittance blow-up due to </a:t>
            </a:r>
            <a:r>
              <a:rPr lang="en-US" sz="2400" dirty="0" err="1">
                <a:latin typeface="Arial" panose="020B0604020202020204" pitchFamily="34" charset="0"/>
              </a:rPr>
              <a:t>intrabeam</a:t>
            </a:r>
            <a:r>
              <a:rPr lang="en-US" sz="2400" dirty="0">
                <a:latin typeface="Arial" panose="020B0604020202020204" pitchFamily="34" charset="0"/>
              </a:rPr>
              <a:t> scattering</a:t>
            </a:r>
          </a:p>
          <a:p>
            <a:pPr marL="0" indent="0">
              <a:buNone/>
            </a:pPr>
            <a:r>
              <a:rPr lang="en-US" sz="2400" dirty="0">
                <a:latin typeface="Arial" panose="020B0604020202020204" pitchFamily="34" charset="0"/>
              </a:rPr>
              <a:t>The two designs aimed to optimize luminosity at different ranges of hadron energy and the cooling systems are optimized accordingly</a:t>
            </a:r>
          </a:p>
          <a:p>
            <a:pPr marL="0" indent="0">
              <a:buNone/>
            </a:pPr>
            <a:endParaRPr lang="en-US" sz="2400" dirty="0">
              <a:latin typeface="Arial" panose="020B0604020202020204" pitchFamily="34" charset="0"/>
            </a:endParaRPr>
          </a:p>
          <a:p>
            <a:r>
              <a:rPr lang="en-US" sz="2400" dirty="0">
                <a:latin typeface="Arial" panose="020B0604020202020204" pitchFamily="34" charset="0"/>
              </a:rPr>
              <a:t>JLEIC uses a multi-turn incoherent magnetized bunched electron beam cooling ring fed by an energy recovery linac </a:t>
            </a:r>
            <a:r>
              <a:rPr lang="en-US" sz="2400" dirty="0" smtClean="0">
                <a:latin typeface="Arial" panose="020B0604020202020204" pitchFamily="34" charset="0"/>
              </a:rPr>
              <a:t>and using a circulator ring to </a:t>
            </a:r>
            <a:r>
              <a:rPr lang="en-US" sz="2400" dirty="0">
                <a:latin typeface="Arial" panose="020B0604020202020204" pitchFamily="34" charset="0"/>
              </a:rPr>
              <a:t>balance IBS growth time between ~10 and ~40 minutes. This cooling increases the luminosity at lower </a:t>
            </a:r>
            <a:r>
              <a:rPr lang="en-US" sz="2400" dirty="0" smtClean="0">
                <a:latin typeface="Arial" panose="020B0604020202020204" pitchFamily="34" charset="0"/>
              </a:rPr>
              <a:t>energies</a:t>
            </a:r>
            <a:r>
              <a:rPr lang="en-US" sz="2400" dirty="0">
                <a:latin typeface="Arial" panose="020B0604020202020204" pitchFamily="34" charset="0"/>
              </a:rPr>
              <a:t>.</a:t>
            </a:r>
            <a:endParaRPr lang="en-US" sz="2400" dirty="0">
              <a:latin typeface="Arial" panose="020B0604020202020204" pitchFamily="34" charset="0"/>
            </a:endParaRPr>
          </a:p>
          <a:p>
            <a:r>
              <a:rPr lang="en-US" sz="2400" dirty="0" err="1">
                <a:latin typeface="Arial" panose="020B0604020202020204" pitchFamily="34" charset="0"/>
              </a:rPr>
              <a:t>eRHIC</a:t>
            </a:r>
            <a:r>
              <a:rPr lang="en-US" sz="2400" dirty="0">
                <a:latin typeface="Arial" panose="020B0604020202020204" pitchFamily="34" charset="0"/>
              </a:rPr>
              <a:t> has IBS growth rates of ~</a:t>
            </a:r>
            <a:r>
              <a:rPr lang="en-US" sz="2400" dirty="0" smtClean="0">
                <a:latin typeface="Arial" panose="020B0604020202020204" pitchFamily="34" charset="0"/>
              </a:rPr>
              <a:t>25 min </a:t>
            </a:r>
            <a:r>
              <a:rPr lang="en-US" sz="2400" dirty="0">
                <a:latin typeface="Arial" panose="020B0604020202020204" pitchFamily="34" charset="0"/>
              </a:rPr>
              <a:t>to ~</a:t>
            </a:r>
            <a:r>
              <a:rPr lang="en-US" sz="2400" dirty="0" smtClean="0">
                <a:latin typeface="Arial" panose="020B0604020202020204" pitchFamily="34" charset="0"/>
              </a:rPr>
              <a:t>2 h </a:t>
            </a:r>
            <a:r>
              <a:rPr lang="en-US" sz="2400" dirty="0">
                <a:latin typeface="Arial" panose="020B0604020202020204" pitchFamily="34" charset="0"/>
              </a:rPr>
              <a:t>for highest luminosity. It uses micro-bunched coherent electron </a:t>
            </a:r>
            <a:r>
              <a:rPr lang="en-US" sz="2400" dirty="0" smtClean="0">
                <a:latin typeface="Arial" panose="020B0604020202020204" pitchFamily="34" charset="0"/>
              </a:rPr>
              <a:t>cooling.</a:t>
            </a:r>
            <a:endParaRPr lang="en-US" sz="2400" dirty="0">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7339A892-1FFF-3441-947B-4BF573EB41D0}"/>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
        <p:nvSpPr>
          <p:cNvPr id="6"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040362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C01A-9A08-5646-9FE8-FF0BDB94AA20}"/>
              </a:ext>
            </a:extLst>
          </p:cNvPr>
          <p:cNvSpPr>
            <a:spLocks noGrp="1"/>
          </p:cNvSpPr>
          <p:nvPr>
            <p:ph type="title"/>
          </p:nvPr>
        </p:nvSpPr>
        <p:spPr/>
        <p:txBody>
          <a:bodyPr/>
          <a:lstStyle/>
          <a:p>
            <a:r>
              <a:rPr lang="en-US" dirty="0"/>
              <a:t>Strong Incoherent Hadron Cooling Scheme for JLEIC</a:t>
            </a:r>
          </a:p>
        </p:txBody>
      </p:sp>
      <p:sp>
        <p:nvSpPr>
          <p:cNvPr id="5" name="Slide Number Placeholder 4">
            <a:extLst>
              <a:ext uri="{FF2B5EF4-FFF2-40B4-BE49-F238E27FC236}">
                <a16:creationId xmlns:a16="http://schemas.microsoft.com/office/drawing/2014/main" id="{7491F335-7142-4D45-BA2E-D3B81EFBCE54}"/>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 name="Content Placeholder 2">
            <a:extLst>
              <a:ext uri="{FF2B5EF4-FFF2-40B4-BE49-F238E27FC236}">
                <a16:creationId xmlns:a16="http://schemas.microsoft.com/office/drawing/2014/main" id="{C297F32C-0E83-EB41-8C50-80569DF2D9D9}"/>
              </a:ext>
            </a:extLst>
          </p:cNvPr>
          <p:cNvSpPr>
            <a:spLocks noGrp="1"/>
          </p:cNvSpPr>
          <p:nvPr>
            <p:ph idx="1"/>
          </p:nvPr>
        </p:nvSpPr>
        <p:spPr>
          <a:xfrm>
            <a:off x="339432" y="949007"/>
            <a:ext cx="11684928" cy="4036271"/>
          </a:xfrm>
        </p:spPr>
        <p:txBody>
          <a:bodyPr>
            <a:normAutofit/>
          </a:bodyPr>
          <a:lstStyle/>
          <a:p>
            <a:r>
              <a:rPr lang="en-US" sz="2000" dirty="0"/>
              <a:t>Magnetized electron beam for higher cooling efficiency</a:t>
            </a:r>
          </a:p>
          <a:p>
            <a:r>
              <a:rPr lang="en-US" sz="2000" dirty="0"/>
              <a:t>Cooling electron beam is energy-recovered to minimize power consumption</a:t>
            </a:r>
          </a:p>
          <a:p>
            <a:r>
              <a:rPr lang="en-US" sz="2000" dirty="0"/>
              <a:t>11-turn circulator ring with ~1 A</a:t>
            </a:r>
            <a:r>
              <a:rPr lang="en-US" sz="2000" dirty="0" smtClean="0"/>
              <a:t> beam </a:t>
            </a:r>
            <a:r>
              <a:rPr lang="en-US" sz="2000" dirty="0"/>
              <a:t>current </a:t>
            </a:r>
            <a:r>
              <a:rPr lang="en-US" sz="2000" dirty="0" smtClean="0"/>
              <a:t>relaxes </a:t>
            </a:r>
            <a:r>
              <a:rPr lang="en-US" sz="2000" dirty="0"/>
              <a:t>electron source </a:t>
            </a:r>
            <a:r>
              <a:rPr lang="en-US" sz="2000" dirty="0" smtClean="0"/>
              <a:t>and ERL current requirements</a:t>
            </a:r>
            <a:endParaRPr lang="en-US" sz="2000" dirty="0"/>
          </a:p>
          <a:p>
            <a:r>
              <a:rPr lang="en-US" sz="2000" dirty="0"/>
              <a:t>Fast harmonic kicker to kick electrons in and out of the circulator ring</a:t>
            </a:r>
          </a:p>
          <a:p>
            <a:r>
              <a:rPr lang="en-US" sz="2000" dirty="0"/>
              <a:t>Pre-cooling at low energy is essential to achieve the anticipated performance</a:t>
            </a:r>
          </a:p>
          <a:p>
            <a:endParaRPr lang="en-US" sz="2000" dirty="0"/>
          </a:p>
        </p:txBody>
      </p:sp>
      <p:pic>
        <p:nvPicPr>
          <p:cNvPr id="7" name="Picture 6">
            <a:extLst>
              <a:ext uri="{FF2B5EF4-FFF2-40B4-BE49-F238E27FC236}">
                <a16:creationId xmlns:a16="http://schemas.microsoft.com/office/drawing/2014/main" id="{AB1D82BC-7D10-1548-9591-250625AB351E}"/>
              </a:ext>
            </a:extLst>
          </p:cNvPr>
          <p:cNvPicPr>
            <a:picLocks noChangeAspect="1"/>
          </p:cNvPicPr>
          <p:nvPr/>
        </p:nvPicPr>
        <p:blipFill>
          <a:blip r:embed="rId2"/>
          <a:stretch>
            <a:fillRect/>
          </a:stretch>
        </p:blipFill>
        <p:spPr>
          <a:xfrm>
            <a:off x="1790848" y="2967142"/>
            <a:ext cx="8990494" cy="3445856"/>
          </a:xfrm>
          <a:prstGeom prst="rect">
            <a:avLst/>
          </a:prstGeom>
        </p:spPr>
      </p:pic>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814850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E161CC-AACD-D64C-AE7E-B3AD6FB59D89}"/>
              </a:ext>
            </a:extLst>
          </p:cNvPr>
          <p:cNvPicPr>
            <a:picLocks noChangeAspect="1"/>
          </p:cNvPicPr>
          <p:nvPr/>
        </p:nvPicPr>
        <p:blipFill>
          <a:blip r:embed="rId2"/>
          <a:stretch>
            <a:fillRect/>
          </a:stretch>
        </p:blipFill>
        <p:spPr>
          <a:xfrm>
            <a:off x="8056552" y="877280"/>
            <a:ext cx="4059277" cy="1843886"/>
          </a:xfrm>
          <a:prstGeom prst="rect">
            <a:avLst/>
          </a:prstGeom>
        </p:spPr>
      </p:pic>
      <p:sp>
        <p:nvSpPr>
          <p:cNvPr id="2" name="Title 1">
            <a:extLst>
              <a:ext uri="{FF2B5EF4-FFF2-40B4-BE49-F238E27FC236}">
                <a16:creationId xmlns:a16="http://schemas.microsoft.com/office/drawing/2014/main" id="{2AB31ED0-2E9B-3449-B573-86C3A0ACF801}"/>
              </a:ext>
            </a:extLst>
          </p:cNvPr>
          <p:cNvSpPr>
            <a:spLocks noGrp="1"/>
          </p:cNvSpPr>
          <p:nvPr>
            <p:ph type="title"/>
          </p:nvPr>
        </p:nvSpPr>
        <p:spPr/>
        <p:txBody>
          <a:bodyPr/>
          <a:lstStyle/>
          <a:p>
            <a:r>
              <a:rPr lang="en-US" dirty="0"/>
              <a:t>Strong Coherent Hadron Cooling Scheme for </a:t>
            </a:r>
            <a:r>
              <a:rPr lang="en-US" dirty="0" err="1"/>
              <a:t>eRHIC</a:t>
            </a:r>
            <a:r>
              <a:rPr lang="en-US" dirty="0"/>
              <a:t> </a:t>
            </a:r>
          </a:p>
        </p:txBody>
      </p:sp>
      <p:sp>
        <p:nvSpPr>
          <p:cNvPr id="5" name="Slide Number Placeholder 4">
            <a:extLst>
              <a:ext uri="{FF2B5EF4-FFF2-40B4-BE49-F238E27FC236}">
                <a16:creationId xmlns:a16="http://schemas.microsoft.com/office/drawing/2014/main" id="{B383E7DB-577B-7849-894E-8DC883E49AAD}"/>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6" name="Picture 5">
            <a:extLst>
              <a:ext uri="{FF2B5EF4-FFF2-40B4-BE49-F238E27FC236}">
                <a16:creationId xmlns:a16="http://schemas.microsoft.com/office/drawing/2014/main" id="{6F875F1F-8583-5C40-A934-B35400C621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9035" y="877279"/>
            <a:ext cx="10777953" cy="3998680"/>
          </a:xfrm>
          <a:prstGeom prst="rect">
            <a:avLst/>
          </a:prstGeom>
        </p:spPr>
      </p:pic>
      <p:sp>
        <p:nvSpPr>
          <p:cNvPr id="7" name="TextBox 6">
            <a:extLst>
              <a:ext uri="{FF2B5EF4-FFF2-40B4-BE49-F238E27FC236}">
                <a16:creationId xmlns:a16="http://schemas.microsoft.com/office/drawing/2014/main" id="{DAE0857A-A442-6D4F-A57C-1547E196CFBA}"/>
              </a:ext>
            </a:extLst>
          </p:cNvPr>
          <p:cNvSpPr txBox="1"/>
          <p:nvPr/>
        </p:nvSpPr>
        <p:spPr>
          <a:xfrm>
            <a:off x="829035" y="4867870"/>
            <a:ext cx="11025114" cy="1754326"/>
          </a:xfrm>
          <a:prstGeom prst="rect">
            <a:avLst/>
          </a:prstGeom>
          <a:noFill/>
        </p:spPr>
        <p:txBody>
          <a:bodyPr wrap="square" rtlCol="0">
            <a:spAutoFit/>
          </a:bodyPr>
          <a:lstStyle/>
          <a:p>
            <a:pPr marL="214313" indent="-214313">
              <a:buFont typeface="Arial" panose="020B0604020202020204" pitchFamily="34" charset="0"/>
              <a:buChar char="•"/>
            </a:pPr>
            <a:r>
              <a:rPr lang="en-US" dirty="0"/>
              <a:t>Micro-bunched cooling is a novel scheme based on available technology</a:t>
            </a:r>
          </a:p>
          <a:p>
            <a:pPr marL="214313" indent="-214313">
              <a:buFont typeface="Arial" panose="020B0604020202020204" pitchFamily="34" charset="0"/>
              <a:buChar char="•"/>
            </a:pPr>
            <a:r>
              <a:rPr lang="en-US" dirty="0"/>
              <a:t>Strong cooling as desirable but not necessary for high luminosity (especially high average luminosity)</a:t>
            </a:r>
          </a:p>
          <a:p>
            <a:pPr marL="214313" indent="-214313">
              <a:buFont typeface="Arial" panose="020B0604020202020204" pitchFamily="34" charset="0"/>
              <a:buChar char="•"/>
            </a:pPr>
            <a:r>
              <a:rPr lang="en-US" dirty="0"/>
              <a:t>Similarly </a:t>
            </a:r>
            <a:r>
              <a:rPr lang="en-US" dirty="0" smtClean="0"/>
              <a:t>to </a:t>
            </a:r>
            <a:r>
              <a:rPr lang="en-US" dirty="0"/>
              <a:t>the JLEIC scheme, this option requires electron cooling at low energy</a:t>
            </a:r>
          </a:p>
          <a:p>
            <a:pPr marL="214313" indent="-214313">
              <a:buFont typeface="Arial" panose="020B0604020202020204" pitchFamily="34" charset="0"/>
              <a:buChar char="•"/>
            </a:pPr>
            <a:r>
              <a:rPr lang="en-US" dirty="0"/>
              <a:t>Strong cooling is not necessary as the hadron beam could be replaced frequently on-energy  using the existing second ring of present RHIC</a:t>
            </a:r>
          </a:p>
          <a:p>
            <a:pPr marL="214313" indent="-214313">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F324FE56-09D3-4942-951C-8ED5EF46523A}"/>
              </a:ext>
            </a:extLst>
          </p:cNvPr>
          <p:cNvSpPr txBox="1"/>
          <p:nvPr/>
        </p:nvSpPr>
        <p:spPr>
          <a:xfrm>
            <a:off x="9860024" y="2718686"/>
            <a:ext cx="2255805" cy="307777"/>
          </a:xfrm>
          <a:prstGeom prst="rect">
            <a:avLst/>
          </a:prstGeom>
          <a:noFill/>
        </p:spPr>
        <p:txBody>
          <a:bodyPr wrap="square" rtlCol="0">
            <a:spAutoFit/>
          </a:bodyPr>
          <a:lstStyle/>
          <a:p>
            <a:r>
              <a:rPr lang="en-US" sz="1400" dirty="0"/>
              <a:t>Electron Beam Optics</a:t>
            </a:r>
          </a:p>
        </p:txBody>
      </p:sp>
      <p:sp>
        <p:nvSpPr>
          <p:cNvPr id="10" name="TextBox 9">
            <a:extLst>
              <a:ext uri="{FF2B5EF4-FFF2-40B4-BE49-F238E27FC236}">
                <a16:creationId xmlns:a16="http://schemas.microsoft.com/office/drawing/2014/main" id="{98A1BC89-D101-624D-946A-26EDA9D7AAD8}"/>
              </a:ext>
            </a:extLst>
          </p:cNvPr>
          <p:cNvSpPr txBox="1"/>
          <p:nvPr/>
        </p:nvSpPr>
        <p:spPr>
          <a:xfrm>
            <a:off x="221025" y="926369"/>
            <a:ext cx="4284873" cy="830997"/>
          </a:xfrm>
          <a:prstGeom prst="rect">
            <a:avLst/>
          </a:prstGeom>
          <a:noFill/>
        </p:spPr>
        <p:txBody>
          <a:bodyPr wrap="square" rtlCol="0">
            <a:spAutoFit/>
          </a:bodyPr>
          <a:lstStyle/>
          <a:p>
            <a:r>
              <a:rPr lang="en-US" sz="2400" dirty="0"/>
              <a:t>Coherent Electron Cooling with micro-bunching  amplification</a:t>
            </a:r>
          </a:p>
        </p:txBody>
      </p:sp>
      <p:sp>
        <p:nvSpPr>
          <p:cNvPr id="11"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940418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2C98-0F0E-8043-99CC-B072D9B79CED}"/>
              </a:ext>
            </a:extLst>
          </p:cNvPr>
          <p:cNvSpPr>
            <a:spLocks noGrp="1"/>
          </p:cNvSpPr>
          <p:nvPr>
            <p:ph type="title"/>
          </p:nvPr>
        </p:nvSpPr>
        <p:spPr/>
        <p:txBody>
          <a:bodyPr/>
          <a:lstStyle/>
          <a:p>
            <a:r>
              <a:rPr lang="en-US" dirty="0"/>
              <a:t>Alternative to Strong Hadron Cooling in </a:t>
            </a:r>
            <a:r>
              <a:rPr lang="en-US" dirty="0" err="1"/>
              <a:t>eRHIC</a:t>
            </a:r>
            <a:r>
              <a:rPr lang="en-US" dirty="0"/>
              <a:t> and JLEIC</a:t>
            </a:r>
          </a:p>
        </p:txBody>
      </p:sp>
      <p:sp>
        <p:nvSpPr>
          <p:cNvPr id="5" name="Slide Number Placeholder 4">
            <a:extLst>
              <a:ext uri="{FF2B5EF4-FFF2-40B4-BE49-F238E27FC236}">
                <a16:creationId xmlns:a16="http://schemas.microsoft.com/office/drawing/2014/main" id="{8960D352-F83D-9243-B097-A9419D48F8C4}"/>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Content Placeholder 2">
            <a:extLst>
              <a:ext uri="{FF2B5EF4-FFF2-40B4-BE49-F238E27FC236}">
                <a16:creationId xmlns:a16="http://schemas.microsoft.com/office/drawing/2014/main" id="{6C6DD999-B1A1-A24A-A7F0-A72343210ACD}"/>
              </a:ext>
            </a:extLst>
          </p:cNvPr>
          <p:cNvSpPr>
            <a:spLocks noGrp="1"/>
          </p:cNvSpPr>
          <p:nvPr>
            <p:ph idx="1"/>
          </p:nvPr>
        </p:nvSpPr>
        <p:spPr>
          <a:xfrm>
            <a:off x="157733" y="853882"/>
            <a:ext cx="11927771" cy="5686728"/>
          </a:xfrm>
        </p:spPr>
        <p:txBody>
          <a:bodyPr>
            <a:noAutofit/>
          </a:bodyPr>
          <a:lstStyle/>
          <a:p>
            <a:r>
              <a:rPr lang="en-US" sz="1800" dirty="0"/>
              <a:t>JLEIC maximum and </a:t>
            </a:r>
            <a:r>
              <a:rPr lang="en-US" sz="1800" dirty="0" err="1"/>
              <a:t>ave.</a:t>
            </a:r>
            <a:r>
              <a:rPr lang="en-US" sz="1800" dirty="0"/>
              <a:t> luminosity of </a:t>
            </a:r>
            <a:r>
              <a:rPr lang="en-US" sz="1800" dirty="0">
                <a:solidFill>
                  <a:srgbClr val="FF0000"/>
                </a:solidFill>
              </a:rPr>
              <a:t>1·10</a:t>
            </a:r>
            <a:r>
              <a:rPr lang="en-US" sz="1800" baseline="30000" dirty="0">
                <a:solidFill>
                  <a:srgbClr val="FF0000"/>
                </a:solidFill>
              </a:rPr>
              <a:t>34</a:t>
            </a:r>
            <a:r>
              <a:rPr lang="en-US" sz="1800" dirty="0">
                <a:solidFill>
                  <a:srgbClr val="FF0000"/>
                </a:solidFill>
              </a:rPr>
              <a:t> cm</a:t>
            </a:r>
            <a:r>
              <a:rPr lang="en-US" sz="1800" baseline="30000" dirty="0">
                <a:solidFill>
                  <a:srgbClr val="FF0000"/>
                </a:solidFill>
              </a:rPr>
              <a:t>-2</a:t>
            </a:r>
            <a:r>
              <a:rPr lang="en-US" sz="1800" dirty="0">
                <a:solidFill>
                  <a:srgbClr val="FF0000"/>
                </a:solidFill>
              </a:rPr>
              <a:t>s</a:t>
            </a:r>
            <a:r>
              <a:rPr lang="en-US" sz="1800" baseline="30000" dirty="0">
                <a:solidFill>
                  <a:srgbClr val="FF0000"/>
                </a:solidFill>
              </a:rPr>
              <a:t>-1 </a:t>
            </a:r>
            <a:r>
              <a:rPr lang="en-US" sz="1800" baseline="30000" dirty="0" smtClean="0">
                <a:solidFill>
                  <a:srgbClr val="FF0000"/>
                </a:solidFill>
              </a:rPr>
              <a:t/>
            </a:r>
            <a:br>
              <a:rPr lang="en-US" sz="1800" baseline="30000" dirty="0" smtClean="0">
                <a:solidFill>
                  <a:srgbClr val="FF0000"/>
                </a:solidFill>
              </a:rPr>
            </a:br>
            <a:r>
              <a:rPr lang="en-US" sz="1800" dirty="0" smtClean="0"/>
              <a:t>does </a:t>
            </a:r>
            <a:r>
              <a:rPr lang="en-US" sz="1800" dirty="0"/>
              <a:t>not depend </a:t>
            </a:r>
            <a:r>
              <a:rPr lang="en-US" sz="1800" dirty="0" smtClean="0"/>
              <a:t>on </a:t>
            </a:r>
            <a:r>
              <a:rPr lang="en-US" sz="1800" dirty="0"/>
              <a:t>the feasibility of strong hadron cooling</a:t>
            </a:r>
          </a:p>
          <a:p>
            <a:pPr lvl="1"/>
            <a:r>
              <a:rPr lang="en-US" sz="1800" dirty="0"/>
              <a:t>The full size booster of JLEIC can be used for hourly </a:t>
            </a:r>
            <a:r>
              <a:rPr lang="en-US" sz="1800" dirty="0" smtClean="0"/>
              <a:t/>
            </a:r>
            <a:br>
              <a:rPr lang="en-US" sz="1800" dirty="0" smtClean="0"/>
            </a:br>
            <a:r>
              <a:rPr lang="en-US" sz="1800" dirty="0" smtClean="0"/>
              <a:t>injection </a:t>
            </a:r>
            <a:r>
              <a:rPr lang="en-US" sz="1800" dirty="0"/>
              <a:t>of beam pre-cooled by a conventional DC </a:t>
            </a:r>
            <a:r>
              <a:rPr lang="en-US" sz="1800" dirty="0" smtClean="0"/>
              <a:t/>
            </a:r>
            <a:br>
              <a:rPr lang="en-US" sz="1800" dirty="0" smtClean="0"/>
            </a:br>
            <a:r>
              <a:rPr lang="en-US" sz="1800" dirty="0" smtClean="0"/>
              <a:t>electron </a:t>
            </a:r>
            <a:r>
              <a:rPr lang="en-US" sz="1800" dirty="0"/>
              <a:t>cooler</a:t>
            </a:r>
          </a:p>
          <a:p>
            <a:r>
              <a:rPr lang="en-US" sz="1800" dirty="0" err="1" smtClean="0"/>
              <a:t>eRHIC</a:t>
            </a:r>
            <a:r>
              <a:rPr lang="en-US" sz="1800" dirty="0" smtClean="0"/>
              <a:t> </a:t>
            </a:r>
            <a:r>
              <a:rPr lang="en-US" sz="1800" dirty="0"/>
              <a:t>maximum luminosity of </a:t>
            </a:r>
            <a:r>
              <a:rPr lang="en-US" sz="1800" dirty="0">
                <a:solidFill>
                  <a:srgbClr val="FF0000"/>
                </a:solidFill>
              </a:rPr>
              <a:t>1·10</a:t>
            </a:r>
            <a:r>
              <a:rPr lang="en-US" sz="1800" baseline="30000" dirty="0">
                <a:solidFill>
                  <a:srgbClr val="FF0000"/>
                </a:solidFill>
              </a:rPr>
              <a:t>34</a:t>
            </a:r>
            <a:r>
              <a:rPr lang="en-US" sz="1800" dirty="0">
                <a:solidFill>
                  <a:srgbClr val="FF0000"/>
                </a:solidFill>
              </a:rPr>
              <a:t> cm</a:t>
            </a:r>
            <a:r>
              <a:rPr lang="en-US" sz="1800" baseline="30000" dirty="0">
                <a:solidFill>
                  <a:srgbClr val="FF0000"/>
                </a:solidFill>
              </a:rPr>
              <a:t>-2</a:t>
            </a:r>
            <a:r>
              <a:rPr lang="en-US" sz="1800" dirty="0">
                <a:solidFill>
                  <a:srgbClr val="FF0000"/>
                </a:solidFill>
              </a:rPr>
              <a:t>s</a:t>
            </a:r>
            <a:r>
              <a:rPr lang="en-US" sz="1800" baseline="30000" dirty="0">
                <a:solidFill>
                  <a:srgbClr val="FF0000"/>
                </a:solidFill>
              </a:rPr>
              <a:t>-1 </a:t>
            </a:r>
            <a:r>
              <a:rPr lang="en-US" sz="1800" dirty="0"/>
              <a:t>does not depend on the feasibility of strong hadron cooling</a:t>
            </a:r>
          </a:p>
          <a:p>
            <a:pPr lvl="1"/>
            <a:r>
              <a:rPr lang="en-US" sz="1800" dirty="0"/>
              <a:t>Since RHIC has a second superconducting ring, the Blue Ring, on-energy injections into the collider ring, the Yellow Ring will replace the hadron bunches after one hour of storage</a:t>
            </a:r>
          </a:p>
          <a:p>
            <a:pPr lvl="1"/>
            <a:r>
              <a:rPr lang="en-US" sz="1800" dirty="0"/>
              <a:t>Transfer takes 13 </a:t>
            </a:r>
            <a:r>
              <a:rPr lang="en-US" sz="1800" dirty="0" err="1">
                <a:latin typeface="Symbol" panose="05050102010706020507" pitchFamily="18" charset="2"/>
              </a:rPr>
              <a:t>m</a:t>
            </a:r>
            <a:r>
              <a:rPr lang="en-US" sz="1800" dirty="0" err="1"/>
              <a:t>s</a:t>
            </a:r>
            <a:r>
              <a:rPr lang="en-US" sz="1800" dirty="0"/>
              <a:t> and will preserve the total charge in both machines, no transient injection effect</a:t>
            </a:r>
          </a:p>
          <a:p>
            <a:endParaRPr lang="en-US" sz="1800" dirty="0"/>
          </a:p>
          <a:p>
            <a:pPr marL="0" indent="0">
              <a:buNone/>
            </a:pPr>
            <a:endParaRPr lang="en-US" sz="1800" dirty="0"/>
          </a:p>
          <a:p>
            <a:pPr marL="0" indent="0">
              <a:buNone/>
            </a:pPr>
            <a:endParaRPr lang="en-US" sz="1800" dirty="0"/>
          </a:p>
          <a:p>
            <a:pPr lvl="1"/>
            <a:r>
              <a:rPr lang="en-US" sz="1800" dirty="0"/>
              <a:t>The emittance growth between injections is small, allowing L</a:t>
            </a:r>
            <a:r>
              <a:rPr lang="en-US" sz="1800" baseline="-25000" dirty="0"/>
              <a:t>ave</a:t>
            </a:r>
            <a:r>
              <a:rPr lang="en-US" sz="1800" dirty="0"/>
              <a:t> of </a:t>
            </a:r>
            <a:r>
              <a:rPr lang="en-US" sz="1800" b="1" dirty="0">
                <a:solidFill>
                  <a:srgbClr val="FF0000"/>
                </a:solidFill>
              </a:rPr>
              <a:t>0.93·10</a:t>
            </a:r>
            <a:r>
              <a:rPr lang="en-US" sz="1800" b="1" baseline="30000" dirty="0">
                <a:solidFill>
                  <a:srgbClr val="FF0000"/>
                </a:solidFill>
              </a:rPr>
              <a:t>34</a:t>
            </a:r>
            <a:r>
              <a:rPr lang="en-US" sz="1800" b="1" dirty="0">
                <a:solidFill>
                  <a:srgbClr val="FF0000"/>
                </a:solidFill>
              </a:rPr>
              <a:t> cm</a:t>
            </a:r>
            <a:r>
              <a:rPr lang="en-US" sz="1800" b="1" baseline="30000" dirty="0">
                <a:solidFill>
                  <a:srgbClr val="FF0000"/>
                </a:solidFill>
              </a:rPr>
              <a:t>-2</a:t>
            </a:r>
            <a:r>
              <a:rPr lang="en-US" sz="1800" b="1" dirty="0">
                <a:solidFill>
                  <a:srgbClr val="FF0000"/>
                </a:solidFill>
              </a:rPr>
              <a:t>s</a:t>
            </a:r>
            <a:r>
              <a:rPr lang="en-US" sz="1800" b="1" baseline="30000" dirty="0">
                <a:solidFill>
                  <a:srgbClr val="FF0000"/>
                </a:solidFill>
              </a:rPr>
              <a:t>-1 </a:t>
            </a:r>
            <a:r>
              <a:rPr lang="en-US" sz="1800" dirty="0"/>
              <a:t>to be achieved</a:t>
            </a:r>
          </a:p>
          <a:p>
            <a:pPr lvl="1"/>
            <a:r>
              <a:rPr lang="en-US" sz="1800" dirty="0"/>
              <a:t>The required small vertical </a:t>
            </a:r>
            <a:r>
              <a:rPr lang="en-US" sz="2400" dirty="0" err="1">
                <a:latin typeface="Symbol" panose="05050102010706020507" pitchFamily="18" charset="2"/>
              </a:rPr>
              <a:t>e</a:t>
            </a:r>
            <a:r>
              <a:rPr lang="en-US" sz="1800" baseline="-25000" dirty="0" err="1"/>
              <a:t>Ny</a:t>
            </a:r>
            <a:r>
              <a:rPr lang="en-US" sz="1800" baseline="-25000" dirty="0"/>
              <a:t> </a:t>
            </a:r>
            <a:r>
              <a:rPr lang="en-US" sz="1800" dirty="0"/>
              <a:t>= 0.5 </a:t>
            </a:r>
            <a:r>
              <a:rPr lang="en-US" sz="1800" dirty="0">
                <a:latin typeface="Symbol" panose="05050102010706020507" pitchFamily="18" charset="2"/>
              </a:rPr>
              <a:t>m</a:t>
            </a:r>
            <a:r>
              <a:rPr lang="en-US" sz="1800" dirty="0"/>
              <a:t>m will be achieved with standard DC electron beam cooling in the AGS</a:t>
            </a:r>
          </a:p>
          <a:p>
            <a:pPr lvl="1"/>
            <a:r>
              <a:rPr lang="en-US" sz="1800" dirty="0"/>
              <a:t>No new hardware for spin transparency is required</a:t>
            </a:r>
          </a:p>
          <a:p>
            <a:pPr lvl="1"/>
            <a:r>
              <a:rPr lang="en-US" sz="1800" dirty="0"/>
              <a:t>Next steps: Developing details of Blue ring by-passes in detector areas and the pre-cooler scheme. Better assessment of the scheme cost</a:t>
            </a:r>
            <a:r>
              <a:rPr lang="en-US" sz="1800" dirty="0" smtClean="0"/>
              <a:t>.</a:t>
            </a:r>
            <a:endParaRPr lang="en-US" sz="1800" dirty="0"/>
          </a:p>
        </p:txBody>
      </p:sp>
      <p:pic>
        <p:nvPicPr>
          <p:cNvPr id="7" name="Picture 6" descr="A picture containing screenshot&#10;&#10;Description generated with high confidence">
            <a:extLst>
              <a:ext uri="{FF2B5EF4-FFF2-40B4-BE49-F238E27FC236}">
                <a16:creationId xmlns:a16="http://schemas.microsoft.com/office/drawing/2014/main" id="{6DE285B1-DBF9-8E48-BEE8-200FFCF4858A}"/>
              </a:ext>
            </a:extLst>
          </p:cNvPr>
          <p:cNvPicPr>
            <a:picLocks noChangeAspect="1"/>
          </p:cNvPicPr>
          <p:nvPr/>
        </p:nvPicPr>
        <p:blipFill>
          <a:blip r:embed="rId2"/>
          <a:stretch>
            <a:fillRect/>
          </a:stretch>
        </p:blipFill>
        <p:spPr>
          <a:xfrm>
            <a:off x="3285839" y="3545733"/>
            <a:ext cx="4699808" cy="974234"/>
          </a:xfrm>
          <a:prstGeom prst="rect">
            <a:avLst/>
          </a:prstGeom>
        </p:spPr>
      </p:pic>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pic>
        <p:nvPicPr>
          <p:cNvPr id="68" name="Picture 67"/>
          <p:cNvPicPr>
            <a:picLocks noChangeAspect="1"/>
          </p:cNvPicPr>
          <p:nvPr/>
        </p:nvPicPr>
        <p:blipFill>
          <a:blip r:embed="rId3"/>
          <a:stretch>
            <a:fillRect/>
          </a:stretch>
        </p:blipFill>
        <p:spPr>
          <a:xfrm>
            <a:off x="6446982" y="853882"/>
            <a:ext cx="5638522" cy="1318559"/>
          </a:xfrm>
          <a:prstGeom prst="rect">
            <a:avLst/>
          </a:prstGeom>
        </p:spPr>
      </p:pic>
    </p:spTree>
    <p:extLst>
      <p:ext uri="{BB962C8B-B14F-4D97-AF65-F5344CB8AC3E}">
        <p14:creationId xmlns:p14="http://schemas.microsoft.com/office/powerpoint/2010/main" val="1155787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04C5-F25F-3D4A-8CCF-E7838F9752DE}"/>
              </a:ext>
            </a:extLst>
          </p:cNvPr>
          <p:cNvSpPr>
            <a:spLocks noGrp="1"/>
          </p:cNvSpPr>
          <p:nvPr>
            <p:ph type="title"/>
          </p:nvPr>
        </p:nvSpPr>
        <p:spPr/>
        <p:txBody>
          <a:bodyPr/>
          <a:lstStyle/>
          <a:p>
            <a:r>
              <a:rPr lang="en-US" dirty="0"/>
              <a:t>EIC </a:t>
            </a:r>
            <a:r>
              <a:rPr lang="en-US" dirty="0" smtClean="0"/>
              <a:t>Polarization Requirements</a:t>
            </a:r>
            <a:endParaRPr lang="en-US" dirty="0"/>
          </a:p>
        </p:txBody>
      </p:sp>
      <p:sp>
        <p:nvSpPr>
          <p:cNvPr id="5" name="Slide Number Placeholder 4">
            <a:extLst>
              <a:ext uri="{FF2B5EF4-FFF2-40B4-BE49-F238E27FC236}">
                <a16:creationId xmlns:a16="http://schemas.microsoft.com/office/drawing/2014/main" id="{4B2595C1-3243-4C48-8698-8C7259D7B7C3}"/>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
        <p:nvSpPr>
          <p:cNvPr id="6" name="Content Placeholder 2">
            <a:extLst>
              <a:ext uri="{FF2B5EF4-FFF2-40B4-BE49-F238E27FC236}">
                <a16:creationId xmlns:a16="http://schemas.microsoft.com/office/drawing/2014/main" id="{6844A864-550C-5B46-81F7-B40518FB9EDE}"/>
              </a:ext>
            </a:extLst>
          </p:cNvPr>
          <p:cNvSpPr>
            <a:spLocks noGrp="1"/>
          </p:cNvSpPr>
          <p:nvPr>
            <p:ph idx="1"/>
          </p:nvPr>
        </p:nvSpPr>
        <p:spPr>
          <a:xfrm>
            <a:off x="411892" y="966054"/>
            <a:ext cx="11493596" cy="5688133"/>
          </a:xfrm>
        </p:spPr>
        <p:txBody>
          <a:bodyPr>
            <a:normAutofit/>
          </a:bodyPr>
          <a:lstStyle/>
          <a:p>
            <a:pPr>
              <a:lnSpc>
                <a:spcPct val="100000"/>
              </a:lnSpc>
            </a:pPr>
            <a:r>
              <a:rPr lang="en-US" dirty="0" smtClean="0"/>
              <a:t>High electron and hadron polarization of over 70%</a:t>
            </a:r>
          </a:p>
          <a:p>
            <a:pPr lvl="1">
              <a:lnSpc>
                <a:spcPct val="100000"/>
              </a:lnSpc>
            </a:pPr>
            <a:r>
              <a:rPr lang="en-US" dirty="0" smtClean="0"/>
              <a:t>Required polarized electron and ion sources within the state of the art</a:t>
            </a:r>
          </a:p>
          <a:p>
            <a:pPr lvl="1">
              <a:lnSpc>
                <a:spcPct val="100000"/>
              </a:lnSpc>
            </a:pPr>
            <a:r>
              <a:rPr lang="en-US" dirty="0" smtClean="0"/>
              <a:t>Preservation of polarization during acceleration using tune jumps, Siberian snakes, figure-8 topology, spin transparency, etc.</a:t>
            </a:r>
          </a:p>
          <a:p>
            <a:pPr>
              <a:lnSpc>
                <a:spcPct val="100000"/>
              </a:lnSpc>
            </a:pPr>
            <a:r>
              <a:rPr lang="en-US" dirty="0" smtClean="0"/>
              <a:t>Long polarization lifetime: small change of polarization during a store</a:t>
            </a:r>
          </a:p>
          <a:p>
            <a:pPr lvl="1">
              <a:lnSpc>
                <a:spcPct val="100000"/>
              </a:lnSpc>
            </a:pPr>
            <a:r>
              <a:rPr lang="en-US" dirty="0"/>
              <a:t>Full-energy top off of the stored electron beam with highly polarized </a:t>
            </a:r>
            <a:r>
              <a:rPr lang="en-US" dirty="0" smtClean="0"/>
              <a:t>electrons</a:t>
            </a:r>
          </a:p>
          <a:p>
            <a:pPr lvl="1">
              <a:lnSpc>
                <a:spcPct val="100000"/>
              </a:lnSpc>
            </a:pPr>
            <a:r>
              <a:rPr lang="en-US" dirty="0" smtClean="0"/>
              <a:t>Suppression of spin tune spread and avoidance of spin resonances for ions</a:t>
            </a:r>
            <a:endParaRPr lang="en-US" dirty="0"/>
          </a:p>
          <a:p>
            <a:pPr>
              <a:lnSpc>
                <a:spcPct val="100000"/>
              </a:lnSpc>
            </a:pPr>
            <a:r>
              <a:rPr lang="en-US" dirty="0" smtClean="0"/>
              <a:t>Polarization orientation at the IP</a:t>
            </a:r>
          </a:p>
          <a:p>
            <a:pPr lvl="1">
              <a:lnSpc>
                <a:spcPct val="100000"/>
              </a:lnSpc>
            </a:pPr>
            <a:r>
              <a:rPr lang="en-US" dirty="0" smtClean="0"/>
              <a:t>Longitudinal polarization for electrons</a:t>
            </a:r>
          </a:p>
          <a:p>
            <a:pPr lvl="1">
              <a:lnSpc>
                <a:spcPct val="100000"/>
              </a:lnSpc>
            </a:pPr>
            <a:r>
              <a:rPr lang="en-US" dirty="0" smtClean="0"/>
              <a:t>Both transverse and longitudinal directions adjustable for hadrons</a:t>
            </a:r>
          </a:p>
          <a:p>
            <a:pPr>
              <a:lnSpc>
                <a:spcPct val="100000"/>
              </a:lnSpc>
            </a:pPr>
            <a:r>
              <a:rPr lang="en-US" dirty="0" smtClean="0"/>
              <a:t>Suppression of systematic effects</a:t>
            </a:r>
          </a:p>
          <a:p>
            <a:pPr lvl="1">
              <a:lnSpc>
                <a:spcPct val="100000"/>
              </a:lnSpc>
            </a:pPr>
            <a:r>
              <a:rPr lang="en-US" dirty="0" smtClean="0"/>
              <a:t>Bunches with different polarization directions stored at the same time</a:t>
            </a:r>
          </a:p>
          <a:p>
            <a:pPr lvl="1">
              <a:lnSpc>
                <a:spcPct val="100000"/>
              </a:lnSpc>
            </a:pPr>
            <a:r>
              <a:rPr lang="en-US" dirty="0" smtClean="0"/>
              <a:t>Spin flipping</a:t>
            </a:r>
          </a:p>
        </p:txBody>
      </p:sp>
      <p:sp>
        <p:nvSpPr>
          <p:cNvPr id="16"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119023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CAFF98D-16F9-1A4B-BFB1-9BC0EF54620E}"/>
                  </a:ext>
                </a:extLst>
              </p:cNvPr>
              <p:cNvSpPr>
                <a:spLocks noGrp="1"/>
              </p:cNvSpPr>
              <p:nvPr>
                <p:ph type="title"/>
              </p:nvPr>
            </p:nvSpPr>
            <p:spPr/>
            <p:txBody>
              <a:bodyPr/>
              <a:lstStyle/>
              <a:p>
                <a:r>
                  <a:rPr lang="en-US" dirty="0" smtClean="0"/>
                  <a:t>Polarized </a:t>
                </a:r>
                <a14:m>
                  <m:oMath xmlns:m="http://schemas.openxmlformats.org/officeDocument/2006/math">
                    <m:sSup>
                      <m:sSupPr>
                        <m:ctrlPr>
                          <a:rPr lang="en-US" b="1" i="1" dirty="0" smtClean="0">
                            <a:latin typeface="Cambria Math" panose="02040503050406030204" pitchFamily="18" charset="0"/>
                          </a:rPr>
                        </m:ctrlPr>
                      </m:sSupPr>
                      <m:e>
                        <m:r>
                          <a:rPr lang="en-US" i="1" dirty="0" smtClean="0">
                            <a:latin typeface="Cambria Math" panose="02040503050406030204" pitchFamily="18" charset="0"/>
                          </a:rPr>
                          <m:t>𝑒</m:t>
                        </m:r>
                      </m:e>
                      <m:sup>
                        <m:r>
                          <a:rPr lang="en-US" i="1" dirty="0" smtClean="0">
                            <a:latin typeface="Cambria Math" panose="02040503050406030204" pitchFamily="18" charset="0"/>
                          </a:rPr>
                          <m:t>−</m:t>
                        </m:r>
                      </m:sup>
                    </m:sSup>
                  </m:oMath>
                </a14:m>
                <a:r>
                  <a:rPr lang="en-US" dirty="0" smtClean="0"/>
                  <a:t>: </a:t>
                </a:r>
                <a:r>
                  <a:rPr lang="en-US" dirty="0" err="1"/>
                  <a:t>eRHIC</a:t>
                </a:r>
                <a:r>
                  <a:rPr lang="en-US" dirty="0"/>
                  <a:t> Rapid Cycling Synchrotron &amp; CEBAF full-E injector</a:t>
                </a:r>
              </a:p>
            </p:txBody>
          </p:sp>
        </mc:Choice>
        <mc:Fallback xmlns="">
          <p:sp>
            <p:nvSpPr>
              <p:cNvPr id="2" name="Title 1">
                <a:extLst>
                  <a:ext uri="{FF2B5EF4-FFF2-40B4-BE49-F238E27FC236}">
                    <a16:creationId xmlns:a16="http://schemas.microsoft.com/office/drawing/2014/main" id="{ECAFF98D-16F9-1A4B-BFB1-9BC0EF54620E}"/>
                  </a:ext>
                </a:extLst>
              </p:cNvPr>
              <p:cNvSpPr>
                <a:spLocks noGrp="1" noRot="1" noChangeAspect="1" noMove="1" noResize="1" noEditPoints="1" noAdjustHandles="1" noChangeArrowheads="1" noChangeShapeType="1" noTextEdit="1"/>
              </p:cNvSpPr>
              <p:nvPr>
                <p:ph type="title"/>
              </p:nvPr>
            </p:nvSpPr>
            <p:spPr>
              <a:blipFill>
                <a:blip r:embed="rId2"/>
                <a:stretch>
                  <a:fillRect l="-864" t="-8750" b="-2375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939C221-C5BF-F742-8443-BD8B8050774F}"/>
              </a:ext>
            </a:extLst>
          </p:cNvPr>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7" name="Picture 6">
            <a:extLst>
              <a:ext uri="{FF2B5EF4-FFF2-40B4-BE49-F238E27FC236}">
                <a16:creationId xmlns:a16="http://schemas.microsoft.com/office/drawing/2014/main" id="{BA58FD15-3D3A-FD43-94CD-DC1248CF8D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15995" y="2619516"/>
            <a:ext cx="3519912" cy="2517837"/>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EDBE767-D64B-1746-82E4-43027FB144A7}"/>
                  </a:ext>
                </a:extLst>
              </p:cNvPr>
              <p:cNvSpPr txBox="1"/>
              <p:nvPr/>
            </p:nvSpPr>
            <p:spPr>
              <a:xfrm>
                <a:off x="4590661" y="846464"/>
                <a:ext cx="7601339" cy="177625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RCS optical design approach: high periodicity arcs and unity transformation in the straights suppresses all systematic depolarizing </a:t>
                </a:r>
                <a:r>
                  <a:rPr lang="en-US" dirty="0">
                    <a:latin typeface="Arial" panose="020B0604020202020204" pitchFamily="34" charset="0"/>
                    <a:cs typeface="Arial" panose="020B0604020202020204" pitchFamily="34" charset="0"/>
                  </a:rPr>
                  <a:t>resonances </a:t>
                </a:r>
                <a14:m>
                  <m:oMath xmlns:m="http://schemas.openxmlformats.org/officeDocument/2006/math">
                    <m:r>
                      <a:rPr lang="en-US" i="1">
                        <a:latin typeface="Cambria Math" panose="02040503050406030204" pitchFamily="18" charset="0"/>
                        <a:cs typeface="Arial" panose="020B0604020202020204" pitchFamily="34" charset="0"/>
                      </a:rPr>
                      <m:t>𝜈</m:t>
                    </m:r>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𝑛𝑃</m:t>
                    </m:r>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𝜈</m:t>
                        </m:r>
                      </m:e>
                      <m:sub>
                        <m:r>
                          <a:rPr lang="en-US" i="1">
                            <a:latin typeface="Cambria Math" panose="02040503050406030204" pitchFamily="18" charset="0"/>
                            <a:cs typeface="Arial" panose="020B0604020202020204" pitchFamily="34" charset="0"/>
                          </a:rPr>
                          <m:t>𝑦</m:t>
                        </m:r>
                      </m:sub>
                    </m:sSub>
                  </m:oMath>
                </a14:m>
                <a:r>
                  <a:rPr lang="en-US" dirty="0" smtClean="0">
                    <a:latin typeface="Arial" panose="020B0604020202020204" pitchFamily="34" charset="0"/>
                    <a:cs typeface="Arial" panose="020B0604020202020204" pitchFamily="34" charset="0"/>
                  </a:rPr>
                  <a:t> up </a:t>
                </a:r>
                <a:r>
                  <a:rPr lang="en-US" dirty="0">
                    <a:latin typeface="Arial" panose="020B0604020202020204" pitchFamily="34" charset="0"/>
                    <a:cs typeface="Arial" panose="020B0604020202020204" pitchFamily="34" charset="0"/>
                  </a:rPr>
                  <a:t>to </a:t>
                </a:r>
                <a14:m>
                  <m:oMath xmlns:m="http://schemas.openxmlformats.org/officeDocument/2006/math">
                    <m:r>
                      <a:rPr lang="en-US" i="1" dirty="0" smtClean="0">
                        <a:latin typeface="Cambria Math" panose="02040503050406030204" pitchFamily="18" charset="0"/>
                        <a:cs typeface="Arial" panose="020B0604020202020204" pitchFamily="34" charset="0"/>
                      </a:rPr>
                      <m:t>𝐺𝑔</m:t>
                    </m:r>
                    <m:r>
                      <a:rPr lang="en-US" i="1" dirty="0" smtClean="0">
                        <a:latin typeface="Cambria Math" panose="02040503050406030204" pitchFamily="18" charset="0"/>
                        <a:cs typeface="Arial" panose="020B0604020202020204" pitchFamily="34" charset="0"/>
                      </a:rPr>
                      <m:t> =45</m:t>
                    </m:r>
                  </m:oMath>
                </a14:m>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sym typeface="Wingdings" panose="05000000000000000000" pitchFamily="2" charset="2"/>
                  </a:rPr>
                  <a:t>resonance free acceleration up &gt;18 GeV                                                                                                no loss of polarization on the entire ramp up to 18 GeV  (100 </a:t>
                </a:r>
                <a:r>
                  <a:rPr lang="en-US" b="1" dirty="0" err="1">
                    <a:latin typeface="Arial" panose="020B0604020202020204" pitchFamily="34" charset="0"/>
                    <a:cs typeface="Arial" panose="020B0604020202020204" pitchFamily="34" charset="0"/>
                    <a:sym typeface="Wingdings" panose="05000000000000000000" pitchFamily="2" charset="2"/>
                  </a:rPr>
                  <a:t>ms</a:t>
                </a:r>
                <a:r>
                  <a:rPr lang="en-US" b="1" dirty="0">
                    <a:latin typeface="Arial" panose="020B0604020202020204" pitchFamily="34" charset="0"/>
                    <a:cs typeface="Arial" panose="020B0604020202020204" pitchFamily="34" charset="0"/>
                    <a:sym typeface="Wingdings" panose="05000000000000000000" pitchFamily="2" charset="2"/>
                  </a:rPr>
                  <a:t> ramp time)</a:t>
                </a:r>
                <a:endParaRPr lang="en-US" b="1" dirty="0">
                  <a:latin typeface="Arial" panose="020B0604020202020204" pitchFamily="34" charset="0"/>
                  <a:cs typeface="Arial" panose="020B0604020202020204" pitchFamily="34" charset="0"/>
                </a:endParaRPr>
              </a:p>
            </p:txBody>
          </p:sp>
        </mc:Choice>
        <mc:Fallback>
          <p:sp>
            <p:nvSpPr>
              <p:cNvPr id="8" name="TextBox 7">
                <a:extLst>
                  <a:ext uri="{FF2B5EF4-FFF2-40B4-BE49-F238E27FC236}">
                    <a16:creationId xmlns:a16="http://schemas.microsoft.com/office/drawing/2014/main" id="{2EDBE767-D64B-1746-82E4-43027FB144A7}"/>
                  </a:ext>
                </a:extLst>
              </p:cNvPr>
              <p:cNvSpPr txBox="1">
                <a:spLocks noRot="1" noChangeAspect="1" noMove="1" noResize="1" noEditPoints="1" noAdjustHandles="1" noChangeArrowheads="1" noChangeShapeType="1" noTextEdit="1"/>
              </p:cNvSpPr>
              <p:nvPr/>
            </p:nvSpPr>
            <p:spPr>
              <a:xfrm>
                <a:off x="4590661" y="846464"/>
                <a:ext cx="7601339" cy="1776255"/>
              </a:xfrm>
              <a:prstGeom prst="rect">
                <a:avLst/>
              </a:prstGeom>
              <a:blipFill>
                <a:blip r:embed="rId4"/>
                <a:stretch>
                  <a:fillRect l="-642" t="-2062" r="-36889" b="-481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4FEB5C0-CF69-B24C-AD9F-3ED3FF9FF746}"/>
              </a:ext>
            </a:extLst>
          </p:cNvPr>
          <p:cNvSpPr txBox="1"/>
          <p:nvPr/>
        </p:nvSpPr>
        <p:spPr>
          <a:xfrm>
            <a:off x="7449828" y="5120160"/>
            <a:ext cx="3828384" cy="1323439"/>
          </a:xfrm>
          <a:prstGeom prst="rect">
            <a:avLst/>
          </a:prstGeom>
          <a:noFill/>
        </p:spPr>
        <p:txBody>
          <a:bodyPr wrap="square" rtlCol="0">
            <a:spAutoFit/>
          </a:bodyPr>
          <a:lstStyle/>
          <a:p>
            <a:r>
              <a:rPr lang="en-US" sz="1600" dirty="0"/>
              <a:t>      Need well aligned quadrupoles and rms orbit ≤ 0.5 mm and good reproducibility</a:t>
            </a:r>
          </a:p>
          <a:p>
            <a:r>
              <a:rPr lang="en-US" sz="1600" dirty="0">
                <a:sym typeface="Wingdings" panose="05000000000000000000" pitchFamily="2" charset="2"/>
              </a:rPr>
              <a:t>  Well within the present state of the art of orbit control  and achieved today by NSLS-II Booster synchrotron </a:t>
            </a:r>
            <a:endParaRPr lang="en-US" sz="1600" dirty="0"/>
          </a:p>
        </p:txBody>
      </p:sp>
      <p:grpSp>
        <p:nvGrpSpPr>
          <p:cNvPr id="3" name="Group 2">
            <a:extLst>
              <a:ext uri="{FF2B5EF4-FFF2-40B4-BE49-F238E27FC236}">
                <a16:creationId xmlns:a16="http://schemas.microsoft.com/office/drawing/2014/main" id="{143B9885-7C11-294D-9427-263721887D98}"/>
              </a:ext>
            </a:extLst>
          </p:cNvPr>
          <p:cNvGrpSpPr/>
          <p:nvPr/>
        </p:nvGrpSpPr>
        <p:grpSpPr>
          <a:xfrm>
            <a:off x="7449828" y="2157776"/>
            <a:ext cx="4742172" cy="2976374"/>
            <a:chOff x="3245056" y="1768923"/>
            <a:chExt cx="4742172" cy="2976374"/>
          </a:xfrm>
        </p:grpSpPr>
        <p:pic>
          <p:nvPicPr>
            <p:cNvPr id="6" name="Picture 5">
              <a:extLst>
                <a:ext uri="{FF2B5EF4-FFF2-40B4-BE49-F238E27FC236}">
                  <a16:creationId xmlns:a16="http://schemas.microsoft.com/office/drawing/2014/main" id="{60732117-0AEC-6D46-84B8-4487704FC944}"/>
                </a:ext>
              </a:extLst>
            </p:cNvPr>
            <p:cNvPicPr>
              <a:picLocks noChangeAspect="1"/>
            </p:cNvPicPr>
            <p:nvPr/>
          </p:nvPicPr>
          <p:blipFill rotWithShape="1">
            <a:blip r:embed="rId5">
              <a:clrChange>
                <a:clrFrom>
                  <a:srgbClr val="FFFFFF"/>
                </a:clrFrom>
                <a:clrTo>
                  <a:srgbClr val="FFFFFF">
                    <a:alpha val="0"/>
                  </a:srgbClr>
                </a:clrTo>
              </a:clrChange>
            </a:blip>
            <a:srcRect r="27904"/>
            <a:stretch/>
          </p:blipFill>
          <p:spPr>
            <a:xfrm>
              <a:off x="3245056" y="1768923"/>
              <a:ext cx="4742172" cy="2976374"/>
            </a:xfrm>
            <a:prstGeom prst="rect">
              <a:avLst/>
            </a:prstGeom>
          </p:spPr>
        </p:pic>
        <p:pic>
          <p:nvPicPr>
            <p:cNvPr id="10" name="Picture 9">
              <a:extLst>
                <a:ext uri="{FF2B5EF4-FFF2-40B4-BE49-F238E27FC236}">
                  <a16:creationId xmlns:a16="http://schemas.microsoft.com/office/drawing/2014/main" id="{06056340-6ED6-CD49-B727-6FFD7AED2488}"/>
                </a:ext>
              </a:extLst>
            </p:cNvPr>
            <p:cNvPicPr>
              <a:picLocks noChangeAspect="1"/>
            </p:cNvPicPr>
            <p:nvPr/>
          </p:nvPicPr>
          <p:blipFill rotWithShape="1">
            <a:blip r:embed="rId5">
              <a:clrChange>
                <a:clrFrom>
                  <a:srgbClr val="FFFFFF"/>
                </a:clrFrom>
                <a:clrTo>
                  <a:srgbClr val="FFFFFF">
                    <a:alpha val="0"/>
                  </a:srgbClr>
                </a:clrTo>
              </a:clrChange>
            </a:blip>
            <a:srcRect l="68582" t="34055" b="28931"/>
            <a:stretch/>
          </p:blipFill>
          <p:spPr>
            <a:xfrm>
              <a:off x="4284071" y="2969252"/>
              <a:ext cx="2066549" cy="1101687"/>
            </a:xfrm>
            <a:prstGeom prst="rect">
              <a:avLst/>
            </a:prstGeom>
          </p:spPr>
        </p:pic>
      </p:grpSp>
      <p:sp>
        <p:nvSpPr>
          <p:cNvPr id="19"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grpSp>
        <p:nvGrpSpPr>
          <p:cNvPr id="20" name="Group 19">
            <a:extLst>
              <a:ext uri="{FF2B5EF4-FFF2-40B4-BE49-F238E27FC236}">
                <a16:creationId xmlns:a16="http://schemas.microsoft.com/office/drawing/2014/main" id="{A509B9B9-E05B-EA47-910A-6E92642873D1}"/>
              </a:ext>
            </a:extLst>
          </p:cNvPr>
          <p:cNvGrpSpPr/>
          <p:nvPr/>
        </p:nvGrpSpPr>
        <p:grpSpPr>
          <a:xfrm>
            <a:off x="-535833" y="1288514"/>
            <a:ext cx="5195384" cy="4343353"/>
            <a:chOff x="3015441" y="1481545"/>
            <a:chExt cx="5712087" cy="4819131"/>
          </a:xfrm>
        </p:grpSpPr>
        <p:pic>
          <p:nvPicPr>
            <p:cNvPr id="21" name="Picture 20">
              <a:extLst>
                <a:ext uri="{FF2B5EF4-FFF2-40B4-BE49-F238E27FC236}">
                  <a16:creationId xmlns:a16="http://schemas.microsoft.com/office/drawing/2014/main" id="{D01BD865-1DD9-414F-BD4A-738049752B6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311" y="2293867"/>
              <a:ext cx="5157217" cy="4006809"/>
            </a:xfrm>
            <a:prstGeom prst="rect">
              <a:avLst/>
            </a:prstGeom>
            <a:noFill/>
            <a:effectLst/>
          </p:spPr>
        </p:pic>
        <p:sp>
          <p:nvSpPr>
            <p:cNvPr id="22" name="Parallelogram 21">
              <a:extLst>
                <a:ext uri="{FF2B5EF4-FFF2-40B4-BE49-F238E27FC236}">
                  <a16:creationId xmlns:a16="http://schemas.microsoft.com/office/drawing/2014/main" id="{3E7A118E-9E3A-C74E-AFA4-B0F1A08292B7}"/>
                </a:ext>
              </a:extLst>
            </p:cNvPr>
            <p:cNvSpPr/>
            <p:nvPr/>
          </p:nvSpPr>
          <p:spPr>
            <a:xfrm rot="12328451" flipV="1">
              <a:off x="4508652" y="4540863"/>
              <a:ext cx="161128" cy="88249"/>
            </a:xfrm>
            <a:prstGeom prst="parallelogram">
              <a:avLst>
                <a:gd name="adj" fmla="val 52731"/>
              </a:avLst>
            </a:prstGeom>
            <a:solidFill>
              <a:srgbClr val="007B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42137BF9-9CBE-0A46-9D7E-5F2154551B60}"/>
                </a:ext>
              </a:extLst>
            </p:cNvPr>
            <p:cNvSpPr/>
            <p:nvPr/>
          </p:nvSpPr>
          <p:spPr>
            <a:xfrm rot="9271549" flipH="1" flipV="1">
              <a:off x="4611791" y="4538455"/>
              <a:ext cx="161128" cy="88249"/>
            </a:xfrm>
            <a:prstGeom prst="parallelogram">
              <a:avLst>
                <a:gd name="adj" fmla="val 50934"/>
              </a:avLst>
            </a:prstGeom>
            <a:solidFill>
              <a:srgbClr val="00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6DCEF8BD-848F-3643-8CE2-3631DB3EC286}"/>
                </a:ext>
              </a:extLst>
            </p:cNvPr>
            <p:cNvSpPr/>
            <p:nvPr/>
          </p:nvSpPr>
          <p:spPr>
            <a:xfrm rot="4149896">
              <a:off x="4271136" y="225850"/>
              <a:ext cx="2465538" cy="4976927"/>
            </a:xfrm>
            <a:prstGeom prst="arc">
              <a:avLst>
                <a:gd name="adj1" fmla="val 16828257"/>
                <a:gd name="adj2" fmla="val 19938601"/>
              </a:avLst>
            </a:prstGeom>
            <a:ln w="34925">
              <a:solidFill>
                <a:srgbClr val="0000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5" name="TextBox 24">
            <a:extLst>
              <a:ext uri="{FF2B5EF4-FFF2-40B4-BE49-F238E27FC236}">
                <a16:creationId xmlns:a16="http://schemas.microsoft.com/office/drawing/2014/main" id="{2B594F91-9FDE-0E4D-B0EC-13D47B2A0039}"/>
              </a:ext>
            </a:extLst>
          </p:cNvPr>
          <p:cNvSpPr txBox="1"/>
          <p:nvPr/>
        </p:nvSpPr>
        <p:spPr>
          <a:xfrm>
            <a:off x="2799305" y="1431841"/>
            <a:ext cx="1486304" cy="584775"/>
          </a:xfrm>
          <a:prstGeom prst="rect">
            <a:avLst/>
          </a:prstGeom>
          <a:noFill/>
        </p:spPr>
        <p:txBody>
          <a:bodyPr wrap="none" rtlCol="0">
            <a:spAutoFit/>
          </a:bodyPr>
          <a:lstStyle/>
          <a:p>
            <a:pPr algn="ctr"/>
            <a:r>
              <a:rPr lang="en-US" sz="1600" dirty="0">
                <a:solidFill>
                  <a:srgbClr val="0000CC"/>
                </a:solidFill>
                <a:latin typeface="Arial" panose="020B0604020202020204" pitchFamily="34" charset="0"/>
                <a:cs typeface="Arial" panose="020B0604020202020204" pitchFamily="34" charset="0"/>
              </a:rPr>
              <a:t>Up to 12 GeV </a:t>
            </a:r>
          </a:p>
          <a:p>
            <a:pPr algn="ctr"/>
            <a:r>
              <a:rPr lang="en-US" sz="1600" dirty="0">
                <a:solidFill>
                  <a:srgbClr val="0000CC"/>
                </a:solidFill>
                <a:latin typeface="Arial" panose="020B0604020202020204" pitchFamily="34" charset="0"/>
                <a:cs typeface="Arial" panose="020B0604020202020204" pitchFamily="34" charset="0"/>
              </a:rPr>
              <a:t>to JLEIC</a:t>
            </a:r>
          </a:p>
        </p:txBody>
      </p:sp>
      <p:sp>
        <p:nvSpPr>
          <p:cNvPr id="26" name="Rectangle 25">
            <a:extLst>
              <a:ext uri="{FF2B5EF4-FFF2-40B4-BE49-F238E27FC236}">
                <a16:creationId xmlns:a16="http://schemas.microsoft.com/office/drawing/2014/main" id="{E9E82D89-1E93-214E-9B35-249747F11637}"/>
              </a:ext>
            </a:extLst>
          </p:cNvPr>
          <p:cNvSpPr/>
          <p:nvPr/>
        </p:nvSpPr>
        <p:spPr>
          <a:xfrm>
            <a:off x="398488" y="1890953"/>
            <a:ext cx="3526623" cy="1323439"/>
          </a:xfrm>
          <a:prstGeom prst="rect">
            <a:avLst/>
          </a:prstGeom>
        </p:spPr>
        <p:txBody>
          <a:bodyPr wrap="square">
            <a:spAutoFit/>
          </a:bodyPr>
          <a:lstStyle/>
          <a:p>
            <a:pPr lvl="1">
              <a:spcBef>
                <a:spcPts val="600"/>
              </a:spcBef>
            </a:pPr>
            <a:r>
              <a:rPr lang="en-US" sz="2000" dirty="0">
                <a:solidFill>
                  <a:srgbClr val="000000"/>
                </a:solidFill>
              </a:rPr>
              <a:t>Use CEBAF </a:t>
            </a:r>
            <a:r>
              <a:rPr lang="en-US" sz="2000" dirty="0" smtClean="0">
                <a:solidFill>
                  <a:srgbClr val="000000"/>
                </a:solidFill>
              </a:rPr>
              <a:t>as </a:t>
            </a:r>
            <a:r>
              <a:rPr lang="en-US" sz="2000" dirty="0">
                <a:solidFill>
                  <a:srgbClr val="000000"/>
                </a:solidFill>
              </a:rPr>
              <a:t>full energy injector with ~90% polarization for </a:t>
            </a:r>
            <a:br>
              <a:rPr lang="en-US" sz="2000" dirty="0">
                <a:solidFill>
                  <a:srgbClr val="000000"/>
                </a:solidFill>
              </a:rPr>
            </a:br>
            <a:r>
              <a:rPr lang="en-US" sz="2000" dirty="0">
                <a:solidFill>
                  <a:srgbClr val="000000"/>
                </a:solidFill>
              </a:rPr>
              <a:t>e-beam top-off</a:t>
            </a:r>
          </a:p>
        </p:txBody>
      </p:sp>
      <p:sp>
        <p:nvSpPr>
          <p:cNvPr id="27" name="TextBox 26">
            <a:extLst>
              <a:ext uri="{FF2B5EF4-FFF2-40B4-BE49-F238E27FC236}">
                <a16:creationId xmlns:a16="http://schemas.microsoft.com/office/drawing/2014/main" id="{BF35B44F-BD04-CC4F-8130-C9780B6D3C99}"/>
              </a:ext>
            </a:extLst>
          </p:cNvPr>
          <p:cNvSpPr txBox="1"/>
          <p:nvPr/>
        </p:nvSpPr>
        <p:spPr>
          <a:xfrm>
            <a:off x="1816359" y="4498233"/>
            <a:ext cx="2651393" cy="1200329"/>
          </a:xfrm>
          <a:prstGeom prst="rect">
            <a:avLst/>
          </a:prstGeom>
          <a:noFill/>
        </p:spPr>
        <p:txBody>
          <a:bodyPr wrap="square" rtlCol="0">
            <a:spAutoFit/>
          </a:bodyPr>
          <a:lstStyle/>
          <a:p>
            <a:r>
              <a:rPr lang="en-US" b="1" dirty="0">
                <a:solidFill>
                  <a:srgbClr val="FF0000"/>
                </a:solidFill>
              </a:rPr>
              <a:t>JLEIC will fully benefit from present CEBAF polarization (no upgrades needed) </a:t>
            </a:r>
          </a:p>
        </p:txBody>
      </p:sp>
    </p:spTree>
    <p:extLst>
      <p:ext uri="{BB962C8B-B14F-4D97-AF65-F5344CB8AC3E}">
        <p14:creationId xmlns:p14="http://schemas.microsoft.com/office/powerpoint/2010/main" val="2851224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6A0C-32FD-B34F-96CB-607D446DEAF2}"/>
              </a:ext>
            </a:extLst>
          </p:cNvPr>
          <p:cNvSpPr>
            <a:spLocks noGrp="1"/>
          </p:cNvSpPr>
          <p:nvPr>
            <p:ph type="title"/>
          </p:nvPr>
        </p:nvSpPr>
        <p:spPr/>
        <p:txBody>
          <a:bodyPr/>
          <a:lstStyle/>
          <a:p>
            <a:r>
              <a:rPr lang="en-US" dirty="0"/>
              <a:t>Polarization in the </a:t>
            </a:r>
            <a:r>
              <a:rPr lang="en-US" dirty="0" err="1"/>
              <a:t>eRHIC</a:t>
            </a:r>
            <a:r>
              <a:rPr lang="en-US" dirty="0"/>
              <a:t> electron storage ring</a:t>
            </a:r>
          </a:p>
        </p:txBody>
      </p:sp>
      <p:sp>
        <p:nvSpPr>
          <p:cNvPr id="5" name="Slide Number Placeholder 4">
            <a:extLst>
              <a:ext uri="{FF2B5EF4-FFF2-40B4-BE49-F238E27FC236}">
                <a16:creationId xmlns:a16="http://schemas.microsoft.com/office/drawing/2014/main" id="{36F48B44-4404-9145-9CDE-F61049DC23C1}"/>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18" name="TextBox 17">
            <a:extLst>
              <a:ext uri="{FF2B5EF4-FFF2-40B4-BE49-F238E27FC236}">
                <a16:creationId xmlns:a16="http://schemas.microsoft.com/office/drawing/2014/main" id="{565488AC-F793-6241-A327-9BBC18EEB02D}"/>
              </a:ext>
            </a:extLst>
          </p:cNvPr>
          <p:cNvSpPr txBox="1"/>
          <p:nvPr/>
        </p:nvSpPr>
        <p:spPr>
          <a:xfrm>
            <a:off x="77095" y="729035"/>
            <a:ext cx="11766038"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Solenoid based Spin rotators </a:t>
            </a:r>
            <a:r>
              <a:rPr lang="en-US" sz="2400" dirty="0">
                <a:sym typeface="Wingdings" panose="05000000000000000000" pitchFamily="2" charset="2"/>
              </a:rPr>
              <a:t> </a:t>
            </a:r>
            <a:r>
              <a:rPr lang="en-US" sz="2400" dirty="0"/>
              <a:t>longitudinal spin in collisions (arcs: vertical polarization)</a:t>
            </a:r>
          </a:p>
          <a:p>
            <a:pPr marL="342900" indent="-342900">
              <a:buFont typeface="Arial" panose="020B0604020202020204" pitchFamily="34" charset="0"/>
              <a:buChar char="•"/>
            </a:pPr>
            <a:r>
              <a:rPr lang="en-US" sz="2400" dirty="0"/>
              <a:t>Frequent  injection of bunches with high initial polarization of 85%</a:t>
            </a:r>
          </a:p>
          <a:p>
            <a:pPr marL="342900" indent="-342900">
              <a:buFont typeface="Arial" panose="020B0604020202020204" pitchFamily="34" charset="0"/>
              <a:buChar char="•"/>
            </a:pPr>
            <a:r>
              <a:rPr lang="en-US" sz="2400" dirty="0"/>
              <a:t>Initial polarization decays towards P</a:t>
            </a:r>
            <a:r>
              <a:rPr lang="en-US" sz="2400" baseline="-25000" dirty="0"/>
              <a:t>∞  </a:t>
            </a:r>
            <a:r>
              <a:rPr lang="en-US" sz="2400" dirty="0"/>
              <a:t>&lt; ~50%</a:t>
            </a:r>
          </a:p>
          <a:p>
            <a:pPr marL="342900" indent="-342900">
              <a:buFont typeface="Arial" panose="020B0604020202020204" pitchFamily="34" charset="0"/>
              <a:buChar char="•"/>
            </a:pPr>
            <a:r>
              <a:rPr lang="en-US" sz="2400" dirty="0"/>
              <a:t>At 18 GeV, </a:t>
            </a:r>
            <a:r>
              <a:rPr lang="en-US" sz="2400" dirty="0">
                <a:sym typeface="Wingdings" panose="05000000000000000000" pitchFamily="2" charset="2"/>
              </a:rPr>
              <a:t>every bunch is refreshed in 2.2 min with </a:t>
            </a:r>
            <a:r>
              <a:rPr lang="en-US" sz="2400" dirty="0"/>
              <a:t>RCS cycling rate of 2Hz. </a:t>
            </a:r>
            <a:endParaRPr lang="en-US" sz="2400" dirty="0">
              <a:sym typeface="Wingdings" panose="05000000000000000000" pitchFamily="2" charset="2"/>
            </a:endParaRPr>
          </a:p>
        </p:txBody>
      </p:sp>
      <p:sp>
        <p:nvSpPr>
          <p:cNvPr id="25"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grpSp>
        <p:nvGrpSpPr>
          <p:cNvPr id="26" name="Group 25">
            <a:extLst>
              <a:ext uri="{FF2B5EF4-FFF2-40B4-BE49-F238E27FC236}">
                <a16:creationId xmlns:a16="http://schemas.microsoft.com/office/drawing/2014/main" id="{8EFF0898-12EE-1643-9F32-4B859B0C8E18}"/>
              </a:ext>
            </a:extLst>
          </p:cNvPr>
          <p:cNvGrpSpPr/>
          <p:nvPr/>
        </p:nvGrpSpPr>
        <p:grpSpPr>
          <a:xfrm>
            <a:off x="1745551" y="2453226"/>
            <a:ext cx="8623970" cy="3515498"/>
            <a:chOff x="1095312" y="2974176"/>
            <a:chExt cx="7628899" cy="2872400"/>
          </a:xfrm>
        </p:grpSpPr>
        <p:pic>
          <p:nvPicPr>
            <p:cNvPr id="27" name="Picture 26">
              <a:extLst>
                <a:ext uri="{FF2B5EF4-FFF2-40B4-BE49-F238E27FC236}">
                  <a16:creationId xmlns:a16="http://schemas.microsoft.com/office/drawing/2014/main" id="{AE7E1288-5ECA-4B7A-84BD-3932F8F1A5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5312" y="3520447"/>
              <a:ext cx="6315347" cy="2026072"/>
            </a:xfrm>
            <a:prstGeom prst="rect">
              <a:avLst/>
            </a:prstGeom>
          </p:spPr>
        </p:pic>
        <p:sp>
          <p:nvSpPr>
            <p:cNvPr id="28" name="Rectangle 27">
              <a:extLst>
                <a:ext uri="{FF2B5EF4-FFF2-40B4-BE49-F238E27FC236}">
                  <a16:creationId xmlns:a16="http://schemas.microsoft.com/office/drawing/2014/main" id="{38317727-58D4-4F7B-A368-45038FBF0530}"/>
                </a:ext>
              </a:extLst>
            </p:cNvPr>
            <p:cNvSpPr/>
            <p:nvPr/>
          </p:nvSpPr>
          <p:spPr>
            <a:xfrm>
              <a:off x="4059534" y="3487016"/>
              <a:ext cx="949567" cy="300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46C9771-F503-0741-A58D-7885A2B8EA60}"/>
                </a:ext>
              </a:extLst>
            </p:cNvPr>
            <p:cNvGrpSpPr/>
            <p:nvPr/>
          </p:nvGrpSpPr>
          <p:grpSpPr>
            <a:xfrm>
              <a:off x="1124910" y="2974176"/>
              <a:ext cx="2846768" cy="633042"/>
              <a:chOff x="1969362" y="2645426"/>
              <a:chExt cx="2846768" cy="633042"/>
            </a:xfrm>
          </p:grpSpPr>
          <p:sp>
            <p:nvSpPr>
              <p:cNvPr id="43" name="Arrow: Down 19">
                <a:extLst>
                  <a:ext uri="{FF2B5EF4-FFF2-40B4-BE49-F238E27FC236}">
                    <a16:creationId xmlns:a16="http://schemas.microsoft.com/office/drawing/2014/main" id="{49CC1403-0DBB-4C12-87B5-8AA8EC1E2F29}"/>
                  </a:ext>
                </a:extLst>
              </p:cNvPr>
              <p:cNvSpPr/>
              <p:nvPr/>
            </p:nvSpPr>
            <p:spPr>
              <a:xfrm>
                <a:off x="2079563" y="2882043"/>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Arrow: Down 20">
                <a:extLst>
                  <a:ext uri="{FF2B5EF4-FFF2-40B4-BE49-F238E27FC236}">
                    <a16:creationId xmlns:a16="http://schemas.microsoft.com/office/drawing/2014/main" id="{C994450B-3D0D-4059-AEE3-6864B2BD4BA2}"/>
                  </a:ext>
                </a:extLst>
              </p:cNvPr>
              <p:cNvSpPr/>
              <p:nvPr/>
            </p:nvSpPr>
            <p:spPr>
              <a:xfrm>
                <a:off x="2190711" y="2882043"/>
                <a:ext cx="70941" cy="17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a:extLst>
                  <a:ext uri="{FF2B5EF4-FFF2-40B4-BE49-F238E27FC236}">
                    <a16:creationId xmlns:a16="http://schemas.microsoft.com/office/drawing/2014/main" id="{00255013-84F7-452A-A749-99117FB32D2E}"/>
                  </a:ext>
                </a:extLst>
              </p:cNvPr>
              <p:cNvSpPr txBox="1"/>
              <p:nvPr/>
            </p:nvSpPr>
            <p:spPr>
              <a:xfrm>
                <a:off x="1969362" y="2645426"/>
                <a:ext cx="634301" cy="300082"/>
              </a:xfrm>
              <a:prstGeom prst="rect">
                <a:avLst/>
              </a:prstGeom>
              <a:noFill/>
            </p:spPr>
            <p:txBody>
              <a:bodyPr wrap="square" rtlCol="0">
                <a:spAutoFit/>
              </a:bodyPr>
              <a:lstStyle/>
              <a:p>
                <a:r>
                  <a:rPr lang="en-US" sz="1350" dirty="0"/>
                  <a:t>B P</a:t>
                </a:r>
              </a:p>
            </p:txBody>
          </p:sp>
          <p:sp>
            <p:nvSpPr>
              <p:cNvPr id="46" name="TextBox 45">
                <a:extLst>
                  <a:ext uri="{FF2B5EF4-FFF2-40B4-BE49-F238E27FC236}">
                    <a16:creationId xmlns:a16="http://schemas.microsoft.com/office/drawing/2014/main" id="{B59AEB57-CEC9-4546-92F5-CA09AC3C4D07}"/>
                  </a:ext>
                </a:extLst>
              </p:cNvPr>
              <p:cNvSpPr txBox="1"/>
              <p:nvPr/>
            </p:nvSpPr>
            <p:spPr>
              <a:xfrm>
                <a:off x="2478087" y="2800667"/>
                <a:ext cx="2338043" cy="477801"/>
              </a:xfrm>
              <a:prstGeom prst="rect">
                <a:avLst/>
              </a:prstGeom>
              <a:noFill/>
            </p:spPr>
            <p:txBody>
              <a:bodyPr wrap="square" rtlCol="0">
                <a:spAutoFit/>
              </a:bodyPr>
              <a:lstStyle/>
              <a:p>
                <a:r>
                  <a:rPr lang="en-US" sz="1600" dirty="0"/>
                  <a:t>Refilled every 1.2 minutes</a:t>
                </a:r>
              </a:p>
              <a:p>
                <a:r>
                  <a:rPr lang="en-US" sz="1600" dirty="0"/>
                  <a:t>(18 GeV electron beam)</a:t>
                </a:r>
              </a:p>
            </p:txBody>
          </p:sp>
        </p:grpSp>
        <p:grpSp>
          <p:nvGrpSpPr>
            <p:cNvPr id="30" name="Group 29">
              <a:extLst>
                <a:ext uri="{FF2B5EF4-FFF2-40B4-BE49-F238E27FC236}">
                  <a16:creationId xmlns:a16="http://schemas.microsoft.com/office/drawing/2014/main" id="{98797EF8-E92D-7A41-A13F-60F3875925B9}"/>
                </a:ext>
              </a:extLst>
            </p:cNvPr>
            <p:cNvGrpSpPr/>
            <p:nvPr/>
          </p:nvGrpSpPr>
          <p:grpSpPr>
            <a:xfrm>
              <a:off x="6128831" y="3023664"/>
              <a:ext cx="2595380" cy="648414"/>
              <a:chOff x="4336513" y="2617474"/>
              <a:chExt cx="2595380" cy="648414"/>
            </a:xfrm>
          </p:grpSpPr>
          <p:sp>
            <p:nvSpPr>
              <p:cNvPr id="39" name="Arrow: Down 24">
                <a:extLst>
                  <a:ext uri="{FF2B5EF4-FFF2-40B4-BE49-F238E27FC236}">
                    <a16:creationId xmlns:a16="http://schemas.microsoft.com/office/drawing/2014/main" id="{F9DF7985-C6C6-4C8E-A66C-AA41218F13D2}"/>
                  </a:ext>
                </a:extLst>
              </p:cNvPr>
              <p:cNvSpPr/>
              <p:nvPr/>
            </p:nvSpPr>
            <p:spPr>
              <a:xfrm>
                <a:off x="4440326" y="2855060"/>
                <a:ext cx="70941" cy="1788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Arrow: Down 25">
                <a:extLst>
                  <a:ext uri="{FF2B5EF4-FFF2-40B4-BE49-F238E27FC236}">
                    <a16:creationId xmlns:a16="http://schemas.microsoft.com/office/drawing/2014/main" id="{26E028CE-01AE-471D-8D62-C4C1EFE81995}"/>
                  </a:ext>
                </a:extLst>
              </p:cNvPr>
              <p:cNvSpPr/>
              <p:nvPr/>
            </p:nvSpPr>
            <p:spPr>
              <a:xfrm flipH="1" flipV="1">
                <a:off x="4523094" y="2844413"/>
                <a:ext cx="70941" cy="1738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a:extLst>
                  <a:ext uri="{FF2B5EF4-FFF2-40B4-BE49-F238E27FC236}">
                    <a16:creationId xmlns:a16="http://schemas.microsoft.com/office/drawing/2014/main" id="{2796BACF-8CAC-4831-AC41-D8F38C068A80}"/>
                  </a:ext>
                </a:extLst>
              </p:cNvPr>
              <p:cNvSpPr txBox="1"/>
              <p:nvPr/>
            </p:nvSpPr>
            <p:spPr>
              <a:xfrm>
                <a:off x="4336513" y="2617474"/>
                <a:ext cx="632636" cy="300082"/>
              </a:xfrm>
              <a:prstGeom prst="rect">
                <a:avLst/>
              </a:prstGeom>
              <a:noFill/>
            </p:spPr>
            <p:txBody>
              <a:bodyPr wrap="square" rtlCol="0">
                <a:spAutoFit/>
              </a:bodyPr>
              <a:lstStyle/>
              <a:p>
                <a:r>
                  <a:rPr lang="en-US" sz="1350" dirty="0"/>
                  <a:t>B P</a:t>
                </a:r>
              </a:p>
            </p:txBody>
          </p:sp>
          <p:sp>
            <p:nvSpPr>
              <p:cNvPr id="42" name="TextBox 41">
                <a:extLst>
                  <a:ext uri="{FF2B5EF4-FFF2-40B4-BE49-F238E27FC236}">
                    <a16:creationId xmlns:a16="http://schemas.microsoft.com/office/drawing/2014/main" id="{37147864-BE46-485E-BE87-292D448A91E9}"/>
                  </a:ext>
                </a:extLst>
              </p:cNvPr>
              <p:cNvSpPr txBox="1"/>
              <p:nvPr/>
            </p:nvSpPr>
            <p:spPr>
              <a:xfrm>
                <a:off x="4713388" y="2788087"/>
                <a:ext cx="2218505" cy="477801"/>
              </a:xfrm>
              <a:prstGeom prst="rect">
                <a:avLst/>
              </a:prstGeom>
              <a:noFill/>
            </p:spPr>
            <p:txBody>
              <a:bodyPr wrap="square" rtlCol="0">
                <a:spAutoFit/>
              </a:bodyPr>
              <a:lstStyle/>
              <a:p>
                <a:r>
                  <a:rPr lang="en-US" sz="1600" dirty="0"/>
                  <a:t>Refilled every  3.2 minutes</a:t>
                </a:r>
              </a:p>
              <a:p>
                <a:r>
                  <a:rPr lang="en-US" sz="1600" dirty="0"/>
                  <a:t>(18 GeV electron beam)</a:t>
                </a:r>
              </a:p>
            </p:txBody>
          </p:sp>
        </p:grpSp>
        <p:sp>
          <p:nvSpPr>
            <p:cNvPr id="31" name="TextBox 30">
              <a:extLst>
                <a:ext uri="{FF2B5EF4-FFF2-40B4-BE49-F238E27FC236}">
                  <a16:creationId xmlns:a16="http://schemas.microsoft.com/office/drawing/2014/main" id="{415C4D00-2A0B-4745-8003-26F4BEFDA010}"/>
                </a:ext>
              </a:extLst>
            </p:cNvPr>
            <p:cNvSpPr txBox="1"/>
            <p:nvPr/>
          </p:nvSpPr>
          <p:spPr>
            <a:xfrm>
              <a:off x="4334771" y="5508022"/>
              <a:ext cx="1578355" cy="338554"/>
            </a:xfrm>
            <a:prstGeom prst="rect">
              <a:avLst/>
            </a:prstGeom>
            <a:noFill/>
          </p:spPr>
          <p:txBody>
            <a:bodyPr wrap="square" rtlCol="0">
              <a:spAutoFit/>
            </a:bodyPr>
            <a:lstStyle/>
            <a:p>
              <a:r>
                <a:rPr lang="en-US" sz="1600" dirty="0"/>
                <a:t>Re-injections</a:t>
              </a:r>
            </a:p>
          </p:txBody>
        </p:sp>
        <p:cxnSp>
          <p:nvCxnSpPr>
            <p:cNvPr id="32" name="Straight Arrow Connector 31">
              <a:extLst>
                <a:ext uri="{FF2B5EF4-FFF2-40B4-BE49-F238E27FC236}">
                  <a16:creationId xmlns:a16="http://schemas.microsoft.com/office/drawing/2014/main" id="{FD04846B-98E2-46A3-B988-D01AC003E952}"/>
                </a:ext>
              </a:extLst>
            </p:cNvPr>
            <p:cNvCxnSpPr>
              <a:cxnSpLocks/>
            </p:cNvCxnSpPr>
            <p:nvPr/>
          </p:nvCxnSpPr>
          <p:spPr>
            <a:xfrm>
              <a:off x="4930664" y="3637057"/>
              <a:ext cx="0" cy="1500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2CF027-7D5A-4B60-B773-659421ADB1E5}"/>
                </a:ext>
              </a:extLst>
            </p:cNvPr>
            <p:cNvSpPr txBox="1"/>
            <p:nvPr/>
          </p:nvSpPr>
          <p:spPr>
            <a:xfrm>
              <a:off x="6400800" y="4198559"/>
              <a:ext cx="1929284" cy="646331"/>
            </a:xfrm>
            <a:prstGeom prst="rect">
              <a:avLst/>
            </a:prstGeom>
            <a:solidFill>
              <a:schemeClr val="bg1"/>
            </a:solidFill>
          </p:spPr>
          <p:txBody>
            <a:bodyPr wrap="square" rtlCol="0">
              <a:spAutoFit/>
            </a:bodyPr>
            <a:lstStyle/>
            <a:p>
              <a:r>
                <a:rPr lang="en-US" dirty="0"/>
                <a:t>P</a:t>
              </a:r>
              <a:r>
                <a:rPr lang="en-US" baseline="-25000" dirty="0"/>
                <a:t>∞</a:t>
              </a:r>
              <a:r>
                <a:rPr lang="en-US" dirty="0"/>
                <a:t>= 30%</a:t>
              </a:r>
            </a:p>
            <a:p>
              <a:r>
                <a:rPr lang="en-US" dirty="0"/>
                <a:t>(conservative)</a:t>
              </a:r>
            </a:p>
          </p:txBody>
        </p:sp>
        <p:cxnSp>
          <p:nvCxnSpPr>
            <p:cNvPr id="34" name="Straight Arrow Connector 33">
              <a:extLst>
                <a:ext uri="{FF2B5EF4-FFF2-40B4-BE49-F238E27FC236}">
                  <a16:creationId xmlns:a16="http://schemas.microsoft.com/office/drawing/2014/main" id="{0179BB6D-E3BD-41B4-9E75-A88F5711408A}"/>
                </a:ext>
              </a:extLst>
            </p:cNvPr>
            <p:cNvCxnSpPr>
              <a:cxnSpLocks/>
            </p:cNvCxnSpPr>
            <p:nvPr/>
          </p:nvCxnSpPr>
          <p:spPr>
            <a:xfrm flipV="1">
              <a:off x="4056260" y="5170593"/>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7CAA17-E78B-47EB-9E5E-D95DC6595B91}"/>
                </a:ext>
              </a:extLst>
            </p:cNvPr>
            <p:cNvCxnSpPr>
              <a:cxnSpLocks/>
            </p:cNvCxnSpPr>
            <p:nvPr/>
          </p:nvCxnSpPr>
          <p:spPr>
            <a:xfrm flipV="1">
              <a:off x="4603860" y="5166867"/>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95C62B7-2069-4990-9C7E-128325662A4E}"/>
                </a:ext>
              </a:extLst>
            </p:cNvPr>
            <p:cNvCxnSpPr>
              <a:cxnSpLocks/>
            </p:cNvCxnSpPr>
            <p:nvPr/>
          </p:nvCxnSpPr>
          <p:spPr>
            <a:xfrm flipV="1">
              <a:off x="5164743" y="5160444"/>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0A66D39-23ED-46F2-8DBB-CED90267E8DD}"/>
                </a:ext>
              </a:extLst>
            </p:cNvPr>
            <p:cNvCxnSpPr>
              <a:cxnSpLocks/>
            </p:cNvCxnSpPr>
            <p:nvPr/>
          </p:nvCxnSpPr>
          <p:spPr>
            <a:xfrm flipV="1">
              <a:off x="5685777" y="5163471"/>
              <a:ext cx="0" cy="2813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709C982-B454-4B05-BDD3-2800FCC3D71C}"/>
                </a:ext>
              </a:extLst>
            </p:cNvPr>
            <p:cNvSpPr txBox="1"/>
            <p:nvPr/>
          </p:nvSpPr>
          <p:spPr>
            <a:xfrm>
              <a:off x="4401211" y="3350546"/>
              <a:ext cx="1227609" cy="338554"/>
            </a:xfrm>
            <a:prstGeom prst="rect">
              <a:avLst/>
            </a:prstGeom>
            <a:noFill/>
          </p:spPr>
          <p:txBody>
            <a:bodyPr wrap="square" rtlCol="0">
              <a:spAutoFit/>
            </a:bodyPr>
            <a:lstStyle/>
            <a:p>
              <a:r>
                <a:rPr lang="en-US" sz="1600" dirty="0"/>
                <a:t>Re-injection</a:t>
              </a:r>
            </a:p>
          </p:txBody>
        </p:sp>
      </p:grpSp>
    </p:spTree>
    <p:extLst>
      <p:ext uri="{BB962C8B-B14F-4D97-AF65-F5344CB8AC3E}">
        <p14:creationId xmlns:p14="http://schemas.microsoft.com/office/powerpoint/2010/main" val="411248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3469-1AFE-474A-B3B8-0BB651AED560}"/>
              </a:ext>
            </a:extLst>
          </p:cNvPr>
          <p:cNvSpPr>
            <a:spLocks noGrp="1"/>
          </p:cNvSpPr>
          <p:nvPr>
            <p:ph type="title"/>
          </p:nvPr>
        </p:nvSpPr>
        <p:spPr/>
        <p:txBody>
          <a:bodyPr>
            <a:normAutofit/>
          </a:bodyPr>
          <a:lstStyle/>
          <a:p>
            <a:r>
              <a:rPr lang="en-US" dirty="0" smtClean="0"/>
              <a:t>2018 Report of National Academy of Sciences</a:t>
            </a:r>
            <a:r>
              <a:rPr lang="en-US" dirty="0"/>
              <a:t>, Engineering, and </a:t>
            </a:r>
            <a:r>
              <a:rPr lang="en-US" dirty="0" smtClean="0"/>
              <a:t>Medicine*</a:t>
            </a:r>
            <a:endParaRPr lang="en-US" dirty="0"/>
          </a:p>
        </p:txBody>
      </p:sp>
      <p:sp>
        <p:nvSpPr>
          <p:cNvPr id="3" name="Content Placeholder 2">
            <a:extLst>
              <a:ext uri="{FF2B5EF4-FFF2-40B4-BE49-F238E27FC236}">
                <a16:creationId xmlns:a16="http://schemas.microsoft.com/office/drawing/2014/main" id="{9042B4EE-211C-C744-8907-BA289F339DD6}"/>
              </a:ext>
            </a:extLst>
          </p:cNvPr>
          <p:cNvSpPr>
            <a:spLocks noGrp="1"/>
          </p:cNvSpPr>
          <p:nvPr>
            <p:ph idx="1"/>
          </p:nvPr>
        </p:nvSpPr>
        <p:spPr>
          <a:xfrm>
            <a:off x="411892" y="847183"/>
            <a:ext cx="11285837" cy="5381694"/>
          </a:xfrm>
        </p:spPr>
        <p:txBody>
          <a:bodyPr>
            <a:noAutofit/>
          </a:bodyPr>
          <a:lstStyle/>
          <a:p>
            <a:pPr>
              <a:lnSpc>
                <a:spcPct val="120000"/>
              </a:lnSpc>
              <a:spcBef>
                <a:spcPts val="0"/>
              </a:spcBef>
              <a:spcAft>
                <a:spcPts val="600"/>
              </a:spcAft>
            </a:pPr>
            <a:r>
              <a:rPr lang="en-US" altLang="en-US" sz="2000" dirty="0"/>
              <a:t>“In summary, the committee finds </a:t>
            </a:r>
            <a:r>
              <a:rPr lang="en-US" altLang="en-US" sz="2000" b="1" dirty="0">
                <a:solidFill>
                  <a:srgbClr val="0432FF"/>
                </a:solidFill>
              </a:rPr>
              <a:t>a </a:t>
            </a:r>
            <a:r>
              <a:rPr lang="en-US" altLang="en-US" sz="2000" b="1" dirty="0" smtClean="0">
                <a:solidFill>
                  <a:srgbClr val="0432FF"/>
                </a:solidFill>
              </a:rPr>
              <a:t>compelling scientific </a:t>
            </a:r>
            <a:r>
              <a:rPr lang="en-US" altLang="en-US" sz="2000" b="1" dirty="0">
                <a:solidFill>
                  <a:srgbClr val="0432FF"/>
                </a:solidFill>
              </a:rPr>
              <a:t>case </a:t>
            </a:r>
            <a:r>
              <a:rPr lang="en-US" altLang="en-US" sz="2000" b="1" dirty="0" smtClean="0">
                <a:solidFill>
                  <a:srgbClr val="0432FF"/>
                </a:solidFill>
              </a:rPr>
              <a:t/>
            </a:r>
            <a:br>
              <a:rPr lang="en-US" altLang="en-US" sz="2000" b="1" dirty="0" smtClean="0">
                <a:solidFill>
                  <a:srgbClr val="0432FF"/>
                </a:solidFill>
              </a:rPr>
            </a:br>
            <a:r>
              <a:rPr lang="en-US" altLang="en-US" sz="2000" b="1" dirty="0" smtClean="0">
                <a:solidFill>
                  <a:srgbClr val="0432FF"/>
                </a:solidFill>
              </a:rPr>
              <a:t>for </a:t>
            </a:r>
            <a:r>
              <a:rPr lang="en-US" altLang="en-US" sz="2000" b="1" dirty="0">
                <a:solidFill>
                  <a:srgbClr val="0432FF"/>
                </a:solidFill>
              </a:rPr>
              <a:t>such a facility</a:t>
            </a:r>
            <a:r>
              <a:rPr lang="en-US" altLang="en-US" sz="2000" dirty="0"/>
              <a:t>. The </a:t>
            </a:r>
            <a:r>
              <a:rPr lang="en-US" altLang="en-US" sz="2000" dirty="0" smtClean="0"/>
              <a:t>science questions </a:t>
            </a:r>
            <a:r>
              <a:rPr lang="en-US" altLang="en-US" sz="2000" dirty="0"/>
              <a:t>that an EIC will answer </a:t>
            </a:r>
            <a:r>
              <a:rPr lang="en-US" altLang="en-US" sz="2000" dirty="0" smtClean="0"/>
              <a:t/>
            </a:r>
            <a:br>
              <a:rPr lang="en-US" altLang="en-US" sz="2000" dirty="0" smtClean="0"/>
            </a:br>
            <a:r>
              <a:rPr lang="en-US" altLang="en-US" sz="2000" b="1" dirty="0" smtClean="0">
                <a:solidFill>
                  <a:srgbClr val="0432FF"/>
                </a:solidFill>
              </a:rPr>
              <a:t>are </a:t>
            </a:r>
            <a:r>
              <a:rPr lang="en-US" altLang="en-US" sz="2000" b="1" dirty="0">
                <a:solidFill>
                  <a:srgbClr val="0432FF"/>
                </a:solidFill>
              </a:rPr>
              <a:t>central </a:t>
            </a:r>
            <a:r>
              <a:rPr lang="en-US" altLang="en-US" sz="2000" b="1" dirty="0" smtClean="0">
                <a:solidFill>
                  <a:srgbClr val="0432FF"/>
                </a:solidFill>
              </a:rPr>
              <a:t>to completing </a:t>
            </a:r>
            <a:r>
              <a:rPr lang="en-US" altLang="en-US" sz="2000" b="1" dirty="0">
                <a:solidFill>
                  <a:srgbClr val="0432FF"/>
                </a:solidFill>
              </a:rPr>
              <a:t>an understanding of atoms</a:t>
            </a:r>
            <a:r>
              <a:rPr lang="en-US" altLang="en-US" sz="2000" dirty="0"/>
              <a:t> as well </a:t>
            </a:r>
            <a:r>
              <a:rPr lang="en-US" altLang="en-US" sz="2000" dirty="0" smtClean="0"/>
              <a:t>as </a:t>
            </a:r>
            <a:br>
              <a:rPr lang="en-US" altLang="en-US" sz="2000" dirty="0" smtClean="0"/>
            </a:br>
            <a:r>
              <a:rPr lang="en-US" altLang="en-US" sz="2000" dirty="0" smtClean="0"/>
              <a:t>being </a:t>
            </a:r>
            <a:r>
              <a:rPr lang="en-US" altLang="en-US" sz="2000" b="1" dirty="0">
                <a:solidFill>
                  <a:srgbClr val="0432FF"/>
                </a:solidFill>
              </a:rPr>
              <a:t>integral to the agenda of nuclear </a:t>
            </a:r>
            <a:r>
              <a:rPr lang="en-US" altLang="en-US" sz="2000" b="1" dirty="0" smtClean="0">
                <a:solidFill>
                  <a:srgbClr val="0432FF"/>
                </a:solidFill>
              </a:rPr>
              <a:t>physics today</a:t>
            </a:r>
            <a:r>
              <a:rPr lang="en-US" altLang="en-US" sz="2000" dirty="0"/>
              <a:t>. In addition, </a:t>
            </a:r>
            <a:r>
              <a:rPr lang="en-US" altLang="en-US" sz="2000" dirty="0" smtClean="0"/>
              <a:t/>
            </a:r>
            <a:br>
              <a:rPr lang="en-US" altLang="en-US" sz="2000" dirty="0" smtClean="0"/>
            </a:br>
            <a:r>
              <a:rPr lang="en-US" altLang="en-US" sz="2000" dirty="0" smtClean="0"/>
              <a:t>the </a:t>
            </a:r>
            <a:r>
              <a:rPr lang="en-US" altLang="en-US" sz="2000" dirty="0"/>
              <a:t>development of an </a:t>
            </a:r>
            <a:r>
              <a:rPr lang="en-US" altLang="en-US" sz="2000" dirty="0" smtClean="0"/>
              <a:t>EIC would </a:t>
            </a:r>
            <a:r>
              <a:rPr lang="en-US" altLang="en-US" sz="2000" b="1" dirty="0">
                <a:solidFill>
                  <a:srgbClr val="0432FF"/>
                </a:solidFill>
              </a:rPr>
              <a:t>advance accelerator science </a:t>
            </a:r>
            <a:r>
              <a:rPr lang="en-US" altLang="en-US" sz="2000" b="1" dirty="0" smtClean="0">
                <a:solidFill>
                  <a:srgbClr val="0432FF"/>
                </a:solidFill>
              </a:rPr>
              <a:t>and </a:t>
            </a:r>
            <a:br>
              <a:rPr lang="en-US" altLang="en-US" sz="2000" b="1" dirty="0" smtClean="0">
                <a:solidFill>
                  <a:srgbClr val="0432FF"/>
                </a:solidFill>
              </a:rPr>
            </a:br>
            <a:r>
              <a:rPr lang="en-US" altLang="en-US" sz="2000" b="1" dirty="0" smtClean="0">
                <a:solidFill>
                  <a:srgbClr val="0432FF"/>
                </a:solidFill>
              </a:rPr>
              <a:t>technology</a:t>
            </a:r>
            <a:r>
              <a:rPr lang="en-US" altLang="en-US" sz="2000" dirty="0" smtClean="0"/>
              <a:t> </a:t>
            </a:r>
            <a:r>
              <a:rPr lang="en-US" altLang="en-US" sz="2000" dirty="0"/>
              <a:t>in nuclear science; it would as </a:t>
            </a:r>
            <a:r>
              <a:rPr lang="en-US" altLang="en-US" sz="2000" dirty="0" smtClean="0"/>
              <a:t>well </a:t>
            </a:r>
            <a:r>
              <a:rPr lang="en-US" altLang="en-US" sz="2000" b="1" dirty="0" smtClean="0">
                <a:solidFill>
                  <a:srgbClr val="0432FF"/>
                </a:solidFill>
              </a:rPr>
              <a:t>benefit </a:t>
            </a:r>
            <a:r>
              <a:rPr lang="en-US" altLang="en-US" sz="2000" b="1" dirty="0">
                <a:solidFill>
                  <a:srgbClr val="0432FF"/>
                </a:solidFill>
              </a:rPr>
              <a:t>other </a:t>
            </a:r>
            <a:r>
              <a:rPr lang="en-US" altLang="en-US" sz="2000" b="1" dirty="0" smtClean="0">
                <a:solidFill>
                  <a:srgbClr val="0432FF"/>
                </a:solidFill>
              </a:rPr>
              <a:t>fields</a:t>
            </a:r>
            <a:r>
              <a:rPr lang="en-US" altLang="en-US" sz="2000" dirty="0" smtClean="0"/>
              <a:t> </a:t>
            </a:r>
            <a:br>
              <a:rPr lang="en-US" altLang="en-US" sz="2000" dirty="0" smtClean="0"/>
            </a:br>
            <a:r>
              <a:rPr lang="en-US" altLang="en-US" sz="2000" dirty="0" smtClean="0"/>
              <a:t>of </a:t>
            </a:r>
            <a:r>
              <a:rPr lang="en-US" altLang="en-US" sz="2000" dirty="0"/>
              <a:t>accelerator based </a:t>
            </a:r>
            <a:r>
              <a:rPr lang="en-US" altLang="en-US" sz="2000" dirty="0" smtClean="0"/>
              <a:t>science and </a:t>
            </a:r>
            <a:r>
              <a:rPr lang="en-US" altLang="en-US" sz="2000" dirty="0"/>
              <a:t>society, </a:t>
            </a:r>
            <a:r>
              <a:rPr lang="en-US" altLang="en-US" sz="2000" b="1" dirty="0">
                <a:solidFill>
                  <a:srgbClr val="0432FF"/>
                </a:solidFill>
              </a:rPr>
              <a:t>from medicine through </a:t>
            </a:r>
            <a:r>
              <a:rPr lang="en-US" altLang="en-US" sz="2000" b="1" dirty="0" smtClean="0">
                <a:solidFill>
                  <a:srgbClr val="0432FF"/>
                </a:solidFill>
              </a:rPr>
              <a:t/>
            </a:r>
            <a:br>
              <a:rPr lang="en-US" altLang="en-US" sz="2000" b="1" dirty="0" smtClean="0">
                <a:solidFill>
                  <a:srgbClr val="0432FF"/>
                </a:solidFill>
              </a:rPr>
            </a:br>
            <a:r>
              <a:rPr lang="en-US" altLang="en-US" sz="2000" b="1" dirty="0" smtClean="0">
                <a:solidFill>
                  <a:srgbClr val="0432FF"/>
                </a:solidFill>
              </a:rPr>
              <a:t>materials science </a:t>
            </a:r>
            <a:r>
              <a:rPr lang="en-US" altLang="en-US" sz="2000" b="1" dirty="0">
                <a:solidFill>
                  <a:srgbClr val="0432FF"/>
                </a:solidFill>
              </a:rPr>
              <a:t>to elementary particle physics</a:t>
            </a:r>
            <a:r>
              <a:rPr lang="en-US" altLang="en-US" sz="2000" dirty="0"/>
              <a:t>.”</a:t>
            </a:r>
            <a:endParaRPr lang="en-US" altLang="en-US" sz="2000" dirty="0" smtClean="0"/>
          </a:p>
          <a:p>
            <a:pPr>
              <a:lnSpc>
                <a:spcPct val="120000"/>
              </a:lnSpc>
              <a:spcAft>
                <a:spcPts val="600"/>
              </a:spcAft>
            </a:pPr>
            <a:r>
              <a:rPr lang="en-US" altLang="en-US" sz="2000" dirty="0" smtClean="0">
                <a:latin typeface="Arial" panose="020B0604020202020204" pitchFamily="34" charset="0"/>
              </a:rPr>
              <a:t>Topics </a:t>
            </a:r>
            <a:r>
              <a:rPr lang="en-US" altLang="en-US" sz="2000" dirty="0">
                <a:latin typeface="Arial" panose="020B0604020202020204" pitchFamily="34" charset="0"/>
              </a:rPr>
              <a:t>specifically identified in the NAS report as being the </a:t>
            </a:r>
            <a:r>
              <a:rPr lang="en-US" altLang="en-US" sz="2000" dirty="0" smtClean="0">
                <a:latin typeface="Arial" panose="020B0604020202020204" pitchFamily="34" charset="0"/>
              </a:rPr>
              <a:t>main </a:t>
            </a:r>
            <a:br>
              <a:rPr lang="en-US" altLang="en-US" sz="2000" dirty="0" smtClean="0">
                <a:latin typeface="Arial" panose="020B0604020202020204" pitchFamily="34" charset="0"/>
              </a:rPr>
            </a:br>
            <a:r>
              <a:rPr lang="en-US" altLang="en-US" sz="2000" dirty="0" smtClean="0">
                <a:latin typeface="Arial" panose="020B0604020202020204" pitchFamily="34" charset="0"/>
              </a:rPr>
              <a:t>program </a:t>
            </a:r>
            <a:r>
              <a:rPr lang="en-US" altLang="en-US" sz="2000" dirty="0">
                <a:latin typeface="Arial" panose="020B0604020202020204" pitchFamily="34" charset="0"/>
              </a:rPr>
              <a:t>of research at the EIC are the </a:t>
            </a:r>
            <a:r>
              <a:rPr lang="en-US" altLang="en-US" sz="2000" dirty="0" smtClean="0">
                <a:latin typeface="Arial" panose="020B0604020202020204" pitchFamily="34" charset="0"/>
              </a:rPr>
              <a:t>emergences of</a:t>
            </a:r>
            <a:endParaRPr lang="en-US" altLang="en-US" sz="2000" dirty="0">
              <a:latin typeface="Arial" panose="020B0604020202020204" pitchFamily="34" charset="0"/>
            </a:endParaRPr>
          </a:p>
          <a:p>
            <a:pPr marL="800100" lvl="1" indent="-342900">
              <a:lnSpc>
                <a:spcPct val="100000"/>
              </a:lnSpc>
              <a:spcBef>
                <a:spcPts val="0"/>
              </a:spcBef>
              <a:spcAft>
                <a:spcPts val="600"/>
              </a:spcAft>
              <a:buFont typeface="+mj-lt"/>
              <a:buAutoNum type="arabicPeriod"/>
            </a:pPr>
            <a:r>
              <a:rPr lang="en-US" altLang="en-US" dirty="0">
                <a:sym typeface="Symbol" panose="05050102010706020507" pitchFamily="18" charset="2"/>
              </a:rPr>
              <a:t>mass of </a:t>
            </a:r>
            <a:r>
              <a:rPr lang="en-US" altLang="en-US" dirty="0" smtClean="0">
                <a:sym typeface="Symbol" panose="05050102010706020507" pitchFamily="18" charset="2"/>
              </a:rPr>
              <a:t>nucleons</a:t>
            </a:r>
            <a:r>
              <a:rPr lang="en-US" altLang="en-US" dirty="0">
                <a:sym typeface="Symbol" panose="05050102010706020507" pitchFamily="18" charset="2"/>
              </a:rPr>
              <a:t>,</a:t>
            </a:r>
          </a:p>
          <a:p>
            <a:pPr marL="800100" lvl="1" indent="-342900">
              <a:lnSpc>
                <a:spcPct val="100000"/>
              </a:lnSpc>
              <a:spcBef>
                <a:spcPts val="0"/>
              </a:spcBef>
              <a:spcAft>
                <a:spcPts val="600"/>
              </a:spcAft>
              <a:buFont typeface="+mj-lt"/>
              <a:buAutoNum type="arabicPeriod"/>
            </a:pPr>
            <a:r>
              <a:rPr lang="en-US" altLang="en-US" dirty="0">
                <a:sym typeface="Symbol" panose="05050102010706020507" pitchFamily="18" charset="2"/>
              </a:rPr>
              <a:t>spin of </a:t>
            </a:r>
            <a:r>
              <a:rPr lang="en-US" altLang="en-US" dirty="0" smtClean="0">
                <a:sym typeface="Symbol" panose="05050102010706020507" pitchFamily="18" charset="2"/>
              </a:rPr>
              <a:t>the nucleons,</a:t>
            </a:r>
            <a:endParaRPr lang="en-US" altLang="en-US" dirty="0">
              <a:sym typeface="Symbol" panose="05050102010706020507" pitchFamily="18" charset="2"/>
            </a:endParaRPr>
          </a:p>
          <a:p>
            <a:pPr marL="800100" lvl="1" indent="-342900">
              <a:lnSpc>
                <a:spcPct val="100000"/>
              </a:lnSpc>
              <a:spcBef>
                <a:spcPts val="0"/>
              </a:spcBef>
              <a:spcAft>
                <a:spcPts val="600"/>
              </a:spcAft>
              <a:buFont typeface="+mj-lt"/>
              <a:buAutoNum type="arabicPeriod"/>
            </a:pPr>
            <a:r>
              <a:rPr lang="en-US" altLang="en-US" dirty="0">
                <a:sym typeface="Symbol" panose="05050102010706020507" pitchFamily="18" charset="2"/>
              </a:rPr>
              <a:t>properties of dense system of gluons from underlying QCD interactions</a:t>
            </a:r>
            <a:r>
              <a:rPr lang="en-US" altLang="en-US" dirty="0" smtClean="0">
                <a:sym typeface="Symbol" panose="05050102010706020507" pitchFamily="18" charset="2"/>
              </a:rPr>
              <a:t>.</a:t>
            </a:r>
            <a:endParaRPr lang="en-US" altLang="en-US" dirty="0">
              <a:sym typeface="Symbol" panose="05050102010706020507" pitchFamily="18" charset="2"/>
            </a:endParaRPr>
          </a:p>
        </p:txBody>
      </p:sp>
      <p:sp>
        <p:nvSpPr>
          <p:cNvPr id="4" name="Slide Number Placeholder 3">
            <a:extLst>
              <a:ext uri="{FF2B5EF4-FFF2-40B4-BE49-F238E27FC236}">
                <a16:creationId xmlns:a16="http://schemas.microsoft.com/office/drawing/2014/main" id="{12B18354-3240-2943-8323-16AA3CA8C5A1}"/>
              </a:ext>
            </a:extLst>
          </p:cNvPr>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477" y="1266825"/>
            <a:ext cx="2877252" cy="4162425"/>
          </a:xfrm>
          <a:prstGeom prst="rect">
            <a:avLst/>
          </a:prstGeom>
          <a:effectLst>
            <a:outerShdw blurRad="50800" dist="38100" dir="2700000" algn="tl" rotWithShape="0">
              <a:prstClr val="black">
                <a:alpha val="40000"/>
              </a:prstClr>
            </a:outerShdw>
            <a:softEdge rad="50800"/>
          </a:effectLst>
        </p:spPr>
      </p:pic>
      <p:sp>
        <p:nvSpPr>
          <p:cNvPr id="6" name="Rectangle 5">
            <a:extLst>
              <a:ext uri="{FF2B5EF4-FFF2-40B4-BE49-F238E27FC236}">
                <a16:creationId xmlns:a16="http://schemas.microsoft.com/office/drawing/2014/main" id="{7FE30635-F665-584D-B0F9-5275B36281B9}"/>
              </a:ext>
            </a:extLst>
          </p:cNvPr>
          <p:cNvSpPr/>
          <p:nvPr/>
        </p:nvSpPr>
        <p:spPr>
          <a:xfrm>
            <a:off x="411892" y="6031204"/>
            <a:ext cx="9573356" cy="523220"/>
          </a:xfrm>
          <a:prstGeom prst="rect">
            <a:avLst/>
          </a:prstGeom>
        </p:spPr>
        <p:txBody>
          <a:bodyPr wrap="square">
            <a:spAutoFit/>
          </a:bodyPr>
          <a:lstStyle/>
          <a:p>
            <a:pPr marL="119063" indent="-119063"/>
            <a:r>
              <a:rPr lang="en-GB" sz="1400" dirty="0" smtClean="0">
                <a:latin typeface="Helvetica" pitchFamily="2" charset="0"/>
              </a:rPr>
              <a:t>*	</a:t>
            </a:r>
            <a:r>
              <a:rPr lang="en-US" sz="1400" dirty="0" smtClean="0"/>
              <a:t>National </a:t>
            </a:r>
            <a:r>
              <a:rPr lang="en-US" sz="1400" dirty="0"/>
              <a:t>Academies of Sciences, Engineering, and Medicine. 2018. </a:t>
            </a:r>
            <a:r>
              <a:rPr lang="en-US" sz="1400" i="1" dirty="0"/>
              <a:t>An Assessment of U.S.-Based Electron-Ion Collider Science</a:t>
            </a:r>
            <a:r>
              <a:rPr lang="en-US" sz="1400" dirty="0"/>
              <a:t>. Washington, DC: The National Academies Press. https://doi.org/10.17226/25171</a:t>
            </a:r>
            <a:r>
              <a:rPr lang="en-US" sz="1400" dirty="0" smtClean="0"/>
              <a:t>. </a:t>
            </a:r>
            <a:endParaRPr lang="en-GB" sz="1400" dirty="0">
              <a:effectLst/>
              <a:latin typeface="Helvetica" pitchFamily="2" charset="0"/>
            </a:endParaRPr>
          </a:p>
        </p:txBody>
      </p:sp>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916744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8ABB-0A63-A14A-A976-90D9D7CBE379}"/>
              </a:ext>
            </a:extLst>
          </p:cNvPr>
          <p:cNvSpPr>
            <a:spLocks noGrp="1"/>
          </p:cNvSpPr>
          <p:nvPr>
            <p:ph type="title"/>
          </p:nvPr>
        </p:nvSpPr>
        <p:spPr/>
        <p:txBody>
          <a:bodyPr>
            <a:normAutofit/>
          </a:bodyPr>
          <a:lstStyle/>
          <a:p>
            <a:r>
              <a:rPr lang="en-US" dirty="0"/>
              <a:t>Polarization in the JLEIC electron storage ring</a:t>
            </a:r>
          </a:p>
        </p:txBody>
      </p:sp>
      <p:sp>
        <p:nvSpPr>
          <p:cNvPr id="5" name="Slide Number Placeholder 4">
            <a:extLst>
              <a:ext uri="{FF2B5EF4-FFF2-40B4-BE49-F238E27FC236}">
                <a16:creationId xmlns:a16="http://schemas.microsoft.com/office/drawing/2014/main" id="{2ABD843C-63D2-1E4C-86BD-CB5B3B782346}"/>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7" name="Content Placeholder 2">
            <a:extLst>
              <a:ext uri="{FF2B5EF4-FFF2-40B4-BE49-F238E27FC236}">
                <a16:creationId xmlns:a16="http://schemas.microsoft.com/office/drawing/2014/main" id="{E1024856-8CCB-7248-A17D-2EC2A05A5A35}"/>
              </a:ext>
            </a:extLst>
          </p:cNvPr>
          <p:cNvSpPr txBox="1">
            <a:spLocks/>
          </p:cNvSpPr>
          <p:nvPr/>
        </p:nvSpPr>
        <p:spPr>
          <a:xfrm>
            <a:off x="152359" y="966560"/>
            <a:ext cx="11545370" cy="526898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25"/>
              </a:spcAft>
            </a:pPr>
            <a:r>
              <a:rPr lang="en-US" sz="1800" dirty="0">
                <a:latin typeface="Arial" panose="020B0604020202020204" pitchFamily="34" charset="0"/>
                <a:cs typeface="Arial" panose="020B0604020202020204" pitchFamily="34" charset="0"/>
              </a:rPr>
              <a:t>Two highly polarized bunch trains maintained by top-off</a:t>
            </a:r>
          </a:p>
          <a:p>
            <a:pPr>
              <a:spcAft>
                <a:spcPts val="225"/>
              </a:spcAft>
            </a:pPr>
            <a:r>
              <a:rPr lang="en-US" sz="1800" dirty="0">
                <a:latin typeface="Arial" panose="020B0604020202020204" pitchFamily="34" charset="0"/>
                <a:cs typeface="Arial" panose="020B0604020202020204" pitchFamily="34" charset="0"/>
              </a:rPr>
              <a:t>Universal spin rotator</a:t>
            </a:r>
          </a:p>
          <a:p>
            <a:pPr marL="457200" lvl="1" indent="-285750">
              <a:lnSpc>
                <a:spcPct val="100000"/>
              </a:lnSpc>
              <a:spcBef>
                <a:spcPts val="0"/>
              </a:spcBef>
              <a:spcAft>
                <a:spcPts val="225"/>
              </a:spcAft>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Minimizes spin diffusion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by switching polarization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between vertical in arcs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and longitudinal in straights</a:t>
            </a:r>
          </a:p>
          <a:p>
            <a:pPr marL="457200" lvl="1" indent="-285750">
              <a:lnSpc>
                <a:spcPct val="100000"/>
              </a:lnSpc>
              <a:spcBef>
                <a:spcPts val="0"/>
              </a:spcBef>
              <a:spcAft>
                <a:spcPts val="225"/>
              </a:spcAft>
              <a:buFont typeface="Symbol" panose="05050102010706020507" pitchFamily="18" charset="2"/>
              <a:buChar char="-"/>
            </a:pPr>
            <a:r>
              <a:rPr lang="en-US" altLang="en-US" sz="1800" dirty="0">
                <a:latin typeface="Arial" panose="020B0604020202020204" pitchFamily="34" charset="0"/>
                <a:cs typeface="Arial" panose="020B0604020202020204" pitchFamily="34" charset="0"/>
              </a:rPr>
              <a:t>Sequence of solenoid and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dipole sections</a:t>
            </a:r>
          </a:p>
          <a:p>
            <a:pPr marL="457200" lvl="1" indent="-285750">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Geometry independent of energy</a:t>
            </a:r>
          </a:p>
          <a:p>
            <a:pPr marL="457200" lvl="1" indent="-285750">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Two polarization states with equal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lifetimes</a:t>
            </a:r>
          </a:p>
          <a:p>
            <a:pPr marL="457200" lvl="1" indent="-285750">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Basic spin match</a:t>
            </a:r>
            <a:endParaRPr lang="en-US" sz="1350" dirty="0"/>
          </a:p>
          <a:p>
            <a:pPr>
              <a:spcAft>
                <a:spcPts val="225"/>
              </a:spcAft>
            </a:pPr>
            <a:endParaRPr lang="en-US" sz="1350" dirty="0"/>
          </a:p>
          <a:p>
            <a:pPr>
              <a:lnSpc>
                <a:spcPct val="100000"/>
              </a:lnSpc>
              <a:spcBef>
                <a:spcPts val="0"/>
              </a:spcBef>
            </a:pPr>
            <a:r>
              <a:rPr lang="en-US" sz="1800" dirty="0">
                <a:latin typeface="Arial" panose="020B0604020202020204" pitchFamily="34" charset="0"/>
                <a:cs typeface="Arial" panose="020B0604020202020204" pitchFamily="34" charset="0"/>
              </a:rPr>
              <a:t>Advantage of figure-8 geometry:</a:t>
            </a:r>
          </a:p>
          <a:p>
            <a:pPr indent="0">
              <a:lnSpc>
                <a:spcPct val="100000"/>
              </a:lnSpc>
              <a:spcBef>
                <a:spcPts val="0"/>
              </a:spcBef>
              <a:buNone/>
            </a:pPr>
            <a:r>
              <a:rPr lang="en-US" sz="1800" dirty="0" smtClean="0">
                <a:latin typeface="Arial" panose="020B0604020202020204" pitchFamily="34" charset="0"/>
                <a:cs typeface="Arial" panose="020B0604020202020204" pitchFamily="34" charset="0"/>
              </a:rPr>
              <a:t>suppression of non-linear resonances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demonstrated by </a:t>
            </a:r>
            <a:r>
              <a:rPr lang="en-US" sz="1800" dirty="0">
                <a:latin typeface="Arial" panose="020B0604020202020204" pitchFamily="34" charset="0"/>
                <a:cs typeface="Arial" panose="020B0604020202020204" pitchFamily="34" charset="0"/>
              </a:rPr>
              <a:t>spin tracking</a:t>
            </a:r>
            <a:endParaRPr lang="en-US" altLang="en-US" sz="1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4054DAD-69C0-0D49-A130-0F5FC43981D3}"/>
              </a:ext>
            </a:extLst>
          </p:cNvPr>
          <p:cNvPicPr>
            <a:picLocks noChangeAspect="1"/>
          </p:cNvPicPr>
          <p:nvPr/>
        </p:nvPicPr>
        <p:blipFill>
          <a:blip r:embed="rId2"/>
          <a:stretch>
            <a:fillRect/>
          </a:stretch>
        </p:blipFill>
        <p:spPr>
          <a:xfrm>
            <a:off x="4437962" y="1238771"/>
            <a:ext cx="7485773" cy="2608004"/>
          </a:xfrm>
          <a:prstGeom prst="rect">
            <a:avLst/>
          </a:prstGeom>
        </p:spPr>
      </p:pic>
      <p:grpSp>
        <p:nvGrpSpPr>
          <p:cNvPr id="9" name="Group 8">
            <a:extLst>
              <a:ext uri="{FF2B5EF4-FFF2-40B4-BE49-F238E27FC236}">
                <a16:creationId xmlns:a16="http://schemas.microsoft.com/office/drawing/2014/main" id="{45B8B6DD-4A2C-7641-BBBF-2CDB20F7B113}"/>
              </a:ext>
            </a:extLst>
          </p:cNvPr>
          <p:cNvGrpSpPr/>
          <p:nvPr/>
        </p:nvGrpSpPr>
        <p:grpSpPr>
          <a:xfrm>
            <a:off x="4857135" y="3776022"/>
            <a:ext cx="4999323" cy="2168085"/>
            <a:chOff x="486741" y="1760907"/>
            <a:chExt cx="4306143" cy="1377950"/>
          </a:xfrm>
        </p:grpSpPr>
        <p:grpSp>
          <p:nvGrpSpPr>
            <p:cNvPr id="10" name="Group 50">
              <a:extLst>
                <a:ext uri="{FF2B5EF4-FFF2-40B4-BE49-F238E27FC236}">
                  <a16:creationId xmlns:a16="http://schemas.microsoft.com/office/drawing/2014/main" id="{1AC8EF11-C557-0448-90B0-E4DB0CEA549A}"/>
                </a:ext>
              </a:extLst>
            </p:cNvPr>
            <p:cNvGrpSpPr>
              <a:grpSpLocks/>
            </p:cNvGrpSpPr>
            <p:nvPr/>
          </p:nvGrpSpPr>
          <p:grpSpPr bwMode="auto">
            <a:xfrm>
              <a:off x="709195" y="1760907"/>
              <a:ext cx="4051300" cy="1377950"/>
              <a:chOff x="261868" y="1253932"/>
              <a:chExt cx="4050797" cy="1378635"/>
            </a:xfrm>
          </p:grpSpPr>
          <p:pic>
            <p:nvPicPr>
              <p:cNvPr id="13" name="Picture 51">
                <a:extLst>
                  <a:ext uri="{FF2B5EF4-FFF2-40B4-BE49-F238E27FC236}">
                    <a16:creationId xmlns:a16="http://schemas.microsoft.com/office/drawing/2014/main" id="{97A1B6C6-5C7A-A54B-8520-E0521565413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482" y="1253932"/>
                <a:ext cx="3486532" cy="13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82F05A39-905E-A140-8F2A-1A80F648C884}"/>
                  </a:ext>
                </a:extLst>
              </p:cNvPr>
              <p:cNvCxnSpPr/>
              <p:nvPr/>
            </p:nvCxnSpPr>
            <p:spPr>
              <a:xfrm flipV="1">
                <a:off x="4093617" y="1917837"/>
                <a:ext cx="0" cy="382778"/>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F12DCF-E795-004D-90E5-40EDD2344C0B}"/>
                  </a:ext>
                </a:extLst>
              </p:cNvPr>
              <p:cNvCxnSpPr/>
              <p:nvPr/>
            </p:nvCxnSpPr>
            <p:spPr>
              <a:xfrm flipH="1">
                <a:off x="261868" y="2300615"/>
                <a:ext cx="468254" cy="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54">
                <a:extLst>
                  <a:ext uri="{FF2B5EF4-FFF2-40B4-BE49-F238E27FC236}">
                    <a16:creationId xmlns:a16="http://schemas.microsoft.com/office/drawing/2014/main" id="{62953BF8-2796-3543-8FED-DA6D57A0AEBE}"/>
                  </a:ext>
                </a:extLst>
              </p:cNvPr>
              <p:cNvSpPr txBox="1">
                <a:spLocks noChangeArrowheads="1"/>
              </p:cNvSpPr>
              <p:nvPr/>
            </p:nvSpPr>
            <p:spPr bwMode="auto">
              <a:xfrm flipH="1">
                <a:off x="384101" y="1807517"/>
                <a:ext cx="434609" cy="3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charset="0"/>
                    <a:ea typeface="MS PGothic" pitchFamily="34" charset="-128"/>
                    <a:cs typeface="Arial" charset="0"/>
                  </a:defRPr>
                </a:lvl1pPr>
                <a:lvl2pPr marL="742950" indent="-285750">
                  <a:spcBef>
                    <a:spcPct val="20000"/>
                  </a:spcBef>
                  <a:buChar char="–"/>
                  <a:defRPr>
                    <a:solidFill>
                      <a:schemeClr val="tx1"/>
                    </a:solidFill>
                    <a:latin typeface="Arial" charset="0"/>
                    <a:ea typeface="MS PGothic" pitchFamily="34" charset="-128"/>
                    <a:cs typeface="Arial" charset="0"/>
                  </a:defRPr>
                </a:lvl2pPr>
                <a:lvl3pPr marL="1143000" indent="-228600">
                  <a:spcBef>
                    <a:spcPct val="20000"/>
                  </a:spcBef>
                  <a:buChar char="•"/>
                  <a:defRPr>
                    <a:solidFill>
                      <a:schemeClr val="tx1"/>
                    </a:solidFill>
                    <a:latin typeface="Arial" charset="0"/>
                    <a:ea typeface="MS PGothic" pitchFamily="34" charset="-128"/>
                    <a:cs typeface="Arial" charset="0"/>
                  </a:defRPr>
                </a:lvl3pPr>
                <a:lvl4pPr marL="1600200" indent="-228600">
                  <a:spcBef>
                    <a:spcPct val="20000"/>
                  </a:spcBef>
                  <a:buChar char="–"/>
                  <a:defRPr>
                    <a:solidFill>
                      <a:schemeClr val="tx1"/>
                    </a:solidFill>
                    <a:latin typeface="Arial" charset="0"/>
                    <a:ea typeface="MS PGothic" pitchFamily="34" charset="-128"/>
                    <a:cs typeface="Arial" charset="0"/>
                  </a:defRPr>
                </a:lvl4pPr>
                <a:lvl5pPr marL="2057400" indent="-228600">
                  <a:spcBef>
                    <a:spcPct val="20000"/>
                  </a:spcBef>
                  <a:buChar char="»"/>
                  <a:defRPr>
                    <a:solidFill>
                      <a:schemeClr val="tx1"/>
                    </a:solidFill>
                    <a:latin typeface="Arial" charset="0"/>
                    <a:ea typeface="MS PGothic" pitchFamily="34" charset="-128"/>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9pPr>
              </a:lstStyle>
              <a:p>
                <a:pPr algn="just">
                  <a:spcBef>
                    <a:spcPct val="0"/>
                  </a:spcBef>
                  <a:buFontTx/>
                  <a:buNone/>
                </a:pPr>
                <a:r>
                  <a:rPr lang="en-US" altLang="en-US" sz="900" b="1">
                    <a:latin typeface="Garamond" pitchFamily="18" charset="0"/>
                  </a:rPr>
                  <a:t>IP</a:t>
                </a:r>
              </a:p>
            </p:txBody>
          </p:sp>
          <p:sp>
            <p:nvSpPr>
              <p:cNvPr id="17" name="TextBox 55">
                <a:extLst>
                  <a:ext uri="{FF2B5EF4-FFF2-40B4-BE49-F238E27FC236}">
                    <a16:creationId xmlns:a16="http://schemas.microsoft.com/office/drawing/2014/main" id="{1FFC9AB9-F89D-8246-8969-E488AC3969FB}"/>
                  </a:ext>
                </a:extLst>
              </p:cNvPr>
              <p:cNvSpPr txBox="1">
                <a:spLocks noChangeArrowheads="1"/>
              </p:cNvSpPr>
              <p:nvPr/>
            </p:nvSpPr>
            <p:spPr bwMode="auto">
              <a:xfrm flipH="1">
                <a:off x="3840166" y="1554905"/>
                <a:ext cx="472499" cy="3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charset="0"/>
                    <a:ea typeface="MS PGothic" pitchFamily="34" charset="-128"/>
                    <a:cs typeface="Arial" charset="0"/>
                  </a:defRPr>
                </a:lvl1pPr>
                <a:lvl2pPr marL="742950" indent="-285750">
                  <a:spcBef>
                    <a:spcPct val="20000"/>
                  </a:spcBef>
                  <a:buChar char="–"/>
                  <a:defRPr>
                    <a:solidFill>
                      <a:schemeClr val="tx1"/>
                    </a:solidFill>
                    <a:latin typeface="Arial" charset="0"/>
                    <a:ea typeface="MS PGothic" pitchFamily="34" charset="-128"/>
                    <a:cs typeface="Arial" charset="0"/>
                  </a:defRPr>
                </a:lvl2pPr>
                <a:lvl3pPr marL="1143000" indent="-228600">
                  <a:spcBef>
                    <a:spcPct val="20000"/>
                  </a:spcBef>
                  <a:buChar char="•"/>
                  <a:defRPr>
                    <a:solidFill>
                      <a:schemeClr val="tx1"/>
                    </a:solidFill>
                    <a:latin typeface="Arial" charset="0"/>
                    <a:ea typeface="MS PGothic" pitchFamily="34" charset="-128"/>
                    <a:cs typeface="Arial" charset="0"/>
                  </a:defRPr>
                </a:lvl3pPr>
                <a:lvl4pPr marL="1600200" indent="-228600">
                  <a:spcBef>
                    <a:spcPct val="20000"/>
                  </a:spcBef>
                  <a:buChar char="–"/>
                  <a:defRPr>
                    <a:solidFill>
                      <a:schemeClr val="tx1"/>
                    </a:solidFill>
                    <a:latin typeface="Arial" charset="0"/>
                    <a:ea typeface="MS PGothic" pitchFamily="34" charset="-128"/>
                    <a:cs typeface="Arial" charset="0"/>
                  </a:defRPr>
                </a:lvl4pPr>
                <a:lvl5pPr marL="2057400" indent="-228600">
                  <a:spcBef>
                    <a:spcPct val="20000"/>
                  </a:spcBef>
                  <a:buChar char="»"/>
                  <a:defRPr>
                    <a:solidFill>
                      <a:schemeClr val="tx1"/>
                    </a:solidFill>
                    <a:latin typeface="Arial" charset="0"/>
                    <a:ea typeface="MS PGothic" pitchFamily="34" charset="-128"/>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9pPr>
              </a:lstStyle>
              <a:p>
                <a:pPr algn="just">
                  <a:spcBef>
                    <a:spcPct val="0"/>
                  </a:spcBef>
                  <a:buFontTx/>
                  <a:buNone/>
                </a:pPr>
                <a:r>
                  <a:rPr lang="en-US" altLang="en-US" sz="900" b="1">
                    <a:latin typeface="Garamond" pitchFamily="18" charset="0"/>
                  </a:rPr>
                  <a:t>Arc</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727A8DD-38C8-8B41-8AAE-2602B8B3DD70}"/>
                    </a:ext>
                  </a:extLst>
                </p:cNvPr>
                <p:cNvSpPr txBox="1"/>
                <p:nvPr/>
              </p:nvSpPr>
              <p:spPr>
                <a:xfrm>
                  <a:off x="4630019" y="2562729"/>
                  <a:ext cx="1628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𝑠</m:t>
                            </m:r>
                          </m:e>
                        </m:acc>
                      </m:oMath>
                    </m:oMathPara>
                  </a14:m>
                  <a:endParaRPr lang="en-US" sz="1350" dirty="0"/>
                </a:p>
              </p:txBody>
            </p:sp>
          </mc:Choice>
          <mc:Fallback xmlns="">
            <p:sp>
              <p:nvSpPr>
                <p:cNvPr id="10" name="TextBox 9">
                  <a:extLst>
                    <a:ext uri="{FF2B5EF4-FFF2-40B4-BE49-F238E27FC236}">
                      <a16:creationId xmlns:a16="http://schemas.microsoft.com/office/drawing/2014/main" id="{7CC48EEC-37F5-4E60-9CE5-E9FC95E38D4E}"/>
                    </a:ext>
                  </a:extLst>
                </p:cNvPr>
                <p:cNvSpPr txBox="1">
                  <a:spLocks noRot="1" noChangeAspect="1" noMove="1" noResize="1" noEditPoints="1" noAdjustHandles="1" noChangeArrowheads="1" noChangeShapeType="1" noTextEdit="1"/>
                </p:cNvSpPr>
                <p:nvPr/>
              </p:nvSpPr>
              <p:spPr>
                <a:xfrm>
                  <a:off x="4630019" y="2562729"/>
                  <a:ext cx="162865" cy="276999"/>
                </a:xfrm>
                <a:prstGeom prst="rect">
                  <a:avLst/>
                </a:prstGeom>
                <a:blipFill>
                  <a:blip r:embed="rId5"/>
                  <a:stretch>
                    <a:fillRect l="-45000" t="-41176" r="-10000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64E26C-5E8A-D649-88DA-589DE4F6D430}"/>
                    </a:ext>
                  </a:extLst>
                </p:cNvPr>
                <p:cNvSpPr txBox="1"/>
                <p:nvPr/>
              </p:nvSpPr>
              <p:spPr>
                <a:xfrm>
                  <a:off x="486741" y="2615776"/>
                  <a:ext cx="1628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𝑠</m:t>
                            </m:r>
                          </m:e>
                        </m:acc>
                      </m:oMath>
                    </m:oMathPara>
                  </a14:m>
                  <a:endParaRPr lang="en-US" sz="1350" dirty="0"/>
                </a:p>
              </p:txBody>
            </p:sp>
          </mc:Choice>
          <mc:Fallback xmlns="">
            <p:sp>
              <p:nvSpPr>
                <p:cNvPr id="11" name="TextBox 10">
                  <a:extLst>
                    <a:ext uri="{FF2B5EF4-FFF2-40B4-BE49-F238E27FC236}">
                      <a16:creationId xmlns:a16="http://schemas.microsoft.com/office/drawing/2014/main" id="{23E74E13-1ADF-4E46-83E5-89813E0133D2}"/>
                    </a:ext>
                  </a:extLst>
                </p:cNvPr>
                <p:cNvSpPr txBox="1">
                  <a:spLocks noRot="1" noChangeAspect="1" noMove="1" noResize="1" noEditPoints="1" noAdjustHandles="1" noChangeArrowheads="1" noChangeShapeType="1" noTextEdit="1"/>
                </p:cNvSpPr>
                <p:nvPr/>
              </p:nvSpPr>
              <p:spPr>
                <a:xfrm>
                  <a:off x="486741" y="2615776"/>
                  <a:ext cx="162865" cy="276999"/>
                </a:xfrm>
                <a:prstGeom prst="rect">
                  <a:avLst/>
                </a:prstGeom>
                <a:blipFill>
                  <a:blip r:embed="rId6"/>
                  <a:stretch>
                    <a:fillRect l="-40000" t="-38235" r="-105000" b="-8824"/>
                  </a:stretch>
                </a:blipFill>
              </p:spPr>
              <p:txBody>
                <a:bodyPr/>
                <a:lstStyle/>
                <a:p>
                  <a:r>
                    <a:rPr lang="en-US">
                      <a:noFill/>
                    </a:rPr>
                    <a:t> </a:t>
                  </a:r>
                </a:p>
              </p:txBody>
            </p:sp>
          </mc:Fallback>
        </mc:AlternateContent>
      </p:grpSp>
      <p:sp>
        <p:nvSpPr>
          <p:cNvPr id="1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pic>
        <p:nvPicPr>
          <p:cNvPr id="19" name="Picture 18">
            <a:extLst>
              <a:ext uri="{FF2B5EF4-FFF2-40B4-BE49-F238E27FC236}">
                <a16:creationId xmlns:a16="http://schemas.microsoft.com/office/drawing/2014/main" id="{64054DAD-69C0-0D49-A130-0F5FC43981D3}"/>
              </a:ext>
            </a:extLst>
          </p:cNvPr>
          <p:cNvPicPr>
            <a:picLocks noChangeAspect="1"/>
          </p:cNvPicPr>
          <p:nvPr/>
        </p:nvPicPr>
        <p:blipFill rotWithShape="1">
          <a:blip r:embed="rId2"/>
          <a:srcRect l="6057" t="33012" r="90889" b="48756"/>
          <a:stretch/>
        </p:blipFill>
        <p:spPr>
          <a:xfrm>
            <a:off x="11157531" y="2136849"/>
            <a:ext cx="228600" cy="475489"/>
          </a:xfrm>
          <a:prstGeom prst="rect">
            <a:avLst/>
          </a:prstGeom>
          <a:solidFill>
            <a:schemeClr val="bg1"/>
          </a:solidFill>
        </p:spPr>
      </p:pic>
      <p:sp>
        <p:nvSpPr>
          <p:cNvPr id="3" name="Rectangle 2"/>
          <p:cNvSpPr/>
          <p:nvPr/>
        </p:nvSpPr>
        <p:spPr>
          <a:xfrm>
            <a:off x="4967390" y="2222134"/>
            <a:ext cx="78827" cy="37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57135" y="2136849"/>
            <a:ext cx="295036"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4054DAD-69C0-0D49-A130-0F5FC43981D3}"/>
              </a:ext>
            </a:extLst>
          </p:cNvPr>
          <p:cNvPicPr>
            <a:picLocks noChangeAspect="1"/>
          </p:cNvPicPr>
          <p:nvPr/>
        </p:nvPicPr>
        <p:blipFill rotWithShape="1">
          <a:blip r:embed="rId2"/>
          <a:srcRect l="6057" t="35444" r="90889" b="48757"/>
          <a:stretch/>
        </p:blipFill>
        <p:spPr>
          <a:xfrm flipV="1">
            <a:off x="4889951" y="2179779"/>
            <a:ext cx="228600" cy="412095"/>
          </a:xfrm>
          <a:prstGeom prst="rect">
            <a:avLst/>
          </a:prstGeom>
          <a:noFill/>
        </p:spPr>
      </p:pic>
    </p:spTree>
    <p:extLst>
      <p:ext uri="{BB962C8B-B14F-4D97-AF65-F5344CB8AC3E}">
        <p14:creationId xmlns:p14="http://schemas.microsoft.com/office/powerpoint/2010/main" val="3827675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 Lifetime and Continuous </a:t>
            </a:r>
            <a:r>
              <a:rPr lang="en-US" dirty="0" smtClean="0"/>
              <a:t>Injection in </a:t>
            </a:r>
            <a:r>
              <a:rPr lang="en-US" dirty="0" smtClean="0"/>
              <a:t>JLEIC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lnSpc>
                    <a:spcPct val="100000"/>
                  </a:lnSpc>
                  <a:spcBef>
                    <a:spcPts val="600"/>
                  </a:spcBef>
                </a:pPr>
                <a:r>
                  <a:rPr lang="en-US" sz="2000" dirty="0"/>
                  <a:t>Estimated polarization lifetime</a:t>
                </a:r>
              </a:p>
              <a:p>
                <a:pPr>
                  <a:lnSpc>
                    <a:spcPct val="100000"/>
                  </a:lnSpc>
                  <a:spcBef>
                    <a:spcPts val="600"/>
                  </a:spcBef>
                </a:pPr>
                <a:endParaRPr lang="en-US" sz="2000" dirty="0"/>
              </a:p>
              <a:p>
                <a:pPr>
                  <a:lnSpc>
                    <a:spcPct val="100000"/>
                  </a:lnSpc>
                  <a:spcBef>
                    <a:spcPts val="600"/>
                  </a:spcBef>
                </a:pPr>
                <a:r>
                  <a:rPr lang="en-US" sz="2000" dirty="0"/>
                  <a:t>Constant polarization </a:t>
                </a:r>
                <a:r>
                  <a:rPr lang="en-US" sz="2000" dirty="0" smtClean="0"/>
                  <a:t>maintained </a:t>
                </a:r>
                <a:r>
                  <a:rPr lang="en-US" sz="2000" dirty="0"/>
                  <a:t>by continuous injection </a:t>
                </a:r>
                <a:r>
                  <a:rPr lang="en-US" sz="2000" dirty="0" smtClean="0"/>
                  <a:t>from </a:t>
                </a:r>
                <a:r>
                  <a:rPr lang="en-US" sz="2000" dirty="0"/>
                  <a:t>CEBAF</a:t>
                </a:r>
              </a:p>
              <a:p>
                <a:pPr>
                  <a:lnSpc>
                    <a:spcPct val="100000"/>
                  </a:lnSpc>
                  <a:spcBef>
                    <a:spcPts val="600"/>
                  </a:spcBef>
                </a:pPr>
                <a:r>
                  <a:rPr lang="en-US" sz="2000" dirty="0"/>
                  <a:t>Equilibrium polarization       </a:t>
                </a:r>
                <a14:m>
                  <m:oMath xmlns:m="http://schemas.openxmlformats.org/officeDocument/2006/math">
                    <m:sSub>
                      <m:sSubPr>
                        <m:ctrlPr>
                          <a:rPr lang="en-US" altLang="en-US" sz="2000" i="1">
                            <a:latin typeface="Cambria Math" panose="02040503050406030204" pitchFamily="18" charset="0"/>
                            <a:ea typeface="ＭＳ Ｐゴシック" pitchFamily="34" charset="-128"/>
                            <a:cs typeface="Arial" charset="0"/>
                          </a:rPr>
                        </m:ctrlPr>
                      </m:sSubPr>
                      <m:e>
                        <m:r>
                          <a:rPr lang="en-US" altLang="en-US" sz="2000" i="1">
                            <a:latin typeface="Cambria Math" panose="02040503050406030204" pitchFamily="18" charset="0"/>
                            <a:ea typeface="ＭＳ Ｐゴシック" pitchFamily="34" charset="-128"/>
                            <a:cs typeface="Arial" charset="0"/>
                          </a:rPr>
                          <m:t>𝑃</m:t>
                        </m:r>
                      </m:e>
                      <m:sub>
                        <m:r>
                          <a:rPr lang="en-US" altLang="en-US" sz="2000" i="1">
                            <a:latin typeface="Cambria Math" panose="02040503050406030204" pitchFamily="18" charset="0"/>
                            <a:ea typeface="ＭＳ Ｐゴシック" pitchFamily="34" charset="-128"/>
                            <a:cs typeface="Arial" charset="0"/>
                          </a:rPr>
                          <m:t>𝑒𝑞𝑢</m:t>
                        </m:r>
                      </m:sub>
                    </m:sSub>
                    <m:r>
                      <a:rPr lang="en-US" altLang="en-US" sz="2000" i="1">
                        <a:latin typeface="Cambria Math" panose="02040503050406030204" pitchFamily="18" charset="0"/>
                        <a:ea typeface="ＭＳ Ｐゴシック" pitchFamily="34" charset="-128"/>
                        <a:cs typeface="Arial" charset="0"/>
                      </a:rPr>
                      <m:t>=</m:t>
                    </m:r>
                    <m:sSub>
                      <m:sSubPr>
                        <m:ctrlPr>
                          <a:rPr lang="en-US" altLang="en-US" sz="2000" i="1">
                            <a:latin typeface="Cambria Math" panose="02040503050406030204" pitchFamily="18" charset="0"/>
                            <a:ea typeface="ＭＳ Ｐゴシック" pitchFamily="34" charset="-128"/>
                            <a:cs typeface="Arial" charset="0"/>
                          </a:rPr>
                        </m:ctrlPr>
                      </m:sSubPr>
                      <m:e>
                        <m:r>
                          <a:rPr lang="en-US" altLang="en-US" sz="2000" i="1">
                            <a:latin typeface="Cambria Math" panose="02040503050406030204" pitchFamily="18" charset="0"/>
                            <a:ea typeface="ＭＳ Ｐゴシック" pitchFamily="34" charset="-128"/>
                            <a:cs typeface="Arial" charset="0"/>
                          </a:rPr>
                          <m:t>𝑃</m:t>
                        </m:r>
                      </m:e>
                      <m:sub>
                        <m:r>
                          <a:rPr lang="en-US" altLang="en-US" sz="2000" i="1">
                            <a:latin typeface="Cambria Math" panose="02040503050406030204" pitchFamily="18" charset="0"/>
                            <a:ea typeface="ＭＳ Ｐゴシック" pitchFamily="34" charset="-128"/>
                            <a:cs typeface="Arial" charset="0"/>
                          </a:rPr>
                          <m:t>0</m:t>
                        </m:r>
                      </m:sub>
                    </m:sSub>
                    <m:sSup>
                      <m:sSupPr>
                        <m:ctrlPr>
                          <a:rPr lang="en-US" altLang="en-US" sz="2000" i="1">
                            <a:latin typeface="Cambria Math" panose="02040503050406030204" pitchFamily="18" charset="0"/>
                            <a:ea typeface="ＭＳ Ｐゴシック" pitchFamily="34" charset="-128"/>
                            <a:cs typeface="Arial" charset="0"/>
                          </a:rPr>
                        </m:ctrlPr>
                      </m:sSupPr>
                      <m:e>
                        <m:d>
                          <m:dPr>
                            <m:ctrlPr>
                              <a:rPr lang="en-US" altLang="en-US" sz="2000" i="1">
                                <a:latin typeface="Cambria Math" panose="02040503050406030204" pitchFamily="18" charset="0"/>
                                <a:ea typeface="ＭＳ Ｐゴシック" pitchFamily="34" charset="-128"/>
                                <a:cs typeface="Arial" charset="0"/>
                              </a:rPr>
                            </m:ctrlPr>
                          </m:dPr>
                          <m:e>
                            <m:r>
                              <a:rPr lang="en-US" altLang="en-US" sz="2000" i="1">
                                <a:latin typeface="Cambria Math" panose="02040503050406030204" pitchFamily="18" charset="0"/>
                                <a:ea typeface="ＭＳ Ｐゴシック" pitchFamily="34" charset="-128"/>
                                <a:cs typeface="Arial" charset="0"/>
                              </a:rPr>
                              <m:t>1+</m:t>
                            </m:r>
                            <m:f>
                              <m:fPr>
                                <m:ctrlPr>
                                  <a:rPr lang="en-US" altLang="en-US" sz="2000" i="1">
                                    <a:latin typeface="Cambria Math" panose="02040503050406030204" pitchFamily="18" charset="0"/>
                                    <a:ea typeface="ＭＳ Ｐゴシック" pitchFamily="34" charset="-128"/>
                                    <a:cs typeface="Arial" charset="0"/>
                                  </a:rPr>
                                </m:ctrlPr>
                              </m:fPr>
                              <m:num>
                                <m:sSub>
                                  <m:sSubPr>
                                    <m:ctrlPr>
                                      <a:rPr lang="en-US" altLang="en-US" sz="2000" i="1">
                                        <a:latin typeface="Cambria Math" panose="02040503050406030204" pitchFamily="18" charset="0"/>
                                        <a:ea typeface="ＭＳ Ｐゴシック" pitchFamily="34" charset="-128"/>
                                        <a:cs typeface="Arial" charset="0"/>
                                      </a:rPr>
                                    </m:ctrlPr>
                                  </m:sSubPr>
                                  <m:e>
                                    <m:r>
                                      <a:rPr lang="en-US" altLang="en-US" sz="2000" i="1">
                                        <a:latin typeface="Cambria Math" panose="02040503050406030204" pitchFamily="18" charset="0"/>
                                        <a:ea typeface="ＭＳ Ｐゴシック" pitchFamily="34" charset="-128"/>
                                        <a:cs typeface="Arial" charset="0"/>
                                      </a:rPr>
                                      <m:t>𝑇</m:t>
                                    </m:r>
                                  </m:e>
                                  <m:sub>
                                    <m:r>
                                      <a:rPr lang="en-US" altLang="en-US" sz="2000" i="1">
                                        <a:latin typeface="Cambria Math" panose="02040503050406030204" pitchFamily="18" charset="0"/>
                                        <a:ea typeface="ＭＳ Ｐゴシック" pitchFamily="34" charset="-128"/>
                                        <a:cs typeface="Arial" charset="0"/>
                                      </a:rPr>
                                      <m:t>𝑟𝑒𝑣</m:t>
                                    </m:r>
                                  </m:sub>
                                </m:sSub>
                                <m:sSub>
                                  <m:sSubPr>
                                    <m:ctrlPr>
                                      <a:rPr lang="en-US" altLang="en-US" sz="2000" i="1">
                                        <a:latin typeface="Cambria Math" panose="02040503050406030204" pitchFamily="18" charset="0"/>
                                        <a:ea typeface="ＭＳ Ｐゴシック" pitchFamily="34" charset="-128"/>
                                        <a:cs typeface="Arial" charset="0"/>
                                      </a:rPr>
                                    </m:ctrlPr>
                                  </m:sSubPr>
                                  <m:e>
                                    <m:r>
                                      <a:rPr lang="en-US" altLang="en-US" sz="2000" i="1">
                                        <a:latin typeface="Cambria Math" panose="02040503050406030204" pitchFamily="18" charset="0"/>
                                        <a:ea typeface="ＭＳ Ｐゴシック" pitchFamily="34" charset="-128"/>
                                        <a:cs typeface="Arial" charset="0"/>
                                      </a:rPr>
                                      <m:t>𝐼</m:t>
                                    </m:r>
                                  </m:e>
                                  <m:sub>
                                    <m:r>
                                      <a:rPr lang="en-US" altLang="en-US" sz="2000" i="1">
                                        <a:latin typeface="Cambria Math" panose="02040503050406030204" pitchFamily="18" charset="0"/>
                                        <a:ea typeface="ＭＳ Ｐゴシック" pitchFamily="34" charset="-128"/>
                                        <a:cs typeface="Arial" charset="0"/>
                                      </a:rPr>
                                      <m:t>𝑟𝑖𝑛𝑔</m:t>
                                    </m:r>
                                  </m:sub>
                                </m:sSub>
                              </m:num>
                              <m:den>
                                <m:sSub>
                                  <m:sSubPr>
                                    <m:ctrlPr>
                                      <a:rPr lang="en-US" altLang="en-US" sz="2000" i="1">
                                        <a:latin typeface="Cambria Math" panose="02040503050406030204" pitchFamily="18" charset="0"/>
                                        <a:ea typeface="ＭＳ Ｐゴシック" pitchFamily="34" charset="-128"/>
                                        <a:cs typeface="Arial" charset="0"/>
                                      </a:rPr>
                                    </m:ctrlPr>
                                  </m:sSubPr>
                                  <m:e>
                                    <m:r>
                                      <a:rPr lang="en-US" altLang="en-US" sz="2000" i="1">
                                        <a:latin typeface="Cambria Math" panose="02040503050406030204" pitchFamily="18" charset="0"/>
                                        <a:ea typeface="ＭＳ Ｐゴシック" pitchFamily="34" charset="-128"/>
                                        <a:cs typeface="Arial" charset="0"/>
                                      </a:rPr>
                                      <m:t>𝜏</m:t>
                                    </m:r>
                                  </m:e>
                                  <m:sub>
                                    <m:r>
                                      <a:rPr lang="en-US" altLang="en-US" sz="2000" i="1">
                                        <a:latin typeface="Cambria Math" panose="02040503050406030204" pitchFamily="18" charset="0"/>
                                        <a:ea typeface="ＭＳ Ｐゴシック" pitchFamily="34" charset="-128"/>
                                        <a:cs typeface="Arial" charset="0"/>
                                      </a:rPr>
                                      <m:t>𝐷𝐾</m:t>
                                    </m:r>
                                  </m:sub>
                                </m:sSub>
                                <m:sSub>
                                  <m:sSubPr>
                                    <m:ctrlPr>
                                      <a:rPr lang="en-US" altLang="en-US" sz="2000" i="1">
                                        <a:latin typeface="Cambria Math" panose="02040503050406030204" pitchFamily="18" charset="0"/>
                                        <a:ea typeface="ＭＳ Ｐゴシック" pitchFamily="34" charset="-128"/>
                                        <a:cs typeface="Arial" charset="0"/>
                                      </a:rPr>
                                    </m:ctrlPr>
                                  </m:sSubPr>
                                  <m:e>
                                    <m:r>
                                      <a:rPr lang="en-US" altLang="en-US" sz="2000" i="1">
                                        <a:latin typeface="Cambria Math" panose="02040503050406030204" pitchFamily="18" charset="0"/>
                                        <a:ea typeface="ＭＳ Ｐゴシック" pitchFamily="34" charset="-128"/>
                                        <a:cs typeface="Arial" charset="0"/>
                                      </a:rPr>
                                      <m:t>𝐼</m:t>
                                    </m:r>
                                  </m:e>
                                  <m:sub>
                                    <m:r>
                                      <a:rPr lang="en-US" altLang="en-US" sz="2000" i="1">
                                        <a:latin typeface="Cambria Math" panose="02040503050406030204" pitchFamily="18" charset="0"/>
                                        <a:ea typeface="ＭＳ Ｐゴシック" pitchFamily="34" charset="-128"/>
                                        <a:cs typeface="Arial" charset="0"/>
                                      </a:rPr>
                                      <m:t>𝑖𝑛𝑗</m:t>
                                    </m:r>
                                  </m:sub>
                                </m:sSub>
                              </m:den>
                            </m:f>
                          </m:e>
                        </m:d>
                      </m:e>
                      <m:sup>
                        <m:r>
                          <a:rPr lang="en-US" altLang="en-US" sz="2000" i="1">
                            <a:latin typeface="Cambria Math" panose="02040503050406030204" pitchFamily="18" charset="0"/>
                            <a:ea typeface="ＭＳ Ｐゴシック" pitchFamily="34" charset="-128"/>
                            <a:cs typeface="Arial" charset="0"/>
                          </a:rPr>
                          <m:t>−1</m:t>
                        </m:r>
                      </m:sup>
                    </m:sSup>
                  </m:oMath>
                </a14:m>
                <a:endParaRPr lang="en-US" sz="2000" dirty="0"/>
              </a:p>
              <a:p>
                <a:pPr>
                  <a:lnSpc>
                    <a:spcPct val="100000"/>
                  </a:lnSpc>
                  <a:spcBef>
                    <a:spcPts val="600"/>
                  </a:spcBef>
                </a:pPr>
                <a:r>
                  <a:rPr lang="en-US" altLang="en-US" sz="2000" dirty="0" smtClean="0">
                    <a:ea typeface="ＭＳ Ｐゴシック" pitchFamily="34" charset="-128"/>
                    <a:cs typeface="Arial" charset="0"/>
                  </a:rPr>
                  <a:t>Tens-of-</a:t>
                </a:r>
                <a:r>
                  <a:rPr lang="en-US" altLang="en-US" sz="2000" dirty="0" err="1" smtClean="0">
                    <a:ea typeface="ＭＳ Ｐゴシック" pitchFamily="34" charset="-128"/>
                    <a:cs typeface="Arial" charset="0"/>
                  </a:rPr>
                  <a:t>nA</a:t>
                </a:r>
                <a:r>
                  <a:rPr lang="en-US" altLang="en-US" sz="2000" dirty="0" smtClean="0">
                    <a:ea typeface="ＭＳ Ｐゴシック" pitchFamily="34" charset="-128"/>
                    <a:cs typeface="Arial" charset="0"/>
                  </a:rPr>
                  <a:t> </a:t>
                </a:r>
                <a:r>
                  <a:rPr lang="en-US" altLang="en-US" sz="2000" dirty="0">
                    <a:ea typeface="ＭＳ Ｐゴシック" pitchFamily="34" charset="-128"/>
                    <a:cs typeface="Arial" charset="0"/>
                  </a:rPr>
                  <a:t>level </a:t>
                </a:r>
                <a:r>
                  <a:rPr lang="en-US" altLang="en-US" sz="2000" dirty="0" smtClean="0">
                    <a:ea typeface="ＭＳ Ｐゴシック" pitchFamily="34" charset="-128"/>
                    <a:cs typeface="Arial" charset="0"/>
                  </a:rPr>
                  <a:t>average injected current sufficient to maintain high </a:t>
                </a:r>
                <a:r>
                  <a:rPr lang="en-US" altLang="en-US" sz="2000" dirty="0">
                    <a:ea typeface="ＭＳ Ｐゴシック" pitchFamily="34" charset="-128"/>
                    <a:cs typeface="Arial" charset="0"/>
                  </a:rPr>
                  <a:t>equilibrium </a:t>
                </a:r>
                <a:r>
                  <a:rPr lang="en-US" altLang="en-US" sz="2000" dirty="0" smtClean="0">
                    <a:ea typeface="ＭＳ Ｐゴシック" pitchFamily="34" charset="-128"/>
                    <a:cs typeface="Arial" charset="0"/>
                  </a:rPr>
                  <a:t>polarization</a:t>
                </a:r>
                <a:endParaRPr lang="en-US" altLang="en-US" sz="2000" dirty="0">
                  <a:ea typeface="ＭＳ Ｐゴシック" pitchFamily="34" charset="-128"/>
                  <a:cs typeface="Arial" charset="0"/>
                </a:endParaRPr>
              </a:p>
              <a:p>
                <a:pPr>
                  <a:lnSpc>
                    <a:spcPct val="100000"/>
                  </a:lnSpc>
                  <a:spcBef>
                    <a:spcPts val="600"/>
                  </a:spcBef>
                </a:pPr>
                <a:r>
                  <a:rPr lang="en-US" altLang="en-US" sz="2000" dirty="0">
                    <a:cs typeface="Arial" charset="0"/>
                  </a:rPr>
                  <a:t>Beam lifetime must </a:t>
                </a:r>
                <a:r>
                  <a:rPr lang="en-US" altLang="en-US" sz="2000" dirty="0" smtClean="0">
                    <a:cs typeface="Arial" charset="0"/>
                  </a:rPr>
                  <a:t>match </a:t>
                </a:r>
                <a:r>
                  <a:rPr lang="en-US" altLang="en-US" sz="2000" dirty="0">
                    <a:cs typeface="Arial" charset="0"/>
                  </a:rPr>
                  <a:t>the beam injection rate and </a:t>
                </a:r>
                <a14:m>
                  <m:oMath xmlns:m="http://schemas.openxmlformats.org/officeDocument/2006/math">
                    <m:sSub>
                      <m:sSubPr>
                        <m:ctrlPr>
                          <a:rPr lang="en-US" altLang="en-US" sz="2000" i="1">
                            <a:latin typeface="Cambria Math" panose="02040503050406030204" pitchFamily="18" charset="0"/>
                            <a:cs typeface="Arial" charset="0"/>
                          </a:rPr>
                        </m:ctrlPr>
                      </m:sSubPr>
                      <m:e>
                        <m:r>
                          <a:rPr lang="en-US" altLang="en-US" sz="2000" i="1">
                            <a:latin typeface="Cambria Math" panose="02040503050406030204" pitchFamily="18" charset="0"/>
                            <a:cs typeface="Arial" charset="0"/>
                          </a:rPr>
                          <m:t>𝜏</m:t>
                        </m:r>
                      </m:e>
                      <m:sub>
                        <m:r>
                          <a:rPr lang="en-US" altLang="en-US" sz="2000" i="1">
                            <a:latin typeface="Cambria Math" panose="02040503050406030204" pitchFamily="18" charset="0"/>
                            <a:cs typeface="Arial" charset="0"/>
                          </a:rPr>
                          <m:t>𝑏𝑒𝑎𝑚</m:t>
                        </m:r>
                      </m:sub>
                    </m:sSub>
                    <m:r>
                      <a:rPr lang="en-US" altLang="en-US" sz="2000" i="1">
                        <a:latin typeface="Cambria Math" panose="02040503050406030204" pitchFamily="18" charset="0"/>
                        <a:cs typeface="Arial" charset="0"/>
                      </a:rPr>
                      <m:t>≪</m:t>
                    </m:r>
                    <m:sSub>
                      <m:sSubPr>
                        <m:ctrlPr>
                          <a:rPr lang="en-US" altLang="en-US" sz="2000" i="1">
                            <a:latin typeface="Cambria Math" panose="02040503050406030204" pitchFamily="18" charset="0"/>
                            <a:cs typeface="Arial" charset="0"/>
                          </a:rPr>
                        </m:ctrlPr>
                      </m:sSubPr>
                      <m:e>
                        <m:r>
                          <a:rPr lang="en-US" altLang="en-US" sz="2000" i="1">
                            <a:latin typeface="Cambria Math" panose="02040503050406030204" pitchFamily="18" charset="0"/>
                            <a:cs typeface="Arial" charset="0"/>
                          </a:rPr>
                          <m:t>𝜏</m:t>
                        </m:r>
                      </m:e>
                      <m:sub>
                        <m:r>
                          <a:rPr lang="en-US" altLang="en-US" sz="2000" i="1">
                            <a:latin typeface="Cambria Math" panose="02040503050406030204" pitchFamily="18" charset="0"/>
                            <a:cs typeface="Arial" charset="0"/>
                          </a:rPr>
                          <m:t>𝑝𝑜𝑙</m:t>
                        </m:r>
                      </m:sub>
                    </m:sSub>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86" t="-453"/>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07E1C93C-5050-FC42-8F10-D22D4F119D13}" type="slidenum">
              <a:rPr lang="en-US" smtClean="0"/>
              <a:pPr/>
              <a:t>21</a:t>
            </a:fld>
            <a:endParaRPr lang="en-US" dirty="0"/>
          </a:p>
        </p:txBody>
      </p:sp>
      <p:graphicFrame>
        <p:nvGraphicFramePr>
          <p:cNvPr id="7" name="Group 134"/>
          <p:cNvGraphicFramePr>
            <a:graphicFrameLocks noGrp="1"/>
          </p:cNvGraphicFramePr>
          <p:nvPr>
            <p:extLst/>
          </p:nvPr>
        </p:nvGraphicFramePr>
        <p:xfrm>
          <a:off x="5036026" y="966877"/>
          <a:ext cx="5120484" cy="681752"/>
        </p:xfrm>
        <a:graphic>
          <a:graphicData uri="http://schemas.openxmlformats.org/drawingml/2006/table">
            <a:tbl>
              <a:tblPr/>
              <a:tblGrid>
                <a:gridCol w="1672381">
                  <a:extLst>
                    <a:ext uri="{9D8B030D-6E8A-4147-A177-3AD203B41FA5}">
                      <a16:colId xmlns:a16="http://schemas.microsoft.com/office/drawing/2014/main" val="1293334145"/>
                    </a:ext>
                  </a:extLst>
                </a:gridCol>
                <a:gridCol w="689621">
                  <a:extLst>
                    <a:ext uri="{9D8B030D-6E8A-4147-A177-3AD203B41FA5}">
                      <a16:colId xmlns:a16="http://schemas.microsoft.com/office/drawing/2014/main" val="3686750808"/>
                    </a:ext>
                  </a:extLst>
                </a:gridCol>
                <a:gridCol w="689620">
                  <a:extLst>
                    <a:ext uri="{9D8B030D-6E8A-4147-A177-3AD203B41FA5}">
                      <a16:colId xmlns:a16="http://schemas.microsoft.com/office/drawing/2014/main" val="3054442153"/>
                    </a:ext>
                  </a:extLst>
                </a:gridCol>
                <a:gridCol w="689621">
                  <a:extLst>
                    <a:ext uri="{9D8B030D-6E8A-4147-A177-3AD203B41FA5}">
                      <a16:colId xmlns:a16="http://schemas.microsoft.com/office/drawing/2014/main" val="1754908821"/>
                    </a:ext>
                  </a:extLst>
                </a:gridCol>
                <a:gridCol w="689620">
                  <a:extLst>
                    <a:ext uri="{9D8B030D-6E8A-4147-A177-3AD203B41FA5}">
                      <a16:colId xmlns:a16="http://schemas.microsoft.com/office/drawing/2014/main" val="3508384782"/>
                    </a:ext>
                  </a:extLst>
                </a:gridCol>
                <a:gridCol w="689621">
                  <a:extLst>
                    <a:ext uri="{9D8B030D-6E8A-4147-A177-3AD203B41FA5}">
                      <a16:colId xmlns:a16="http://schemas.microsoft.com/office/drawing/2014/main" val="2026958727"/>
                    </a:ext>
                  </a:extLst>
                </a:gridCol>
              </a:tblGrid>
              <a:tr h="340876">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Energy (GeV)</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7</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771946093"/>
                  </a:ext>
                </a:extLst>
              </a:tr>
              <a:tr h="340876">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Lifetime (hours)</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116</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1.7</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0.1</a:t>
                      </a:r>
                    </a:p>
                  </a:txBody>
                  <a:tcPr marL="91450" marR="91450" marT="45740" marB="4574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531289835"/>
                  </a:ext>
                </a:extLst>
              </a:tr>
            </a:tbl>
          </a:graphicData>
        </a:graphic>
      </p:graphicFrame>
      <p:pic>
        <p:nvPicPr>
          <p:cNvPr id="8" name="Picture 33"/>
          <p:cNvPicPr>
            <a:picLocks noChangeAspect="1" noChangeArrowheads="1"/>
          </p:cNvPicPr>
          <p:nvPr/>
        </p:nvPicPr>
        <p:blipFill rotWithShape="1">
          <a:blip r:embed="rId3">
            <a:extLst>
              <a:ext uri="{28A0092B-C50C-407E-A947-70E740481C1C}">
                <a14:useLocalDpi xmlns:a14="http://schemas.microsoft.com/office/drawing/2010/main" val="0"/>
              </a:ext>
            </a:extLst>
          </a:blip>
          <a:srcRect l="5525" t="15116" r="3611" b="11044"/>
          <a:stretch/>
        </p:blipFill>
        <p:spPr bwMode="auto">
          <a:xfrm>
            <a:off x="876173" y="3602737"/>
            <a:ext cx="4486051" cy="281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4"/>
          <a:srcRect t="5834"/>
          <a:stretch/>
        </p:blipFill>
        <p:spPr>
          <a:xfrm>
            <a:off x="6523940" y="3602737"/>
            <a:ext cx="4427645" cy="2818356"/>
          </a:xfrm>
          <a:prstGeom prst="rect">
            <a:avLst/>
          </a:prstGeom>
        </p:spPr>
      </p:pic>
      <p:sp>
        <p:nvSpPr>
          <p:cNvPr id="10"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491437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38AD-174B-B742-9596-31E64DF670D8}"/>
              </a:ext>
            </a:extLst>
          </p:cNvPr>
          <p:cNvSpPr>
            <a:spLocks noGrp="1"/>
          </p:cNvSpPr>
          <p:nvPr>
            <p:ph type="title"/>
          </p:nvPr>
        </p:nvSpPr>
        <p:spPr/>
        <p:txBody>
          <a:bodyPr/>
          <a:lstStyle/>
          <a:p>
            <a:r>
              <a:rPr lang="en-US" dirty="0"/>
              <a:t>Ion Polarization in </a:t>
            </a:r>
            <a:r>
              <a:rPr lang="en-US" dirty="0" err="1"/>
              <a:t>eRHIC</a:t>
            </a:r>
            <a:endParaRPr lang="en-US" dirty="0"/>
          </a:p>
        </p:txBody>
      </p:sp>
      <p:sp>
        <p:nvSpPr>
          <p:cNvPr id="5" name="Slide Number Placeholder 4">
            <a:extLst>
              <a:ext uri="{FF2B5EF4-FFF2-40B4-BE49-F238E27FC236}">
                <a16:creationId xmlns:a16="http://schemas.microsoft.com/office/drawing/2014/main" id="{004EB73A-6669-244F-8580-AA0C23386E89}"/>
              </a:ext>
            </a:extLst>
          </p:cNvPr>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6" name="Picture 5">
            <a:extLst>
              <a:ext uri="{FF2B5EF4-FFF2-40B4-BE49-F238E27FC236}">
                <a16:creationId xmlns:a16="http://schemas.microsoft.com/office/drawing/2014/main" id="{23EAC44E-DB8C-EF41-83F3-2DAC8578926E}"/>
              </a:ext>
            </a:extLst>
          </p:cNvPr>
          <p:cNvPicPr>
            <a:picLocks noChangeAspect="1"/>
          </p:cNvPicPr>
          <p:nvPr/>
        </p:nvPicPr>
        <p:blipFill>
          <a:blip r:embed="rId2"/>
          <a:stretch>
            <a:fillRect/>
          </a:stretch>
        </p:blipFill>
        <p:spPr>
          <a:xfrm>
            <a:off x="8178618" y="885126"/>
            <a:ext cx="3824438" cy="2878674"/>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0C67A67-F59A-6441-AF13-680B480C9673}"/>
              </a:ext>
            </a:extLst>
          </p:cNvPr>
          <p:cNvSpPr txBox="1"/>
          <p:nvPr/>
        </p:nvSpPr>
        <p:spPr>
          <a:xfrm>
            <a:off x="4740036" y="910116"/>
            <a:ext cx="3724657" cy="923330"/>
          </a:xfrm>
          <a:prstGeom prst="rect">
            <a:avLst/>
          </a:prstGeom>
          <a:noFill/>
        </p:spPr>
        <p:txBody>
          <a:bodyPr wrap="square" rtlCol="0">
            <a:spAutoFit/>
          </a:bodyPr>
          <a:lstStyle/>
          <a:p>
            <a:r>
              <a:rPr lang="en-US" b="1" dirty="0">
                <a:solidFill>
                  <a:srgbClr val="FF0000"/>
                </a:solidFill>
              </a:rPr>
              <a:t>eRHIC will fully benefit from present RHIC polarization and near future upgrades </a:t>
            </a:r>
          </a:p>
        </p:txBody>
      </p:sp>
      <p:sp>
        <p:nvSpPr>
          <p:cNvPr id="8" name="TextBox 7">
            <a:extLst>
              <a:ext uri="{FF2B5EF4-FFF2-40B4-BE49-F238E27FC236}">
                <a16:creationId xmlns:a16="http://schemas.microsoft.com/office/drawing/2014/main" id="{16E3F9C7-E2BD-C24F-98C5-F8A90E18768F}"/>
              </a:ext>
            </a:extLst>
          </p:cNvPr>
          <p:cNvSpPr txBox="1"/>
          <p:nvPr/>
        </p:nvSpPr>
        <p:spPr>
          <a:xfrm>
            <a:off x="170819" y="909308"/>
            <a:ext cx="9138434" cy="5724644"/>
          </a:xfrm>
          <a:prstGeom prst="rect">
            <a:avLst/>
          </a:prstGeom>
          <a:noFill/>
        </p:spPr>
        <p:txBody>
          <a:bodyPr wrap="square" rtlCol="0">
            <a:spAutoFit/>
          </a:bodyPr>
          <a:lstStyle/>
          <a:p>
            <a:r>
              <a:rPr lang="en-US" b="1" u="sng" dirty="0"/>
              <a:t>Measured RHIC Results: </a:t>
            </a:r>
          </a:p>
          <a:p>
            <a:pPr marL="285750" indent="-285750">
              <a:buFont typeface="Arial" panose="020B0604020202020204" pitchFamily="34" charset="0"/>
              <a:buChar char="•"/>
            </a:pPr>
            <a:r>
              <a:rPr lang="en-US" dirty="0"/>
              <a:t>Proton Source Polarization 83 % </a:t>
            </a:r>
          </a:p>
          <a:p>
            <a:pPr marL="285750" indent="-285750">
              <a:buFont typeface="Arial" panose="020B0604020202020204" pitchFamily="34" charset="0"/>
              <a:buChar char="•"/>
            </a:pPr>
            <a:r>
              <a:rPr lang="en-US" dirty="0"/>
              <a:t>Polarization at extraction from AGS  70% </a:t>
            </a:r>
          </a:p>
          <a:p>
            <a:pPr marL="285750" indent="-285750">
              <a:buFont typeface="Arial" panose="020B0604020202020204" pitchFamily="34" charset="0"/>
              <a:buChar char="•"/>
            </a:pPr>
            <a:r>
              <a:rPr lang="en-US" dirty="0"/>
              <a:t>Polarization at RHIC collision energy  60%</a:t>
            </a:r>
          </a:p>
          <a:p>
            <a:r>
              <a:rPr lang="en-US" sz="800" dirty="0"/>
              <a:t>   </a:t>
            </a:r>
          </a:p>
          <a:p>
            <a:r>
              <a:rPr lang="en-US" b="1" u="sng" dirty="0"/>
              <a:t>Planned near term improvements:</a:t>
            </a:r>
          </a:p>
          <a:p>
            <a:r>
              <a:rPr lang="en-US" b="1" dirty="0"/>
              <a:t>AGS</a:t>
            </a:r>
            <a:r>
              <a:rPr lang="en-US" dirty="0"/>
              <a:t>: </a:t>
            </a:r>
            <a:r>
              <a:rPr lang="en-US" dirty="0">
                <a:sym typeface="Wingdings" panose="05000000000000000000" pitchFamily="2" charset="2"/>
              </a:rPr>
              <a:t>Stronger snake, skew quadrupoles, </a:t>
            </a:r>
          </a:p>
          <a:p>
            <a:r>
              <a:rPr lang="en-US" dirty="0">
                <a:sym typeface="Wingdings" panose="05000000000000000000" pitchFamily="2" charset="2"/>
              </a:rPr>
              <a:t>increased injection energy</a:t>
            </a:r>
          </a:p>
          <a:p>
            <a:r>
              <a:rPr lang="en-US" dirty="0">
                <a:sym typeface="Wingdings" panose="05000000000000000000" pitchFamily="2" charset="2"/>
              </a:rPr>
              <a:t>expect 80% at extraction of AGS</a:t>
            </a:r>
            <a:endParaRPr lang="en-US" dirty="0"/>
          </a:p>
          <a:p>
            <a:r>
              <a:rPr lang="en-US" b="1" dirty="0"/>
              <a:t>RHIC: </a:t>
            </a:r>
            <a:r>
              <a:rPr lang="en-US" dirty="0"/>
              <a:t>Add 2 snakes to 4 existing  no polarization loss  </a:t>
            </a:r>
          </a:p>
          <a:p>
            <a:pPr marL="285750" indent="-285750">
              <a:buFont typeface="Wingdings" panose="05000000000000000000" pitchFamily="2" charset="2"/>
              <a:buChar char="è"/>
            </a:pPr>
            <a:r>
              <a:rPr lang="en-US" dirty="0">
                <a:sym typeface="Wingdings" panose="05000000000000000000" pitchFamily="2" charset="2"/>
              </a:rPr>
              <a:t>expect 80% in Polarization in RHIC and eRHIC</a:t>
            </a:r>
          </a:p>
          <a:p>
            <a:r>
              <a:rPr lang="en-US" dirty="0">
                <a:sym typeface="Wingdings" panose="05000000000000000000" pitchFamily="2" charset="2"/>
              </a:rPr>
              <a:t>Expected results obtained from simulations which are benchmarked by RHIC operations</a:t>
            </a:r>
          </a:p>
          <a:p>
            <a:r>
              <a:rPr lang="en-US" sz="800" dirty="0">
                <a:sym typeface="Wingdings" panose="05000000000000000000" pitchFamily="2" charset="2"/>
              </a:rPr>
              <a:t>    </a:t>
            </a:r>
          </a:p>
          <a:p>
            <a:r>
              <a:rPr lang="en-US" b="1" u="sng" baseline="30000" dirty="0"/>
              <a:t>3</a:t>
            </a:r>
            <a:r>
              <a:rPr lang="en-US" b="1" u="sng" dirty="0"/>
              <a:t>He in eRHIC  with six snakes</a:t>
            </a:r>
          </a:p>
          <a:p>
            <a:r>
              <a:rPr lang="en-US" dirty="0"/>
              <a:t>Achieved 85% polarization in 3He ion source</a:t>
            </a:r>
          </a:p>
          <a:p>
            <a:r>
              <a:rPr lang="en-US" dirty="0"/>
              <a:t>Polarization preserved with 6 snakes  for up to twice the design emittance</a:t>
            </a:r>
          </a:p>
          <a:p>
            <a:r>
              <a:rPr lang="en-US" sz="800" dirty="0"/>
              <a:t>      </a:t>
            </a:r>
          </a:p>
          <a:p>
            <a:r>
              <a:rPr lang="en-US" b="1" u="sng" dirty="0"/>
              <a:t>Deuterons in eRHIC: </a:t>
            </a:r>
          </a:p>
          <a:p>
            <a:r>
              <a:rPr lang="en-US" dirty="0"/>
              <a:t>Requires tune jumps in the AGS, then</a:t>
            </a:r>
          </a:p>
          <a:p>
            <a:r>
              <a:rPr lang="en-US" dirty="0"/>
              <a:t>benchmarked simulation show 100%  Spin transparency  </a:t>
            </a:r>
          </a:p>
          <a:p>
            <a:r>
              <a:rPr lang="en-US" b="1" dirty="0"/>
              <a:t>No</a:t>
            </a:r>
            <a:r>
              <a:rPr lang="en-US" dirty="0"/>
              <a:t> polarization </a:t>
            </a:r>
            <a:r>
              <a:rPr lang="en-US" b="1" dirty="0"/>
              <a:t>loss</a:t>
            </a:r>
            <a:r>
              <a:rPr lang="en-US" dirty="0"/>
              <a:t> expected in the eRHIC hadron ring</a:t>
            </a:r>
          </a:p>
          <a:p>
            <a:endParaRPr lang="en-US" dirty="0"/>
          </a:p>
        </p:txBody>
      </p:sp>
      <p:pic>
        <p:nvPicPr>
          <p:cNvPr id="9" name="Picture 8">
            <a:extLst>
              <a:ext uri="{FF2B5EF4-FFF2-40B4-BE49-F238E27FC236}">
                <a16:creationId xmlns:a16="http://schemas.microsoft.com/office/drawing/2014/main" id="{95863B42-B7D3-D444-92DC-AE0574E4FABC}"/>
              </a:ext>
            </a:extLst>
          </p:cNvPr>
          <p:cNvPicPr>
            <a:picLocks noChangeAspect="1"/>
          </p:cNvPicPr>
          <p:nvPr/>
        </p:nvPicPr>
        <p:blipFill>
          <a:blip r:embed="rId3"/>
          <a:stretch>
            <a:fillRect/>
          </a:stretch>
        </p:blipFill>
        <p:spPr>
          <a:xfrm>
            <a:off x="7161704" y="4208443"/>
            <a:ext cx="4841352" cy="2162377"/>
          </a:xfrm>
          <a:prstGeom prst="rect">
            <a:avLst/>
          </a:prstGeom>
        </p:spPr>
      </p:pic>
      <p:sp>
        <p:nvSpPr>
          <p:cNvPr id="10"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977616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5"/>
          <p:cNvPicPr/>
          <p:nvPr/>
        </p:nvPicPr>
        <p:blipFill>
          <a:blip r:embed="rId2"/>
          <a:stretch>
            <a:fillRect/>
          </a:stretch>
        </p:blipFill>
        <p:spPr>
          <a:xfrm>
            <a:off x="411892" y="4103019"/>
            <a:ext cx="5105686" cy="2165594"/>
          </a:xfrm>
          <a:prstGeom prst="rect">
            <a:avLst/>
          </a:prstGeom>
        </p:spPr>
      </p:pic>
      <p:sp>
        <p:nvSpPr>
          <p:cNvPr id="2" name="Title 1"/>
          <p:cNvSpPr>
            <a:spLocks noGrp="1"/>
          </p:cNvSpPr>
          <p:nvPr>
            <p:ph type="title"/>
          </p:nvPr>
        </p:nvSpPr>
        <p:spPr/>
        <p:txBody>
          <a:bodyPr/>
          <a:lstStyle/>
          <a:p>
            <a:r>
              <a:rPr lang="en-US" dirty="0" smtClean="0"/>
              <a:t>Figure 8 Design Ensures High Ion Polarization</a:t>
            </a:r>
            <a:endParaRPr lang="en-US" dirty="0"/>
          </a:p>
        </p:txBody>
      </p:sp>
      <p:sp>
        <p:nvSpPr>
          <p:cNvPr id="3" name="Content Placeholder 2"/>
          <p:cNvSpPr>
            <a:spLocks noGrp="1"/>
          </p:cNvSpPr>
          <p:nvPr>
            <p:ph idx="1"/>
          </p:nvPr>
        </p:nvSpPr>
        <p:spPr>
          <a:xfrm>
            <a:off x="146000" y="966055"/>
            <a:ext cx="11285837" cy="5381694"/>
          </a:xfrm>
        </p:spPr>
        <p:txBody>
          <a:bodyPr>
            <a:noAutofit/>
          </a:bodyPr>
          <a:lstStyle/>
          <a:p>
            <a:pPr>
              <a:lnSpc>
                <a:spcPct val="100000"/>
              </a:lnSpc>
              <a:spcBef>
                <a:spcPts val="0"/>
              </a:spcBef>
            </a:pPr>
            <a:r>
              <a:rPr lang="en-US" sz="1800" dirty="0" smtClean="0"/>
              <a:t>Zero net spin rotation makes spin motion </a:t>
            </a:r>
            <a:r>
              <a:rPr lang="en-US" sz="1800" dirty="0" smtClean="0">
                <a:solidFill>
                  <a:srgbClr val="0000FF"/>
                </a:solidFill>
              </a:rPr>
              <a:t>energy independent</a:t>
            </a:r>
            <a:endParaRPr lang="en-US" sz="1800" dirty="0">
              <a:solidFill>
                <a:srgbClr val="0000FF"/>
              </a:solidFill>
            </a:endParaRPr>
          </a:p>
          <a:p>
            <a:pPr>
              <a:lnSpc>
                <a:spcPct val="100000"/>
              </a:lnSpc>
              <a:spcBef>
                <a:spcPts val="0"/>
              </a:spcBef>
            </a:pPr>
            <a:r>
              <a:rPr lang="en-US" sz="1800" dirty="0" smtClean="0"/>
              <a:t>Additional fields remove dynamic degeneracy</a:t>
            </a:r>
          </a:p>
          <a:p>
            <a:pPr lvl="1">
              <a:lnSpc>
                <a:spcPct val="100000"/>
              </a:lnSpc>
              <a:spcBef>
                <a:spcPts val="0"/>
              </a:spcBef>
            </a:pPr>
            <a:r>
              <a:rPr lang="en-US" sz="1600" dirty="0" smtClean="0">
                <a:solidFill>
                  <a:srgbClr val="0000FF"/>
                </a:solidFill>
              </a:rPr>
              <a:t>Avoid all spin resonances</a:t>
            </a:r>
          </a:p>
          <a:p>
            <a:pPr lvl="1">
              <a:lnSpc>
                <a:spcPct val="100000"/>
              </a:lnSpc>
              <a:spcBef>
                <a:spcPts val="0"/>
              </a:spcBef>
            </a:pPr>
            <a:r>
              <a:rPr lang="en-US" sz="1600" dirty="0" smtClean="0"/>
              <a:t>Induced </a:t>
            </a:r>
            <a:r>
              <a:rPr lang="en-US" sz="1600" dirty="0"/>
              <a:t>spin rotation &gt;&gt; </a:t>
            </a:r>
            <a:r>
              <a:rPr lang="en-US" sz="1600" dirty="0" smtClean="0"/>
              <a:t>error effect</a:t>
            </a:r>
            <a:endParaRPr lang="en-US" sz="1600" dirty="0"/>
          </a:p>
          <a:p>
            <a:pPr lvl="1">
              <a:lnSpc>
                <a:spcPct val="100000"/>
              </a:lnSpc>
              <a:spcBef>
                <a:spcPts val="0"/>
              </a:spcBef>
            </a:pPr>
            <a:r>
              <a:rPr lang="en-US" sz="1600" dirty="0"/>
              <a:t>Only </a:t>
            </a:r>
            <a:r>
              <a:rPr lang="en-US" sz="1600" dirty="0" smtClean="0">
                <a:solidFill>
                  <a:srgbClr val="0432FF"/>
                </a:solidFill>
              </a:rPr>
              <a:t>weak magnetic </a:t>
            </a:r>
            <a:r>
              <a:rPr lang="en-US" sz="1600" dirty="0">
                <a:solidFill>
                  <a:srgbClr val="0432FF"/>
                </a:solidFill>
              </a:rPr>
              <a:t>fields</a:t>
            </a:r>
            <a:r>
              <a:rPr lang="en-US" sz="1600" dirty="0"/>
              <a:t> </a:t>
            </a:r>
            <a:r>
              <a:rPr lang="en-US" sz="1600" dirty="0" smtClean="0"/>
              <a:t>necessary</a:t>
            </a:r>
            <a:endParaRPr lang="en-US" sz="1600" dirty="0"/>
          </a:p>
          <a:p>
            <a:pPr lvl="1">
              <a:lnSpc>
                <a:spcPct val="100000"/>
              </a:lnSpc>
              <a:spcBef>
                <a:spcPts val="0"/>
              </a:spcBef>
            </a:pPr>
            <a:r>
              <a:rPr lang="en-US" sz="1600" dirty="0" smtClean="0"/>
              <a:t>Enables </a:t>
            </a:r>
            <a:r>
              <a:rPr lang="en-US" sz="1600" dirty="0" smtClean="0">
                <a:solidFill>
                  <a:srgbClr val="0000FF"/>
                </a:solidFill>
              </a:rPr>
              <a:t>85% polarization</a:t>
            </a:r>
          </a:p>
          <a:p>
            <a:pPr>
              <a:lnSpc>
                <a:spcPct val="100000"/>
              </a:lnSpc>
              <a:spcBef>
                <a:spcPts val="0"/>
              </a:spcBef>
            </a:pPr>
            <a:r>
              <a:rPr lang="en-US" sz="1800" dirty="0" smtClean="0"/>
              <a:t>Easily set </a:t>
            </a:r>
            <a:r>
              <a:rPr lang="en-US" sz="1800" dirty="0" smtClean="0">
                <a:solidFill>
                  <a:srgbClr val="0000FF"/>
                </a:solidFill>
              </a:rPr>
              <a:t>any </a:t>
            </a:r>
            <a:r>
              <a:rPr lang="en-US" sz="1800" dirty="0">
                <a:solidFill>
                  <a:srgbClr val="0000FF"/>
                </a:solidFill>
              </a:rPr>
              <a:t>polarization </a:t>
            </a:r>
            <a:r>
              <a:rPr lang="en-US" sz="1800" dirty="0" smtClean="0">
                <a:solidFill>
                  <a:srgbClr val="0000FF"/>
                </a:solidFill>
              </a:rPr>
              <a:t>at the IP</a:t>
            </a:r>
            <a:endParaRPr lang="en-US" sz="1800" dirty="0">
              <a:solidFill>
                <a:srgbClr val="0000FF"/>
              </a:solidFill>
            </a:endParaRPr>
          </a:p>
          <a:p>
            <a:pPr>
              <a:lnSpc>
                <a:spcPct val="100000"/>
              </a:lnSpc>
              <a:spcBef>
                <a:spcPts val="0"/>
              </a:spcBef>
            </a:pPr>
            <a:r>
              <a:rPr lang="en-US" sz="1800" dirty="0" smtClean="0"/>
              <a:t>No</a:t>
            </a:r>
            <a:r>
              <a:rPr lang="en-US" sz="1800" dirty="0" smtClean="0">
                <a:solidFill>
                  <a:srgbClr val="0000FF"/>
                </a:solidFill>
              </a:rPr>
              <a:t> </a:t>
            </a:r>
            <a:r>
              <a:rPr lang="en-US" sz="1800" dirty="0" smtClean="0"/>
              <a:t>orbit perturbation</a:t>
            </a:r>
            <a:endParaRPr lang="en-US" sz="1800" dirty="0"/>
          </a:p>
          <a:p>
            <a:pPr>
              <a:lnSpc>
                <a:spcPct val="100000"/>
              </a:lnSpc>
              <a:spcBef>
                <a:spcPts val="0"/>
              </a:spcBef>
            </a:pPr>
            <a:r>
              <a:rPr lang="en-US" sz="1800" dirty="0" smtClean="0">
                <a:solidFill>
                  <a:srgbClr val="0000FF"/>
                </a:solidFill>
              </a:rPr>
              <a:t>Polarized deuterons (</a:t>
            </a:r>
            <a:r>
              <a:rPr lang="en-US" sz="1600" dirty="0" smtClean="0">
                <a:solidFill>
                  <a:srgbClr val="0000FF"/>
                </a:solidFill>
              </a:rPr>
              <a:t>~</a:t>
            </a:r>
            <a:r>
              <a:rPr lang="en-US" sz="1600" dirty="0">
                <a:solidFill>
                  <a:srgbClr val="0000FF"/>
                </a:solidFill>
              </a:rPr>
              <a:t>3 Tm</a:t>
            </a:r>
            <a:r>
              <a:rPr lang="en-US" sz="1600" dirty="0"/>
              <a:t> vs. </a:t>
            </a:r>
            <a:r>
              <a:rPr lang="en-US" sz="1600" dirty="0">
                <a:solidFill>
                  <a:srgbClr val="FF0000"/>
                </a:solidFill>
              </a:rPr>
              <a:t>&lt; 400 Tm</a:t>
            </a:r>
            <a:r>
              <a:rPr lang="en-US" sz="1600" dirty="0"/>
              <a:t> </a:t>
            </a:r>
            <a:r>
              <a:rPr lang="en-US" sz="1600" dirty="0" smtClean="0"/>
              <a:t>at </a:t>
            </a:r>
            <a:r>
              <a:rPr lang="en-US" sz="1600" dirty="0"/>
              <a:t>100 </a:t>
            </a:r>
            <a:r>
              <a:rPr lang="en-US" sz="1600" dirty="0" smtClean="0"/>
              <a:t>GeV)</a:t>
            </a:r>
            <a:endParaRPr lang="en-US" sz="1600" dirty="0">
              <a:solidFill>
                <a:srgbClr val="0000FF"/>
              </a:solidFill>
            </a:endParaRPr>
          </a:p>
          <a:p>
            <a:pPr>
              <a:lnSpc>
                <a:spcPct val="100000"/>
              </a:lnSpc>
              <a:spcBef>
                <a:spcPts val="0"/>
              </a:spcBef>
            </a:pPr>
            <a:r>
              <a:rPr lang="en-US" sz="1800" dirty="0" smtClean="0"/>
              <a:t>100% efficient </a:t>
            </a:r>
            <a:r>
              <a:rPr lang="en-US" sz="1800" dirty="0" smtClean="0">
                <a:solidFill>
                  <a:srgbClr val="0000FF"/>
                </a:solidFill>
              </a:rPr>
              <a:t>spin flipping</a:t>
            </a:r>
            <a:endParaRPr lang="en-US" sz="1800" dirty="0" smtClean="0"/>
          </a:p>
          <a:p>
            <a:pPr>
              <a:lnSpc>
                <a:spcPct val="100000"/>
              </a:lnSpc>
              <a:spcBef>
                <a:spcPts val="0"/>
              </a:spcBef>
            </a:pPr>
            <a:r>
              <a:rPr lang="en-US" sz="1800" dirty="0" smtClean="0"/>
              <a:t>Experimental verification planned</a:t>
            </a:r>
            <a:endParaRPr lang="en-US" sz="1800" dirty="0"/>
          </a:p>
          <a:p>
            <a:pPr>
              <a:lnSpc>
                <a:spcPct val="100000"/>
              </a:lnSpc>
              <a:spcBef>
                <a:spcPts val="0"/>
              </a:spcBef>
            </a:pPr>
            <a:endParaRPr lang="en-US" sz="20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12" name="Picture 11"/>
          <p:cNvPicPr/>
          <p:nvPr/>
        </p:nvPicPr>
        <p:blipFill>
          <a:blip r:embed="rId3"/>
          <a:stretch>
            <a:fillRect/>
          </a:stretch>
        </p:blipFill>
        <p:spPr>
          <a:xfrm>
            <a:off x="5724144" y="1228426"/>
            <a:ext cx="6287454" cy="2814800"/>
          </a:xfrm>
          <a:prstGeom prst="rect">
            <a:avLst/>
          </a:prstGeom>
        </p:spPr>
      </p:pic>
      <p:sp>
        <p:nvSpPr>
          <p:cNvPr id="10" name="TextBox 9"/>
          <p:cNvSpPr txBox="1"/>
          <p:nvPr/>
        </p:nvSpPr>
        <p:spPr>
          <a:xfrm>
            <a:off x="1323140" y="4369876"/>
            <a:ext cx="2347117"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3 T/min ramp rate</a:t>
            </a:r>
          </a:p>
          <a:p>
            <a:r>
              <a:rPr lang="en-US" sz="1400" dirty="0" smtClean="0">
                <a:latin typeface="Arial" panose="020B0604020202020204" pitchFamily="34" charset="0"/>
                <a:cs typeface="Arial" panose="020B0604020202020204" pitchFamily="34" charset="0"/>
              </a:rPr>
              <a:t>100 µm </a:t>
            </a:r>
            <a:r>
              <a:rPr lang="en-US" sz="1400" dirty="0" err="1" smtClean="0">
                <a:latin typeface="Arial" panose="020B0604020202020204" pitchFamily="34" charset="0"/>
                <a:cs typeface="Arial" panose="020B0604020202020204" pitchFamily="34" charset="0"/>
              </a:rPr>
              <a:t>rms</a:t>
            </a:r>
            <a:r>
              <a:rPr lang="en-US" sz="1400" dirty="0" smtClean="0">
                <a:latin typeface="Arial" panose="020B0604020202020204" pitchFamily="34" charset="0"/>
                <a:cs typeface="Arial" panose="020B0604020202020204" pitchFamily="34" charset="0"/>
              </a:rPr>
              <a:t> orbit excursion</a:t>
            </a:r>
            <a:endParaRPr lang="en-US" sz="1400" dirty="0">
              <a:latin typeface="Arial" panose="020B0604020202020204" pitchFamily="34" charset="0"/>
              <a:cs typeface="Arial" panose="020B0604020202020204" pitchFamily="34" charset="0"/>
            </a:endParaRPr>
          </a:p>
        </p:txBody>
      </p:sp>
      <p:pic>
        <p:nvPicPr>
          <p:cNvPr id="14" name="Рисунок 17"/>
          <p:cNvPicPr/>
          <p:nvPr/>
        </p:nvPicPr>
        <p:blipFill rotWithShape="1">
          <a:blip r:embed="rId4"/>
          <a:srcRect t="10906"/>
          <a:stretch/>
        </p:blipFill>
        <p:spPr>
          <a:xfrm>
            <a:off x="1361694" y="5087680"/>
            <a:ext cx="2312396" cy="819732"/>
          </a:xfrm>
          <a:prstGeom prst="rect">
            <a:avLst/>
          </a:prstGeom>
        </p:spPr>
      </p:pic>
      <p:sp>
        <p:nvSpPr>
          <p:cNvPr id="15" name="Rectangle 14"/>
          <p:cNvSpPr/>
          <p:nvPr/>
        </p:nvSpPr>
        <p:spPr>
          <a:xfrm>
            <a:off x="1648399" y="4805781"/>
            <a:ext cx="1638590" cy="307777"/>
          </a:xfrm>
          <a:prstGeom prst="rect">
            <a:avLst/>
          </a:prstGeom>
        </p:spPr>
        <p:txBody>
          <a:bodyPr wrap="none">
            <a:spAutoFit/>
          </a:bodyPr>
          <a:lstStyle/>
          <a:p>
            <a:r>
              <a:rPr lang="en-US" altLang="en-US" sz="1400" dirty="0">
                <a:latin typeface="Arial" panose="020B0604020202020204" pitchFamily="34" charset="0"/>
                <a:cs typeface="Arial" panose="020B0604020202020204" pitchFamily="34" charset="0"/>
                <a:sym typeface="Symbol" panose="05050102010706020507" pitchFamily="18" charset="2"/>
              </a:rPr>
              <a:t>Analytic prediction</a:t>
            </a:r>
            <a:endParaRPr lang="en-US" sz="1400" dirty="0">
              <a:latin typeface="Arial" panose="020B0604020202020204" pitchFamily="34" charset="0"/>
              <a:cs typeface="Arial" panose="020B0604020202020204" pitchFamily="34" charset="0"/>
            </a:endParaRPr>
          </a:p>
        </p:txBody>
      </p:sp>
      <p:sp>
        <p:nvSpPr>
          <p:cNvPr id="16" name="Rectangle 15"/>
          <p:cNvSpPr/>
          <p:nvPr/>
        </p:nvSpPr>
        <p:spPr>
          <a:xfrm>
            <a:off x="4061957" y="4000544"/>
            <a:ext cx="1992853" cy="369332"/>
          </a:xfrm>
          <a:prstGeom prst="rect">
            <a:avLst/>
          </a:prstGeom>
        </p:spPr>
        <p:txBody>
          <a:bodyPr wrap="none">
            <a:spAutoFit/>
          </a:bodyPr>
          <a:lstStyle/>
          <a:p>
            <a:r>
              <a:rPr lang="en-US" altLang="en-US" sz="1800" dirty="0">
                <a:sym typeface="Symbol" panose="05050102010706020507" pitchFamily="18" charset="2"/>
              </a:rPr>
              <a:t>(Zgoubi simulation)</a:t>
            </a:r>
            <a:endParaRPr lang="en-US" sz="1800" dirty="0"/>
          </a:p>
        </p:txBody>
      </p:sp>
      <p:pic>
        <p:nvPicPr>
          <p:cNvPr id="11" name="Рисунок 18"/>
          <p:cNvPicPr/>
          <p:nvPr/>
        </p:nvPicPr>
        <p:blipFill>
          <a:blip r:embed="rId5"/>
          <a:stretch>
            <a:fillRect/>
          </a:stretch>
        </p:blipFill>
        <p:spPr>
          <a:xfrm>
            <a:off x="6205989" y="4103019"/>
            <a:ext cx="5724843" cy="2290870"/>
          </a:xfrm>
          <a:prstGeom prst="rect">
            <a:avLst/>
          </a:prstGeom>
        </p:spPr>
      </p:pic>
      <p:sp>
        <p:nvSpPr>
          <p:cNvPr id="17" name="TextBox 16"/>
          <p:cNvSpPr txBox="1"/>
          <p:nvPr/>
        </p:nvSpPr>
        <p:spPr>
          <a:xfrm>
            <a:off x="9525293" y="5384192"/>
            <a:ext cx="2425664"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100 µm </a:t>
            </a:r>
            <a:r>
              <a:rPr lang="en-US" sz="1400" dirty="0" err="1" smtClean="0">
                <a:latin typeface="Arial" panose="020B0604020202020204" pitchFamily="34" charset="0"/>
                <a:cs typeface="Arial" panose="020B0604020202020204" pitchFamily="34" charset="0"/>
              </a:rPr>
              <a:t>rms</a:t>
            </a:r>
            <a:r>
              <a:rPr lang="en-US" sz="1400" dirty="0" smtClean="0">
                <a:latin typeface="Arial" panose="020B0604020202020204" pitchFamily="34" charset="0"/>
                <a:cs typeface="Arial" panose="020B0604020202020204" pitchFamily="34" charset="0"/>
              </a:rPr>
              <a:t> orbit </a:t>
            </a:r>
            <a:r>
              <a:rPr lang="en-US" sz="1400" dirty="0">
                <a:latin typeface="Arial" panose="020B0604020202020204" pitchFamily="34" charset="0"/>
                <a:cs typeface="Arial" panose="020B0604020202020204" pitchFamily="34" charset="0"/>
              </a:rPr>
              <a:t>excursion</a:t>
            </a:r>
          </a:p>
          <a:p>
            <a:r>
              <a:rPr lang="en-US" sz="1400" dirty="0" smtClean="0">
                <a:latin typeface="Arial" panose="020B0604020202020204" pitchFamily="34" charset="0"/>
                <a:cs typeface="Arial" panose="020B0604020202020204" pitchFamily="34" charset="0"/>
              </a:rPr>
              <a:t>Polarization tilts without loss</a:t>
            </a:r>
          </a:p>
        </p:txBody>
      </p:sp>
      <p:sp>
        <p:nvSpPr>
          <p:cNvPr id="1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369487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486C-75E4-E142-A7D1-29AF6433DBA4}"/>
              </a:ext>
            </a:extLst>
          </p:cNvPr>
          <p:cNvSpPr>
            <a:spLocks noGrp="1"/>
          </p:cNvSpPr>
          <p:nvPr>
            <p:ph type="title"/>
          </p:nvPr>
        </p:nvSpPr>
        <p:spPr/>
        <p:txBody>
          <a:bodyPr/>
          <a:lstStyle/>
          <a:p>
            <a:r>
              <a:rPr lang="en-US" dirty="0"/>
              <a:t>Interaction Region Design</a:t>
            </a:r>
          </a:p>
        </p:txBody>
      </p:sp>
      <p:sp>
        <p:nvSpPr>
          <p:cNvPr id="3" name="Content Placeholder 2">
            <a:extLst>
              <a:ext uri="{FF2B5EF4-FFF2-40B4-BE49-F238E27FC236}">
                <a16:creationId xmlns:a16="http://schemas.microsoft.com/office/drawing/2014/main" id="{365FF3C7-5E31-574E-81B6-3FA72E4B8398}"/>
              </a:ext>
            </a:extLst>
          </p:cNvPr>
          <p:cNvSpPr>
            <a:spLocks noGrp="1"/>
          </p:cNvSpPr>
          <p:nvPr>
            <p:ph idx="1"/>
          </p:nvPr>
        </p:nvSpPr>
        <p:spPr/>
        <p:txBody>
          <a:bodyPr>
            <a:normAutofit/>
          </a:bodyPr>
          <a:lstStyle/>
          <a:p>
            <a:pPr>
              <a:lnSpc>
                <a:spcPct val="100000"/>
              </a:lnSpc>
            </a:pPr>
            <a:r>
              <a:rPr lang="en-US" dirty="0"/>
              <a:t>The interaction regions are the most challenging parts of </a:t>
            </a:r>
            <a:r>
              <a:rPr lang="en-US" dirty="0" smtClean="0"/>
              <a:t>an </a:t>
            </a:r>
            <a:r>
              <a:rPr lang="en-US" dirty="0"/>
              <a:t>EIC design</a:t>
            </a:r>
          </a:p>
          <a:p>
            <a:pPr>
              <a:lnSpc>
                <a:spcPct val="100000"/>
              </a:lnSpc>
            </a:pPr>
            <a:r>
              <a:rPr lang="en-US" dirty="0"/>
              <a:t>The EIC physics requires nearly 100% acceptance, including stringent requirements on the detection of final state particles in the directions along the beamline</a:t>
            </a:r>
          </a:p>
          <a:p>
            <a:pPr lvl="1">
              <a:lnSpc>
                <a:spcPct val="100000"/>
              </a:lnSpc>
            </a:pPr>
            <a:r>
              <a:rPr lang="en-US" dirty="0">
                <a:solidFill>
                  <a:srgbClr val="0432FF"/>
                </a:solidFill>
              </a:rPr>
              <a:t>Both designs use a crossing angle, compensated by crab cavities, and arrange the magnet apertures and locations of detectors to allow large forward coverage</a:t>
            </a:r>
          </a:p>
          <a:p>
            <a:pPr marL="285750" indent="-285750"/>
            <a:r>
              <a:rPr lang="en-US" dirty="0"/>
              <a:t>IRs need to fit several essential components into a relatively small area</a:t>
            </a:r>
          </a:p>
          <a:p>
            <a:pPr marL="742950" lvl="1" indent="-285750"/>
            <a:r>
              <a:rPr lang="en-US" dirty="0">
                <a:solidFill>
                  <a:srgbClr val="0432FF"/>
                </a:solidFill>
              </a:rPr>
              <a:t>Strong focusing, auxiliary detectors, masks and collimators, diagnostics</a:t>
            </a:r>
          </a:p>
          <a:p>
            <a:pPr marL="742950" lvl="1" indent="-285750"/>
            <a:r>
              <a:rPr lang="en-US" dirty="0">
                <a:solidFill>
                  <a:srgbClr val="0432FF"/>
                </a:solidFill>
              </a:rPr>
              <a:t>The accelerator components should not compromise the detector acceptance</a:t>
            </a:r>
          </a:p>
          <a:p>
            <a:pPr marL="285750" indent="-285750"/>
            <a:r>
              <a:rPr lang="en-US" dirty="0"/>
              <a:t>Design has to take into account that there are beam dynamics constraints: </a:t>
            </a:r>
          </a:p>
          <a:p>
            <a:pPr lvl="1"/>
            <a:r>
              <a:rPr lang="en-US" dirty="0">
                <a:solidFill>
                  <a:srgbClr val="0432FF"/>
                </a:solidFill>
              </a:rPr>
              <a:t>IR chromaticity and related dynamic aperture issues, beam-beam tune shift, tight      tolerances for magnet errors, residual crab cavity effects, …</a:t>
            </a:r>
          </a:p>
        </p:txBody>
      </p:sp>
      <p:sp>
        <p:nvSpPr>
          <p:cNvPr id="5" name="Slide Number Placeholder 4">
            <a:extLst>
              <a:ext uri="{FF2B5EF4-FFF2-40B4-BE49-F238E27FC236}">
                <a16:creationId xmlns:a16="http://schemas.microsoft.com/office/drawing/2014/main" id="{D71720AD-6955-DA44-A8FF-B4B27AE893D9}"/>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6"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704830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B2FA-9A61-B34E-8585-2B23E876E690}"/>
              </a:ext>
            </a:extLst>
          </p:cNvPr>
          <p:cNvSpPr>
            <a:spLocks noGrp="1"/>
          </p:cNvSpPr>
          <p:nvPr>
            <p:ph type="title"/>
          </p:nvPr>
        </p:nvSpPr>
        <p:spPr/>
        <p:txBody>
          <a:bodyPr/>
          <a:lstStyle/>
          <a:p>
            <a:r>
              <a:rPr lang="en-US" altLang="en-US" dirty="0"/>
              <a:t>Interaction Region Concept</a:t>
            </a:r>
            <a:endParaRPr lang="en-US" dirty="0"/>
          </a:p>
        </p:txBody>
      </p:sp>
      <p:sp>
        <p:nvSpPr>
          <p:cNvPr id="5" name="Slide Number Placeholder 4">
            <a:extLst>
              <a:ext uri="{FF2B5EF4-FFF2-40B4-BE49-F238E27FC236}">
                <a16:creationId xmlns:a16="http://schemas.microsoft.com/office/drawing/2014/main" id="{1979F595-69AB-5247-A1B5-A2729D747176}"/>
              </a:ext>
            </a:extLst>
          </p:cNvPr>
          <p:cNvSpPr>
            <a:spLocks noGrp="1"/>
          </p:cNvSpPr>
          <p:nvPr>
            <p:ph type="sldNum" sz="quarter" idx="12"/>
          </p:nvPr>
        </p:nvSpPr>
        <p:spPr/>
        <p:txBody>
          <a:bodyPr/>
          <a:lstStyle/>
          <a:p>
            <a:fld id="{07E1C93C-5050-FC42-8F10-D22D4F119D13}" type="slidenum">
              <a:rPr lang="en-US" smtClean="0"/>
              <a:pPr/>
              <a:t>25</a:t>
            </a:fld>
            <a:endParaRPr lang="en-US" dirty="0"/>
          </a:p>
        </p:txBody>
      </p:sp>
      <p:grpSp>
        <p:nvGrpSpPr>
          <p:cNvPr id="6" name="Group 47">
            <a:extLst>
              <a:ext uri="{FF2B5EF4-FFF2-40B4-BE49-F238E27FC236}">
                <a16:creationId xmlns:a16="http://schemas.microsoft.com/office/drawing/2014/main" id="{F5DF0666-E5A3-2C43-ACFA-41D186ED6FAB}"/>
              </a:ext>
            </a:extLst>
          </p:cNvPr>
          <p:cNvGrpSpPr>
            <a:grpSpLocks/>
          </p:cNvGrpSpPr>
          <p:nvPr/>
        </p:nvGrpSpPr>
        <p:grpSpPr bwMode="auto">
          <a:xfrm>
            <a:off x="3922737" y="1048719"/>
            <a:ext cx="8045451" cy="4995863"/>
            <a:chOff x="794" y="696"/>
            <a:chExt cx="5068" cy="3147"/>
          </a:xfrm>
        </p:grpSpPr>
        <p:pic>
          <p:nvPicPr>
            <p:cNvPr id="7" name="Picture 35">
              <a:extLst>
                <a:ext uri="{FF2B5EF4-FFF2-40B4-BE49-F238E27FC236}">
                  <a16:creationId xmlns:a16="http://schemas.microsoft.com/office/drawing/2014/main" id="{C336F780-767C-C849-94EE-3EBF924B9E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78856">
              <a:off x="2628" y="2302"/>
              <a:ext cx="859"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F20720FF-9AB1-5349-8469-0D519813AE81}"/>
                </a:ext>
              </a:extLst>
            </p:cNvPr>
            <p:cNvCxnSpPr/>
            <p:nvPr/>
          </p:nvCxnSpPr>
          <p:spPr>
            <a:xfrm flipV="1">
              <a:off x="1689" y="2012"/>
              <a:ext cx="3119" cy="391"/>
            </a:xfrm>
            <a:prstGeom prst="line">
              <a:avLst/>
            </a:prstGeom>
            <a:noFill/>
            <a:ln w="31750" cap="flat" cmpd="sng" algn="ctr">
              <a:solidFill>
                <a:srgbClr val="FF0000"/>
              </a:solidFill>
              <a:prstDash val="solid"/>
              <a:headEnd type="none" w="lg" len="lg"/>
              <a:tailEnd type="none"/>
            </a:ln>
            <a:effectLst/>
          </p:spPr>
        </p:cxnSp>
        <p:sp>
          <p:nvSpPr>
            <p:cNvPr id="9" name="TextBox 18">
              <a:extLst>
                <a:ext uri="{FF2B5EF4-FFF2-40B4-BE49-F238E27FC236}">
                  <a16:creationId xmlns:a16="http://schemas.microsoft.com/office/drawing/2014/main" id="{5BA42D66-EE34-6C40-ADD3-F606F570B61E}"/>
                </a:ext>
              </a:extLst>
            </p:cNvPr>
            <p:cNvSpPr txBox="1">
              <a:spLocks noChangeArrowheads="1"/>
            </p:cNvSpPr>
            <p:nvPr/>
          </p:nvSpPr>
          <p:spPr bwMode="auto">
            <a:xfrm rot="1736580">
              <a:off x="945" y="1508"/>
              <a:ext cx="97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rPr>
                <a:t>Ion beamline</a:t>
              </a:r>
            </a:p>
          </p:txBody>
        </p:sp>
        <p:cxnSp>
          <p:nvCxnSpPr>
            <p:cNvPr id="10" name="Straight Connector 9">
              <a:extLst>
                <a:ext uri="{FF2B5EF4-FFF2-40B4-BE49-F238E27FC236}">
                  <a16:creationId xmlns:a16="http://schemas.microsoft.com/office/drawing/2014/main" id="{D9FD2F4E-0B39-B44F-8081-6F2559C1BF69}"/>
                </a:ext>
              </a:extLst>
            </p:cNvPr>
            <p:cNvCxnSpPr/>
            <p:nvPr/>
          </p:nvCxnSpPr>
          <p:spPr>
            <a:xfrm>
              <a:off x="1218" y="1398"/>
              <a:ext cx="2658" cy="1402"/>
            </a:xfrm>
            <a:prstGeom prst="line">
              <a:avLst/>
            </a:prstGeom>
            <a:noFill/>
            <a:ln w="31750" cap="flat" cmpd="sng" algn="ctr">
              <a:solidFill>
                <a:srgbClr val="000090"/>
              </a:solidFill>
              <a:prstDash val="solid"/>
              <a:tailEnd type="none" w="lg" len="lg"/>
            </a:ln>
            <a:effectLst/>
          </p:spPr>
        </p:cxnSp>
        <p:sp>
          <p:nvSpPr>
            <p:cNvPr id="11" name="TextBox 48">
              <a:extLst>
                <a:ext uri="{FF2B5EF4-FFF2-40B4-BE49-F238E27FC236}">
                  <a16:creationId xmlns:a16="http://schemas.microsoft.com/office/drawing/2014/main" id="{0A78DACA-B2EF-1E45-A280-966A44361B0B}"/>
                </a:ext>
              </a:extLst>
            </p:cNvPr>
            <p:cNvSpPr txBox="1">
              <a:spLocks noChangeArrowheads="1"/>
            </p:cNvSpPr>
            <p:nvPr/>
          </p:nvSpPr>
          <p:spPr bwMode="auto">
            <a:xfrm rot="-358137">
              <a:off x="3574" y="1852"/>
              <a:ext cx="13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rPr>
                <a:t>Electron beamline</a:t>
              </a:r>
            </a:p>
          </p:txBody>
        </p:sp>
        <p:sp>
          <p:nvSpPr>
            <p:cNvPr id="12" name="Can 11">
              <a:extLst>
                <a:ext uri="{FF2B5EF4-FFF2-40B4-BE49-F238E27FC236}">
                  <a16:creationId xmlns:a16="http://schemas.microsoft.com/office/drawing/2014/main" id="{59B97755-7DEF-404B-9C65-EBA763F794B1}"/>
                </a:ext>
              </a:extLst>
            </p:cNvPr>
            <p:cNvSpPr>
              <a:spLocks noChangeArrowheads="1"/>
            </p:cNvSpPr>
            <p:nvPr/>
          </p:nvSpPr>
          <p:spPr bwMode="auto">
            <a:xfrm rot="-5667381">
              <a:off x="1748" y="1420"/>
              <a:ext cx="2106" cy="1610"/>
            </a:xfrm>
            <a:prstGeom prst="can">
              <a:avLst>
                <a:gd name="adj" fmla="val 25000"/>
              </a:avLst>
            </a:prstGeom>
            <a:noFill/>
            <a:ln w="9525" algn="ctr">
              <a:solidFill>
                <a:srgbClr val="4A7EBB"/>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3" name="Cube 12">
              <a:extLst>
                <a:ext uri="{FF2B5EF4-FFF2-40B4-BE49-F238E27FC236}">
                  <a16:creationId xmlns:a16="http://schemas.microsoft.com/office/drawing/2014/main" id="{8AB13D6F-7179-5248-B537-A04F0C8B72DA}"/>
                </a:ext>
              </a:extLst>
            </p:cNvPr>
            <p:cNvSpPr>
              <a:spLocks noChangeArrowheads="1"/>
            </p:cNvSpPr>
            <p:nvPr/>
          </p:nvSpPr>
          <p:spPr bwMode="auto">
            <a:xfrm rot="-6409865">
              <a:off x="3671" y="2450"/>
              <a:ext cx="370" cy="589"/>
            </a:xfrm>
            <a:prstGeom prst="cube">
              <a:avLst>
                <a:gd name="adj" fmla="val 58255"/>
              </a:avLst>
            </a:prstGeom>
            <a:noFill/>
            <a:ln w="9525" algn="ctr">
              <a:solidFill>
                <a:srgbClr val="4A7EBB"/>
              </a:solidFill>
              <a:miter lim="800000"/>
              <a:headEnd/>
              <a:tailEnd/>
            </a:ln>
            <a:effectLst>
              <a:outerShdw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cs typeface="Arial" panose="020B0604020202020204" pitchFamily="34" charset="0"/>
              </a:endParaRPr>
            </a:p>
          </p:txBody>
        </p:sp>
        <p:cxnSp>
          <p:nvCxnSpPr>
            <p:cNvPr id="14" name="Straight Connector 13">
              <a:extLst>
                <a:ext uri="{FF2B5EF4-FFF2-40B4-BE49-F238E27FC236}">
                  <a16:creationId xmlns:a16="http://schemas.microsoft.com/office/drawing/2014/main" id="{4756714C-16D9-4540-9645-3BD1652380DE}"/>
                </a:ext>
              </a:extLst>
            </p:cNvPr>
            <p:cNvCxnSpPr/>
            <p:nvPr/>
          </p:nvCxnSpPr>
          <p:spPr>
            <a:xfrm>
              <a:off x="3876" y="2800"/>
              <a:ext cx="773" cy="649"/>
            </a:xfrm>
            <a:prstGeom prst="line">
              <a:avLst/>
            </a:prstGeom>
            <a:noFill/>
            <a:ln w="31750" cap="flat" cmpd="sng" algn="ctr">
              <a:solidFill>
                <a:srgbClr val="000090"/>
              </a:solidFill>
              <a:prstDash val="solid"/>
              <a:tailEnd type="triangle" w="lg" len="lg"/>
            </a:ln>
            <a:effectLst/>
          </p:spPr>
        </p:cxnSp>
        <p:pic>
          <p:nvPicPr>
            <p:cNvPr id="15" name="Picture 22" descr="Screen Shot 2016-06-28 at 10.14.02 AM.png">
              <a:extLst>
                <a:ext uri="{FF2B5EF4-FFF2-40B4-BE49-F238E27FC236}">
                  <a16:creationId xmlns:a16="http://schemas.microsoft.com/office/drawing/2014/main" id="{6A820390-C6CB-B640-A89D-CC8656A85E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39224">
              <a:off x="2345" y="1816"/>
              <a:ext cx="6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5C8E2215-A1D8-1642-A022-00548EF86376}"/>
                </a:ext>
              </a:extLst>
            </p:cNvPr>
            <p:cNvSpPr/>
            <p:nvPr/>
          </p:nvSpPr>
          <p:spPr>
            <a:xfrm flipH="1">
              <a:off x="3102" y="1541"/>
              <a:ext cx="72" cy="85"/>
            </a:xfrm>
            <a:prstGeom prst="ellipse">
              <a:avLst/>
            </a:prstGeom>
            <a:solidFill>
              <a:srgbClr val="FFFF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29" descr="Screen Shot 2016-06-28 at 10.14.02 AM.png">
              <a:extLst>
                <a:ext uri="{FF2B5EF4-FFF2-40B4-BE49-F238E27FC236}">
                  <a16:creationId xmlns:a16="http://schemas.microsoft.com/office/drawing/2014/main" id="{7CC606AE-647B-5B40-9472-4E998AA916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52291">
              <a:off x="819" y="2418"/>
              <a:ext cx="6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3B5A67CB-6C4E-B049-8335-B1D355F924D5}"/>
                </a:ext>
              </a:extLst>
            </p:cNvPr>
            <p:cNvSpPr/>
            <p:nvPr/>
          </p:nvSpPr>
          <p:spPr>
            <a:xfrm flipH="1">
              <a:off x="794" y="2688"/>
              <a:ext cx="72" cy="85"/>
            </a:xfrm>
            <a:prstGeom prst="ellipse">
              <a:avLst/>
            </a:prstGeom>
            <a:solidFill>
              <a:srgbClr val="FFFF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Cube 18">
              <a:extLst>
                <a:ext uri="{FF2B5EF4-FFF2-40B4-BE49-F238E27FC236}">
                  <a16:creationId xmlns:a16="http://schemas.microsoft.com/office/drawing/2014/main" id="{B91266D6-7D6A-B443-8D87-BAD8F365AC43}"/>
                </a:ext>
              </a:extLst>
            </p:cNvPr>
            <p:cNvSpPr>
              <a:spLocks noChangeArrowheads="1"/>
            </p:cNvSpPr>
            <p:nvPr/>
          </p:nvSpPr>
          <p:spPr bwMode="auto">
            <a:xfrm rot="-5753109">
              <a:off x="1549" y="2142"/>
              <a:ext cx="309" cy="588"/>
            </a:xfrm>
            <a:prstGeom prst="cube">
              <a:avLst>
                <a:gd name="adj" fmla="val 42449"/>
              </a:avLst>
            </a:prstGeom>
            <a:noFill/>
            <a:ln w="9525" algn="ctr">
              <a:solidFill>
                <a:srgbClr val="4A7EBB"/>
              </a:solidFill>
              <a:miter lim="800000"/>
              <a:headEnd/>
              <a:tailEnd/>
            </a:ln>
            <a:effectLst>
              <a:outerShdw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cxnSp>
          <p:nvCxnSpPr>
            <p:cNvPr id="20" name="Straight Connector 19">
              <a:extLst>
                <a:ext uri="{FF2B5EF4-FFF2-40B4-BE49-F238E27FC236}">
                  <a16:creationId xmlns:a16="http://schemas.microsoft.com/office/drawing/2014/main" id="{F330A3D0-74CA-B74E-B05E-91942385EEDA}"/>
                </a:ext>
              </a:extLst>
            </p:cNvPr>
            <p:cNvCxnSpPr/>
            <p:nvPr/>
          </p:nvCxnSpPr>
          <p:spPr>
            <a:xfrm flipV="1">
              <a:off x="850" y="2403"/>
              <a:ext cx="839" cy="307"/>
            </a:xfrm>
            <a:prstGeom prst="line">
              <a:avLst/>
            </a:prstGeom>
            <a:noFill/>
            <a:ln w="31750" cap="flat" cmpd="sng" algn="ctr">
              <a:solidFill>
                <a:srgbClr val="FF0000"/>
              </a:solidFill>
              <a:prstDash val="solid"/>
              <a:headEnd type="triangle" w="lg" len="lg"/>
              <a:tailEnd type="none"/>
            </a:ln>
            <a:effectLst/>
          </p:spPr>
        </p:cxnSp>
        <p:cxnSp>
          <p:nvCxnSpPr>
            <p:cNvPr id="21" name="Straight Connector 20">
              <a:extLst>
                <a:ext uri="{FF2B5EF4-FFF2-40B4-BE49-F238E27FC236}">
                  <a16:creationId xmlns:a16="http://schemas.microsoft.com/office/drawing/2014/main" id="{C31A9BE2-1617-3649-94F8-082ECBDF0BFF}"/>
                </a:ext>
              </a:extLst>
            </p:cNvPr>
            <p:cNvCxnSpPr/>
            <p:nvPr/>
          </p:nvCxnSpPr>
          <p:spPr>
            <a:xfrm>
              <a:off x="3973" y="2836"/>
              <a:ext cx="773" cy="357"/>
            </a:xfrm>
            <a:prstGeom prst="line">
              <a:avLst/>
            </a:prstGeom>
            <a:noFill/>
            <a:ln w="31750" cap="flat" cmpd="sng" algn="ctr">
              <a:solidFill>
                <a:srgbClr val="000090"/>
              </a:solidFill>
              <a:prstDash val="sysDot"/>
              <a:tailEnd type="triangle" w="sm" len="med"/>
            </a:ln>
            <a:effectLst/>
          </p:spPr>
        </p:cxnSp>
        <p:cxnSp>
          <p:nvCxnSpPr>
            <p:cNvPr id="22" name="Curved Connector 21">
              <a:extLst>
                <a:ext uri="{FF2B5EF4-FFF2-40B4-BE49-F238E27FC236}">
                  <a16:creationId xmlns:a16="http://schemas.microsoft.com/office/drawing/2014/main" id="{08F476D0-530B-7D47-9CD6-280BD9586885}"/>
                </a:ext>
              </a:extLst>
            </p:cNvPr>
            <p:cNvCxnSpPr/>
            <p:nvPr/>
          </p:nvCxnSpPr>
          <p:spPr>
            <a:xfrm rot="5400000" flipH="1" flipV="1">
              <a:off x="2587" y="1737"/>
              <a:ext cx="629" cy="454"/>
            </a:xfrm>
            <a:prstGeom prst="curvedConnector3">
              <a:avLst>
                <a:gd name="adj1" fmla="val 3424"/>
              </a:avLst>
            </a:prstGeom>
            <a:noFill/>
            <a:ln w="25400" cap="flat" cmpd="sng" algn="ctr">
              <a:solidFill>
                <a:srgbClr val="FF6600"/>
              </a:solidFill>
              <a:prstDash val="sysDash"/>
              <a:tailEnd type="arrow"/>
            </a:ln>
            <a:effectLst>
              <a:outerShdw blurRad="40000" dist="20000" dir="5400000" rotWithShape="0">
                <a:srgbClr val="000000">
                  <a:alpha val="38000"/>
                </a:srgbClr>
              </a:outerShdw>
            </a:effectLst>
          </p:spPr>
        </p:cxnSp>
        <p:sp>
          <p:nvSpPr>
            <p:cNvPr id="23" name="Oval 22">
              <a:extLst>
                <a:ext uri="{FF2B5EF4-FFF2-40B4-BE49-F238E27FC236}">
                  <a16:creationId xmlns:a16="http://schemas.microsoft.com/office/drawing/2014/main" id="{C991AC50-7641-E245-8432-B0BB844CC516}"/>
                </a:ext>
              </a:extLst>
            </p:cNvPr>
            <p:cNvSpPr>
              <a:spLocks noChangeArrowheads="1"/>
            </p:cNvSpPr>
            <p:nvPr/>
          </p:nvSpPr>
          <p:spPr bwMode="auto">
            <a:xfrm flipV="1">
              <a:off x="2476" y="2691"/>
              <a:ext cx="85" cy="118"/>
            </a:xfrm>
            <a:prstGeom prst="ellipse">
              <a:avLst/>
            </a:prstGeom>
            <a:solidFill>
              <a:srgbClr val="953735"/>
            </a:solidFill>
            <a:ln w="9525" algn="ctr">
              <a:solidFill>
                <a:srgbClr val="FF6600"/>
              </a:solidFill>
              <a:round/>
              <a:headEnd/>
              <a:tailEnd/>
            </a:ln>
            <a:effectLst>
              <a:outerShdw dist="23000" dir="5400000" rotWithShape="0">
                <a:srgbClr val="000000">
                  <a:alpha val="34999"/>
                </a:srgbClr>
              </a:outerShdw>
            </a:effectLst>
          </p:spPr>
          <p:txBody>
            <a:bodyPr rot="10800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24" name="Oval 23">
              <a:extLst>
                <a:ext uri="{FF2B5EF4-FFF2-40B4-BE49-F238E27FC236}">
                  <a16:creationId xmlns:a16="http://schemas.microsoft.com/office/drawing/2014/main" id="{9CA336F6-D5AB-AA4F-95DE-B7FB9A9D6C4F}"/>
                </a:ext>
              </a:extLst>
            </p:cNvPr>
            <p:cNvSpPr>
              <a:spLocks noChangeArrowheads="1"/>
            </p:cNvSpPr>
            <p:nvPr/>
          </p:nvSpPr>
          <p:spPr bwMode="auto">
            <a:xfrm flipV="1">
              <a:off x="3274" y="2655"/>
              <a:ext cx="105" cy="127"/>
            </a:xfrm>
            <a:prstGeom prst="ellipse">
              <a:avLst/>
            </a:prstGeom>
            <a:solidFill>
              <a:srgbClr val="953735"/>
            </a:solidFill>
            <a:ln w="9525" algn="ctr">
              <a:solidFill>
                <a:srgbClr val="FF6600"/>
              </a:solidFill>
              <a:round/>
              <a:headEnd/>
              <a:tailEnd/>
            </a:ln>
            <a:effectLst>
              <a:outerShdw dist="23000" dir="5400000" rotWithShape="0">
                <a:srgbClr val="000000">
                  <a:alpha val="34999"/>
                </a:srgbClr>
              </a:outerShdw>
            </a:effectLst>
          </p:spPr>
          <p:txBody>
            <a:bodyPr rot="10800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25" name="Oval 24">
              <a:extLst>
                <a:ext uri="{FF2B5EF4-FFF2-40B4-BE49-F238E27FC236}">
                  <a16:creationId xmlns:a16="http://schemas.microsoft.com/office/drawing/2014/main" id="{07965E57-24BB-FE46-A8D4-EE5DBD74FF53}"/>
                </a:ext>
              </a:extLst>
            </p:cNvPr>
            <p:cNvSpPr>
              <a:spLocks noChangeArrowheads="1"/>
            </p:cNvSpPr>
            <p:nvPr/>
          </p:nvSpPr>
          <p:spPr bwMode="auto">
            <a:xfrm flipV="1">
              <a:off x="3363" y="2919"/>
              <a:ext cx="85" cy="118"/>
            </a:xfrm>
            <a:prstGeom prst="ellipse">
              <a:avLst/>
            </a:prstGeom>
            <a:solidFill>
              <a:srgbClr val="953735"/>
            </a:solidFill>
            <a:ln w="9525" algn="ctr">
              <a:solidFill>
                <a:srgbClr val="FF6600"/>
              </a:solidFill>
              <a:round/>
              <a:headEnd/>
              <a:tailEnd/>
            </a:ln>
            <a:effectLst>
              <a:outerShdw dist="23000" dir="5400000" rotWithShape="0">
                <a:srgbClr val="000000">
                  <a:alpha val="34999"/>
                </a:srgbClr>
              </a:outerShdw>
            </a:effectLst>
          </p:spPr>
          <p:txBody>
            <a:bodyPr rot="1080000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26" name="Oval 25">
              <a:extLst>
                <a:ext uri="{FF2B5EF4-FFF2-40B4-BE49-F238E27FC236}">
                  <a16:creationId xmlns:a16="http://schemas.microsoft.com/office/drawing/2014/main" id="{F4798377-9537-3A40-88D5-35BFC14B8983}"/>
                </a:ext>
              </a:extLst>
            </p:cNvPr>
            <p:cNvSpPr/>
            <p:nvPr/>
          </p:nvSpPr>
          <p:spPr>
            <a:xfrm>
              <a:off x="3804" y="3193"/>
              <a:ext cx="72" cy="112"/>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2BC85D88-BF88-C241-A22E-AE087C1E1B4C}"/>
                </a:ext>
              </a:extLst>
            </p:cNvPr>
            <p:cNvCxnSpPr/>
            <p:nvPr/>
          </p:nvCxnSpPr>
          <p:spPr>
            <a:xfrm>
              <a:off x="3939" y="2883"/>
              <a:ext cx="0" cy="233"/>
            </a:xfrm>
            <a:prstGeom prst="straightConnector1">
              <a:avLst/>
            </a:prstGeom>
            <a:noFill/>
            <a:ln w="25400" cap="flat" cmpd="sng" algn="ctr">
              <a:solidFill>
                <a:sysClr val="windowText" lastClr="000000"/>
              </a:solidFill>
              <a:prstDash val="solid"/>
              <a:tailEnd type="arrow"/>
            </a:ln>
            <a:effectLst/>
          </p:spPr>
        </p:cxnSp>
        <p:sp>
          <p:nvSpPr>
            <p:cNvPr id="28" name="Oval 27">
              <a:extLst>
                <a:ext uri="{FF2B5EF4-FFF2-40B4-BE49-F238E27FC236}">
                  <a16:creationId xmlns:a16="http://schemas.microsoft.com/office/drawing/2014/main" id="{D419764A-71BE-B84B-ABDF-B26FF537613B}"/>
                </a:ext>
              </a:extLst>
            </p:cNvPr>
            <p:cNvSpPr/>
            <p:nvPr/>
          </p:nvSpPr>
          <p:spPr>
            <a:xfrm>
              <a:off x="4774" y="3161"/>
              <a:ext cx="116" cy="136"/>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E27919C0-3D3F-BF4F-B9B3-39B9F192A54A}"/>
                </a:ext>
              </a:extLst>
            </p:cNvPr>
            <p:cNvSpPr/>
            <p:nvPr/>
          </p:nvSpPr>
          <p:spPr>
            <a:xfrm>
              <a:off x="4517" y="2722"/>
              <a:ext cx="88" cy="86"/>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6A9A1C01-12BA-4D40-A9F9-9678E7E71BEF}"/>
                </a:ext>
              </a:extLst>
            </p:cNvPr>
            <p:cNvSpPr/>
            <p:nvPr/>
          </p:nvSpPr>
          <p:spPr>
            <a:xfrm>
              <a:off x="4120" y="3209"/>
              <a:ext cx="72" cy="96"/>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1F88D412-C7E7-EE4A-A340-409956FFDEF0}"/>
                </a:ext>
              </a:extLst>
            </p:cNvPr>
            <p:cNvSpPr/>
            <p:nvPr/>
          </p:nvSpPr>
          <p:spPr>
            <a:xfrm>
              <a:off x="3804" y="3095"/>
              <a:ext cx="72" cy="96"/>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2" name="Straight Arrow Connector 31">
              <a:extLst>
                <a:ext uri="{FF2B5EF4-FFF2-40B4-BE49-F238E27FC236}">
                  <a16:creationId xmlns:a16="http://schemas.microsoft.com/office/drawing/2014/main" id="{7DEF4DB2-63A7-8F44-99BC-0B986E461C2A}"/>
                </a:ext>
              </a:extLst>
            </p:cNvPr>
            <p:cNvCxnSpPr/>
            <p:nvPr/>
          </p:nvCxnSpPr>
          <p:spPr>
            <a:xfrm flipV="1">
              <a:off x="4066" y="2771"/>
              <a:ext cx="348" cy="38"/>
            </a:xfrm>
            <a:prstGeom prst="straightConnector1">
              <a:avLst/>
            </a:prstGeom>
            <a:noFill/>
            <a:ln w="25400" cap="flat" cmpd="sng" algn="ctr">
              <a:solidFill>
                <a:sysClr val="windowText" lastClr="000000"/>
              </a:solidFill>
              <a:prstDash val="solid"/>
              <a:tailEnd type="arrow"/>
            </a:ln>
            <a:effectLst/>
          </p:spPr>
        </p:cxnSp>
        <p:sp>
          <p:nvSpPr>
            <p:cNvPr id="33" name="Oval 32">
              <a:extLst>
                <a:ext uri="{FF2B5EF4-FFF2-40B4-BE49-F238E27FC236}">
                  <a16:creationId xmlns:a16="http://schemas.microsoft.com/office/drawing/2014/main" id="{D5A6175B-7B0A-524B-AF67-628A55920A2E}"/>
                </a:ext>
              </a:extLst>
            </p:cNvPr>
            <p:cNvSpPr/>
            <p:nvPr/>
          </p:nvSpPr>
          <p:spPr>
            <a:xfrm>
              <a:off x="3915" y="3193"/>
              <a:ext cx="151" cy="156"/>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Box 88">
              <a:extLst>
                <a:ext uri="{FF2B5EF4-FFF2-40B4-BE49-F238E27FC236}">
                  <a16:creationId xmlns:a16="http://schemas.microsoft.com/office/drawing/2014/main" id="{77531B5D-F32A-D04B-B74C-D21A6A7FD538}"/>
                </a:ext>
              </a:extLst>
            </p:cNvPr>
            <p:cNvSpPr txBox="1">
              <a:spLocks noChangeArrowheads="1"/>
            </p:cNvSpPr>
            <p:nvPr/>
          </p:nvSpPr>
          <p:spPr bwMode="auto">
            <a:xfrm>
              <a:off x="3753" y="696"/>
              <a:ext cx="2109" cy="407"/>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Possible to get </a:t>
              </a:r>
              <a:r>
                <a:rPr kumimoji="0" lang="en-US" altLang="en-US" sz="1800" b="0" i="0" u="none" strike="noStrike" kern="0" cap="none" spc="0" normalizeH="0" baseline="0" noProof="0" dirty="0">
                  <a:ln>
                    <a:noFill/>
                  </a:ln>
                  <a:solidFill>
                    <a:srgbClr val="FF0000"/>
                  </a:solidFill>
                  <a:effectLst/>
                  <a:uLnTx/>
                  <a:uFillTx/>
                  <a:latin typeface="Calibri" panose="020F0502020204030204" pitchFamily="34" charset="0"/>
                  <a:cs typeface="Arial" panose="020B0604020202020204" pitchFamily="34" charset="0"/>
                </a:rPr>
                <a:t>~100%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acceptance for </a:t>
              </a:r>
              <a:r>
                <a:rPr kumimoji="0" lang="en-US" altLang="en-US" sz="1800" b="0" i="0" u="none" strike="noStrike" kern="0" cap="none" spc="0" normalizeH="0" baseline="0" noProof="0" dirty="0">
                  <a:ln>
                    <a:noFill/>
                  </a:ln>
                  <a:solidFill>
                    <a:srgbClr val="FF0000"/>
                  </a:solidFill>
                  <a:effectLst/>
                  <a:uLnTx/>
                  <a:uFillTx/>
                  <a:latin typeface="Calibri" panose="020F0502020204030204" pitchFamily="34" charset="0"/>
                  <a:cs typeface="Arial" panose="020B0604020202020204" pitchFamily="34" charset="0"/>
                </a:rPr>
                <a:t>the whole event</a:t>
              </a:r>
            </a:p>
          </p:txBody>
        </p:sp>
        <p:pic>
          <p:nvPicPr>
            <p:cNvPr id="35" name="Picture 2">
              <a:extLst>
                <a:ext uri="{FF2B5EF4-FFF2-40B4-BE49-F238E27FC236}">
                  <a16:creationId xmlns:a16="http://schemas.microsoft.com/office/drawing/2014/main" id="{A26C60E6-6685-E242-9DA4-EFCD286F61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78856">
              <a:off x="2736" y="2239"/>
              <a:ext cx="579"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41461874-F14B-0D42-981B-FFB7427E0FBC}"/>
                </a:ext>
              </a:extLst>
            </p:cNvPr>
            <p:cNvPicPr>
              <a:picLocks noChangeAspect="1"/>
            </p:cNvPicPr>
            <p:nvPr/>
          </p:nvPicPr>
          <p:blipFill>
            <a:blip r:embed="rId2"/>
            <a:stretch>
              <a:fillRect/>
            </a:stretch>
          </p:blipFill>
          <p:spPr>
            <a:xfrm rot="20718347">
              <a:off x="2527" y="2254"/>
              <a:ext cx="580" cy="580"/>
            </a:xfrm>
            <a:prstGeom prst="rect">
              <a:avLst/>
            </a:prstGeom>
            <a:scene3d>
              <a:camera prst="orthographicFront">
                <a:rot lat="0" lon="10799999" rev="0"/>
              </a:camera>
              <a:lightRig rig="threePt" dir="t"/>
            </a:scene3d>
          </p:spPr>
        </p:pic>
        <p:sp>
          <p:nvSpPr>
            <p:cNvPr id="37" name="TextBox 36">
              <a:extLst>
                <a:ext uri="{FF2B5EF4-FFF2-40B4-BE49-F238E27FC236}">
                  <a16:creationId xmlns:a16="http://schemas.microsoft.com/office/drawing/2014/main" id="{5D14EDD5-5216-C545-A84E-22E9B5A451DC}"/>
                </a:ext>
              </a:extLst>
            </p:cNvPr>
            <p:cNvSpPr txBox="1"/>
            <p:nvPr/>
          </p:nvSpPr>
          <p:spPr>
            <a:xfrm rot="21347903">
              <a:off x="1981" y="933"/>
              <a:ext cx="1482" cy="212"/>
            </a:xfrm>
            <a:prstGeom prst="rect">
              <a:avLst/>
            </a:prstGeom>
            <a:solidFill>
              <a:srgbClr val="4F81BD">
                <a:lumMod val="20000"/>
                <a:lumOff val="8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cs typeface="Arial" panose="020B0604020202020204" pitchFamily="34" charset="0"/>
                </a:rPr>
                <a:t>Central Detector/Solenoid</a:t>
              </a:r>
            </a:p>
          </p:txBody>
        </p:sp>
        <p:sp>
          <p:nvSpPr>
            <p:cNvPr id="38" name="TextBox 5">
              <a:extLst>
                <a:ext uri="{FF2B5EF4-FFF2-40B4-BE49-F238E27FC236}">
                  <a16:creationId xmlns:a16="http://schemas.microsoft.com/office/drawing/2014/main" id="{5FD8B83C-1A81-3D42-9C02-80E59A14872C}"/>
                </a:ext>
              </a:extLst>
            </p:cNvPr>
            <p:cNvSpPr txBox="1">
              <a:spLocks noChangeArrowheads="1"/>
            </p:cNvSpPr>
            <p:nvPr/>
          </p:nvSpPr>
          <p:spPr bwMode="auto">
            <a:xfrm rot="-638855">
              <a:off x="3621" y="2432"/>
              <a:ext cx="5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prstClr val="black"/>
                  </a:solidFill>
                  <a:effectLst/>
                  <a:uLnTx/>
                  <a:uFillTx/>
                  <a:latin typeface="Calibri" panose="020F0502020204030204" pitchFamily="34" charset="0"/>
                  <a:cs typeface="Arial" panose="020B0604020202020204" pitchFamily="34" charset="0"/>
                </a:rPr>
                <a:t>Dipole</a:t>
              </a:r>
            </a:p>
          </p:txBody>
        </p:sp>
        <p:sp>
          <p:nvSpPr>
            <p:cNvPr id="39" name="TextBox 36">
              <a:extLst>
                <a:ext uri="{FF2B5EF4-FFF2-40B4-BE49-F238E27FC236}">
                  <a16:creationId xmlns:a16="http://schemas.microsoft.com/office/drawing/2014/main" id="{B120FB76-6B81-B543-872C-8E0210BC65C4}"/>
                </a:ext>
              </a:extLst>
            </p:cNvPr>
            <p:cNvSpPr txBox="1">
              <a:spLocks noChangeArrowheads="1"/>
            </p:cNvSpPr>
            <p:nvPr/>
          </p:nvSpPr>
          <p:spPr bwMode="auto">
            <a:xfrm rot="-392282">
              <a:off x="1384" y="2031"/>
              <a:ext cx="5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prstClr val="black"/>
                  </a:solidFill>
                  <a:effectLst/>
                  <a:uLnTx/>
                  <a:uFillTx/>
                  <a:latin typeface="Calibri" panose="020F0502020204030204" pitchFamily="34" charset="0"/>
                  <a:cs typeface="Arial" panose="020B0604020202020204" pitchFamily="34" charset="0"/>
                </a:rPr>
                <a:t>Dipole</a:t>
              </a:r>
            </a:p>
          </p:txBody>
        </p:sp>
        <p:pic>
          <p:nvPicPr>
            <p:cNvPr id="40" name="Picture 9">
              <a:extLst>
                <a:ext uri="{FF2B5EF4-FFF2-40B4-BE49-F238E27FC236}">
                  <a16:creationId xmlns:a16="http://schemas.microsoft.com/office/drawing/2014/main" id="{1DEB044F-ECF8-AD46-92CB-99B9DA996D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 y="2846"/>
              <a:ext cx="2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745ABFB1-6543-6340-AD1D-5961DC93F7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9" y="1310"/>
              <a:ext cx="2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
              <a:extLst>
                <a:ext uri="{FF2B5EF4-FFF2-40B4-BE49-F238E27FC236}">
                  <a16:creationId xmlns:a16="http://schemas.microsoft.com/office/drawing/2014/main" id="{466B8C3E-A093-F144-9706-2960A07B12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73" y="2751"/>
              <a:ext cx="24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ight Brace 42">
              <a:extLst>
                <a:ext uri="{FF2B5EF4-FFF2-40B4-BE49-F238E27FC236}">
                  <a16:creationId xmlns:a16="http://schemas.microsoft.com/office/drawing/2014/main" id="{DABA8EE2-2343-7844-9B23-9F523E3748EE}"/>
                </a:ext>
              </a:extLst>
            </p:cNvPr>
            <p:cNvSpPr>
              <a:spLocks/>
            </p:cNvSpPr>
            <p:nvPr/>
          </p:nvSpPr>
          <p:spPr bwMode="auto">
            <a:xfrm rot="-2787383">
              <a:off x="4834" y="2349"/>
              <a:ext cx="148" cy="1085"/>
            </a:xfrm>
            <a:prstGeom prst="rightBrace">
              <a:avLst>
                <a:gd name="adj1" fmla="val 8315"/>
                <a:gd name="adj2" fmla="val 50000"/>
              </a:avLst>
            </a:prstGeom>
            <a:noFill/>
            <a:ln w="25400" algn="ctr">
              <a:solidFill>
                <a:srgbClr val="4F81BD"/>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cs typeface="Arial" panose="020B0604020202020204" pitchFamily="34" charset="0"/>
              </a:endParaRPr>
            </a:p>
          </p:txBody>
        </p:sp>
        <p:sp>
          <p:nvSpPr>
            <p:cNvPr id="44" name="TextBox 43">
              <a:extLst>
                <a:ext uri="{FF2B5EF4-FFF2-40B4-BE49-F238E27FC236}">
                  <a16:creationId xmlns:a16="http://schemas.microsoft.com/office/drawing/2014/main" id="{E57AFAA4-B9C4-8C4D-8B4B-87A6316437FA}"/>
                </a:ext>
              </a:extLst>
            </p:cNvPr>
            <p:cNvSpPr txBox="1"/>
            <p:nvPr/>
          </p:nvSpPr>
          <p:spPr>
            <a:xfrm rot="2783333">
              <a:off x="4426" y="2699"/>
              <a:ext cx="1316" cy="212"/>
            </a:xfrm>
            <a:prstGeom prst="rect">
              <a:avLst/>
            </a:prstGeom>
            <a:solidFill>
              <a:srgbClr val="4F81BD">
                <a:lumMod val="20000"/>
                <a:lumOff val="8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cs typeface="Arial" panose="020B0604020202020204" pitchFamily="34" charset="0"/>
                </a:rPr>
                <a:t>Forward (Ion) Detector</a:t>
              </a:r>
            </a:p>
          </p:txBody>
        </p:sp>
        <p:sp>
          <p:nvSpPr>
            <p:cNvPr id="45" name="TextBox 6">
              <a:extLst>
                <a:ext uri="{FF2B5EF4-FFF2-40B4-BE49-F238E27FC236}">
                  <a16:creationId xmlns:a16="http://schemas.microsoft.com/office/drawing/2014/main" id="{D0BAA673-62C7-E44E-A5B7-14C403D2C837}"/>
                </a:ext>
              </a:extLst>
            </p:cNvPr>
            <p:cNvSpPr txBox="1">
              <a:spLocks noChangeArrowheads="1"/>
            </p:cNvSpPr>
            <p:nvPr/>
          </p:nvSpPr>
          <p:spPr bwMode="auto">
            <a:xfrm>
              <a:off x="3205" y="1468"/>
              <a:ext cx="119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Scattered Electron</a:t>
              </a:r>
            </a:p>
          </p:txBody>
        </p:sp>
        <p:sp>
          <p:nvSpPr>
            <p:cNvPr id="46" name="TextBox 7">
              <a:extLst>
                <a:ext uri="{FF2B5EF4-FFF2-40B4-BE49-F238E27FC236}">
                  <a16:creationId xmlns:a16="http://schemas.microsoft.com/office/drawing/2014/main" id="{B1E6476B-10F2-EE4A-BC94-AA3C14AE9D79}"/>
                </a:ext>
              </a:extLst>
            </p:cNvPr>
            <p:cNvSpPr txBox="1">
              <a:spLocks noChangeArrowheads="1"/>
            </p:cNvSpPr>
            <p:nvPr/>
          </p:nvSpPr>
          <p:spPr bwMode="auto">
            <a:xfrm>
              <a:off x="3840" y="3439"/>
              <a:ext cx="142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Particles Associated </a:t>
              </a:r>
            </a:p>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with Initial Ion</a:t>
              </a:r>
            </a:p>
          </p:txBody>
        </p:sp>
        <p:sp>
          <p:nvSpPr>
            <p:cNvPr id="47" name="TextBox 8">
              <a:extLst>
                <a:ext uri="{FF2B5EF4-FFF2-40B4-BE49-F238E27FC236}">
                  <a16:creationId xmlns:a16="http://schemas.microsoft.com/office/drawing/2014/main" id="{A21D9936-BAB8-8742-A6EB-E84A2ED87E3A}"/>
                </a:ext>
              </a:extLst>
            </p:cNvPr>
            <p:cNvSpPr txBox="1">
              <a:spLocks noChangeArrowheads="1"/>
            </p:cNvSpPr>
            <p:nvPr/>
          </p:nvSpPr>
          <p:spPr bwMode="auto">
            <a:xfrm>
              <a:off x="1943" y="3363"/>
              <a:ext cx="1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Particles Associated </a:t>
              </a:r>
              <a:b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b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rPr>
                <a:t>with struck </a:t>
              </a:r>
              <a:r>
                <a:rPr kumimoji="0" lang="en-US" altLang="en-US" sz="1800" b="0" i="0" u="none" strike="noStrike" kern="0" cap="none" spc="0" normalizeH="0" baseline="0" noProof="0" dirty="0" err="1">
                  <a:ln>
                    <a:noFill/>
                  </a:ln>
                  <a:solidFill>
                    <a:prstClr val="black"/>
                  </a:solidFill>
                  <a:effectLst/>
                  <a:uLnTx/>
                  <a:uFillTx/>
                  <a:latin typeface="Calibri" panose="020F0502020204030204" pitchFamily="34" charset="0"/>
                  <a:cs typeface="Arial" panose="020B0604020202020204" pitchFamily="34" charset="0"/>
                </a:rPr>
                <a:t>parton</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grpSp>
      <p:sp>
        <p:nvSpPr>
          <p:cNvPr id="48" name="TextBox 47">
            <a:extLst>
              <a:ext uri="{FF2B5EF4-FFF2-40B4-BE49-F238E27FC236}">
                <a16:creationId xmlns:a16="http://schemas.microsoft.com/office/drawing/2014/main" id="{C8373260-09F6-4548-A233-BB03A726F5B9}"/>
              </a:ext>
            </a:extLst>
          </p:cNvPr>
          <p:cNvSpPr txBox="1"/>
          <p:nvPr/>
        </p:nvSpPr>
        <p:spPr>
          <a:xfrm>
            <a:off x="169125" y="1186033"/>
            <a:ext cx="2909106" cy="1200329"/>
          </a:xfrm>
          <a:prstGeom prst="rect">
            <a:avLst/>
          </a:prstGeom>
          <a:noFill/>
        </p:spPr>
        <p:txBody>
          <a:bodyPr wrap="square" rtlCol="0">
            <a:spAutoFit/>
          </a:bodyPr>
          <a:lstStyle/>
          <a:p>
            <a:r>
              <a:rPr lang="en-US" dirty="0"/>
              <a:t>EIC detector must accept and measure </a:t>
            </a:r>
            <a:r>
              <a:rPr lang="en-US" i="1" dirty="0"/>
              <a:t>all</a:t>
            </a:r>
            <a:r>
              <a:rPr lang="en-US" dirty="0"/>
              <a:t> particles from the interaction.  (Unlike existing collider detectors!)</a:t>
            </a:r>
          </a:p>
        </p:txBody>
      </p:sp>
      <p:cxnSp>
        <p:nvCxnSpPr>
          <p:cNvPr id="49" name="Straight Connector 48">
            <a:extLst>
              <a:ext uri="{FF2B5EF4-FFF2-40B4-BE49-F238E27FC236}">
                <a16:creationId xmlns:a16="http://schemas.microsoft.com/office/drawing/2014/main" id="{0DFC59BA-AFA1-7841-87E5-B192D27DCAE2}"/>
              </a:ext>
            </a:extLst>
          </p:cNvPr>
          <p:cNvCxnSpPr/>
          <p:nvPr/>
        </p:nvCxnSpPr>
        <p:spPr>
          <a:xfrm>
            <a:off x="3464371" y="875130"/>
            <a:ext cx="0" cy="565296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6E0D7233-A097-3148-ACBC-8BF41208C15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74721" y="2661755"/>
            <a:ext cx="3075583" cy="2365629"/>
          </a:xfrm>
          <a:prstGeom prst="rect">
            <a:avLst/>
          </a:prstGeom>
        </p:spPr>
      </p:pic>
      <p:sp>
        <p:nvSpPr>
          <p:cNvPr id="51"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627277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FFE3-2641-364F-9618-14F11B6BE203}"/>
              </a:ext>
            </a:extLst>
          </p:cNvPr>
          <p:cNvSpPr>
            <a:spLocks noGrp="1"/>
          </p:cNvSpPr>
          <p:nvPr>
            <p:ph type="title"/>
          </p:nvPr>
        </p:nvSpPr>
        <p:spPr/>
        <p:txBody>
          <a:bodyPr/>
          <a:lstStyle/>
          <a:p>
            <a:r>
              <a:rPr lang="en-US" dirty="0"/>
              <a:t>EIC parameters in detail &amp; Interaction Region</a:t>
            </a:r>
          </a:p>
        </p:txBody>
      </p:sp>
      <p:sp>
        <p:nvSpPr>
          <p:cNvPr id="5" name="Slide Number Placeholder 4">
            <a:extLst>
              <a:ext uri="{FF2B5EF4-FFF2-40B4-BE49-F238E27FC236}">
                <a16:creationId xmlns:a16="http://schemas.microsoft.com/office/drawing/2014/main" id="{5F7247FE-A7BD-7C41-B039-3686E2210AD3}"/>
              </a:ext>
            </a:extLst>
          </p:cNvPr>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6" name="Picture 5">
            <a:extLst>
              <a:ext uri="{FF2B5EF4-FFF2-40B4-BE49-F238E27FC236}">
                <a16:creationId xmlns:a16="http://schemas.microsoft.com/office/drawing/2014/main" id="{CBD2EC00-74BD-D649-85C9-A5A49D8B913E}"/>
              </a:ext>
            </a:extLst>
          </p:cNvPr>
          <p:cNvPicPr>
            <a:picLocks noChangeAspect="1"/>
          </p:cNvPicPr>
          <p:nvPr/>
        </p:nvPicPr>
        <p:blipFill>
          <a:blip r:embed="rId2"/>
          <a:stretch>
            <a:fillRect/>
          </a:stretch>
        </p:blipFill>
        <p:spPr>
          <a:xfrm>
            <a:off x="0" y="931302"/>
            <a:ext cx="12192000" cy="4995396"/>
          </a:xfrm>
          <a:prstGeom prst="rect">
            <a:avLst/>
          </a:prstGeom>
        </p:spPr>
      </p:pic>
      <p:sp>
        <p:nvSpPr>
          <p:cNvPr id="7" name="Rectangle 6">
            <a:extLst>
              <a:ext uri="{FF2B5EF4-FFF2-40B4-BE49-F238E27FC236}">
                <a16:creationId xmlns:a16="http://schemas.microsoft.com/office/drawing/2014/main" id="{79103DE5-8FEF-0844-A94E-4639D1EBD493}"/>
              </a:ext>
            </a:extLst>
          </p:cNvPr>
          <p:cNvSpPr/>
          <p:nvPr/>
        </p:nvSpPr>
        <p:spPr>
          <a:xfrm>
            <a:off x="282766" y="5945305"/>
            <a:ext cx="11909234" cy="369332"/>
          </a:xfrm>
          <a:prstGeom prst="rect">
            <a:avLst/>
          </a:prstGeom>
        </p:spPr>
        <p:txBody>
          <a:bodyPr wrap="square">
            <a:spAutoFit/>
          </a:bodyPr>
          <a:lstStyle/>
          <a:p>
            <a:r>
              <a:rPr lang="en-US" dirty="0">
                <a:latin typeface="Helvetica" pitchFamily="2" charset="0"/>
              </a:rPr>
              <a:t> EIC parameters for selected E of cases shown in the </a:t>
            </a:r>
            <a:r>
              <a:rPr lang="en-US" dirty="0" err="1">
                <a:latin typeface="Helvetica" pitchFamily="2" charset="0"/>
              </a:rPr>
              <a:t>Lumi</a:t>
            </a:r>
            <a:r>
              <a:rPr lang="en-US" dirty="0">
                <a:latin typeface="Helvetica" pitchFamily="2" charset="0"/>
              </a:rPr>
              <a:t> plot. L</a:t>
            </a:r>
            <a:r>
              <a:rPr lang="en-US" baseline="-25000" dirty="0">
                <a:latin typeface="Helvetica" pitchFamily="2" charset="0"/>
              </a:rPr>
              <a:t>ave</a:t>
            </a:r>
            <a:r>
              <a:rPr lang="en-US" dirty="0">
                <a:latin typeface="Helvetica" pitchFamily="2" charset="0"/>
              </a:rPr>
              <a:t>  numbers with * are without strong cooling.</a:t>
            </a:r>
            <a:endParaRPr lang="en-US" dirty="0">
              <a:effectLst/>
              <a:latin typeface="Helvetica" pitchFamily="2" charset="0"/>
            </a:endParaRPr>
          </a:p>
        </p:txBody>
      </p:sp>
      <p:sp>
        <p:nvSpPr>
          <p:cNvPr id="3" name="Rectangle 2">
            <a:extLst>
              <a:ext uri="{FF2B5EF4-FFF2-40B4-BE49-F238E27FC236}">
                <a16:creationId xmlns:a16="http://schemas.microsoft.com/office/drawing/2014/main" id="{19112670-2D15-5946-95F3-E20FCBF7E9E3}"/>
              </a:ext>
            </a:extLst>
          </p:cNvPr>
          <p:cNvSpPr/>
          <p:nvPr/>
        </p:nvSpPr>
        <p:spPr>
          <a:xfrm>
            <a:off x="0" y="3393195"/>
            <a:ext cx="12192000" cy="60592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737727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4E3-3674-FE40-9FE5-519459E77294}"/>
              </a:ext>
            </a:extLst>
          </p:cNvPr>
          <p:cNvSpPr>
            <a:spLocks noGrp="1"/>
          </p:cNvSpPr>
          <p:nvPr>
            <p:ph type="title"/>
          </p:nvPr>
        </p:nvSpPr>
        <p:spPr/>
        <p:txBody>
          <a:bodyPr>
            <a:normAutofit/>
          </a:bodyPr>
          <a:lstStyle/>
          <a:p>
            <a:r>
              <a:rPr lang="en-US" dirty="0"/>
              <a:t>Full Acceptance JLEIC IR Layout</a:t>
            </a:r>
          </a:p>
        </p:txBody>
      </p:sp>
      <p:sp>
        <p:nvSpPr>
          <p:cNvPr id="5" name="Slide Number Placeholder 4">
            <a:extLst>
              <a:ext uri="{FF2B5EF4-FFF2-40B4-BE49-F238E27FC236}">
                <a16:creationId xmlns:a16="http://schemas.microsoft.com/office/drawing/2014/main" id="{29C0933F-2280-C442-9407-ACDFD38EA7D7}"/>
              </a:ext>
            </a:extLst>
          </p:cNvPr>
          <p:cNvSpPr>
            <a:spLocks noGrp="1"/>
          </p:cNvSpPr>
          <p:nvPr>
            <p:ph type="sldNum" sz="quarter" idx="12"/>
          </p:nvPr>
        </p:nvSpPr>
        <p:spPr/>
        <p:txBody>
          <a:bodyPr/>
          <a:lstStyle/>
          <a:p>
            <a:fld id="{07E1C93C-5050-FC42-8F10-D22D4F119D13}" type="slidenum">
              <a:rPr lang="en-US" smtClean="0"/>
              <a:pPr/>
              <a:t>27</a:t>
            </a:fld>
            <a:endParaRPr lang="en-US" dirty="0"/>
          </a:p>
        </p:txBody>
      </p:sp>
      <p:sp>
        <p:nvSpPr>
          <p:cNvPr id="31"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pic>
        <p:nvPicPr>
          <p:cNvPr id="32" name="Picture 31"/>
          <p:cNvPicPr>
            <a:picLocks noChangeAspect="1"/>
          </p:cNvPicPr>
          <p:nvPr/>
        </p:nvPicPr>
        <p:blipFill>
          <a:blip r:embed="rId2"/>
          <a:stretch>
            <a:fillRect/>
          </a:stretch>
        </p:blipFill>
        <p:spPr>
          <a:xfrm>
            <a:off x="4795525" y="1642110"/>
            <a:ext cx="7101840" cy="4006781"/>
          </a:xfrm>
          <a:prstGeom prst="rect">
            <a:avLst/>
          </a:prstGeom>
        </p:spPr>
      </p:pic>
      <p:cxnSp>
        <p:nvCxnSpPr>
          <p:cNvPr id="33" name="Straight Connector 32"/>
          <p:cNvCxnSpPr/>
          <p:nvPr/>
        </p:nvCxnSpPr>
        <p:spPr>
          <a:xfrm>
            <a:off x="7773916" y="2773680"/>
            <a:ext cx="2987040" cy="298704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73916" y="2771157"/>
            <a:ext cx="3369945" cy="232471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773916" y="2771157"/>
            <a:ext cx="788670" cy="1362667"/>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773916" y="2771157"/>
            <a:ext cx="1684972" cy="2523"/>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7" name="Arc 36"/>
          <p:cNvSpPr>
            <a:spLocks/>
          </p:cNvSpPr>
          <p:nvPr/>
        </p:nvSpPr>
        <p:spPr bwMode="auto">
          <a:xfrm rot="5013741">
            <a:off x="10466580" y="4983267"/>
            <a:ext cx="454327" cy="479906"/>
          </a:xfrm>
          <a:custGeom>
            <a:avLst/>
            <a:gdLst>
              <a:gd name="T0" fmla="*/ 0 w 22103"/>
              <a:gd name="T1" fmla="*/ 523 h 22266"/>
              <a:gd name="T2" fmla="*/ 2139063 w 22103"/>
              <a:gd name="T3" fmla="*/ 1942361 h 22266"/>
              <a:gd name="T4" fmla="*/ 48697 w 22103"/>
              <a:gd name="T5" fmla="*/ 1884267 h 22266"/>
              <a:gd name="T6" fmla="*/ 0 60000 65536"/>
              <a:gd name="T7" fmla="*/ 0 60000 65536"/>
              <a:gd name="T8" fmla="*/ 0 60000 65536"/>
            </a:gdLst>
            <a:ahLst/>
            <a:cxnLst>
              <a:cxn ang="T6">
                <a:pos x="T0" y="T1"/>
              </a:cxn>
              <a:cxn ang="T7">
                <a:pos x="T2" y="T3"/>
              </a:cxn>
              <a:cxn ang="T8">
                <a:pos x="T4" y="T5"/>
              </a:cxn>
            </a:cxnLst>
            <a:rect l="0" t="0" r="r" b="b"/>
            <a:pathLst>
              <a:path w="22103" h="22266" fill="none" extrusionOk="0">
                <a:moveTo>
                  <a:pt x="-1" y="5"/>
                </a:moveTo>
                <a:cubicBezTo>
                  <a:pt x="167" y="1"/>
                  <a:pt x="335" y="0"/>
                  <a:pt x="503" y="0"/>
                </a:cubicBezTo>
                <a:cubicBezTo>
                  <a:pt x="12432" y="0"/>
                  <a:pt x="22103" y="9670"/>
                  <a:pt x="22103" y="21600"/>
                </a:cubicBezTo>
                <a:cubicBezTo>
                  <a:pt x="22103" y="21822"/>
                  <a:pt x="22099" y="22044"/>
                  <a:pt x="22092" y="22265"/>
                </a:cubicBezTo>
              </a:path>
              <a:path w="22103" h="22266" stroke="0" extrusionOk="0">
                <a:moveTo>
                  <a:pt x="-1" y="5"/>
                </a:moveTo>
                <a:cubicBezTo>
                  <a:pt x="167" y="1"/>
                  <a:pt x="335" y="0"/>
                  <a:pt x="503" y="0"/>
                </a:cubicBezTo>
                <a:cubicBezTo>
                  <a:pt x="12432" y="0"/>
                  <a:pt x="22103" y="9670"/>
                  <a:pt x="22103" y="21600"/>
                </a:cubicBezTo>
                <a:cubicBezTo>
                  <a:pt x="22103" y="21822"/>
                  <a:pt x="22099" y="22044"/>
                  <a:pt x="22092" y="22265"/>
                </a:cubicBezTo>
                <a:lnTo>
                  <a:pt x="503" y="21600"/>
                </a:lnTo>
                <a:lnTo>
                  <a:pt x="-1" y="5"/>
                </a:lnTo>
                <a:close/>
              </a:path>
            </a:pathLst>
          </a:custGeom>
          <a:noFill/>
          <a:ln w="19050">
            <a:solidFill>
              <a:schemeClr val="tx1"/>
            </a:solidFill>
            <a:prstDash val="sysDot"/>
            <a:round/>
            <a:headEnd type="stealth"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rc 36"/>
          <p:cNvSpPr>
            <a:spLocks/>
          </p:cNvSpPr>
          <p:nvPr/>
        </p:nvSpPr>
        <p:spPr bwMode="auto">
          <a:xfrm rot="5013741">
            <a:off x="8290278" y="2862784"/>
            <a:ext cx="922528" cy="831762"/>
          </a:xfrm>
          <a:custGeom>
            <a:avLst/>
            <a:gdLst>
              <a:gd name="T0" fmla="*/ 0 w 22103"/>
              <a:gd name="T1" fmla="*/ 523 h 22266"/>
              <a:gd name="T2" fmla="*/ 2139063 w 22103"/>
              <a:gd name="T3" fmla="*/ 1942361 h 22266"/>
              <a:gd name="T4" fmla="*/ 48697 w 22103"/>
              <a:gd name="T5" fmla="*/ 1884267 h 22266"/>
              <a:gd name="T6" fmla="*/ 0 60000 65536"/>
              <a:gd name="T7" fmla="*/ 0 60000 65536"/>
              <a:gd name="T8" fmla="*/ 0 60000 65536"/>
            </a:gdLst>
            <a:ahLst/>
            <a:cxnLst>
              <a:cxn ang="T6">
                <a:pos x="T0" y="T1"/>
              </a:cxn>
              <a:cxn ang="T7">
                <a:pos x="T2" y="T3"/>
              </a:cxn>
              <a:cxn ang="T8">
                <a:pos x="T4" y="T5"/>
              </a:cxn>
            </a:cxnLst>
            <a:rect l="0" t="0" r="r" b="b"/>
            <a:pathLst>
              <a:path w="22103" h="22266" fill="none" extrusionOk="0">
                <a:moveTo>
                  <a:pt x="-1" y="5"/>
                </a:moveTo>
                <a:cubicBezTo>
                  <a:pt x="167" y="1"/>
                  <a:pt x="335" y="0"/>
                  <a:pt x="503" y="0"/>
                </a:cubicBezTo>
                <a:cubicBezTo>
                  <a:pt x="12432" y="0"/>
                  <a:pt x="22103" y="9670"/>
                  <a:pt x="22103" y="21600"/>
                </a:cubicBezTo>
                <a:cubicBezTo>
                  <a:pt x="22103" y="21822"/>
                  <a:pt x="22099" y="22044"/>
                  <a:pt x="22092" y="22265"/>
                </a:cubicBezTo>
              </a:path>
              <a:path w="22103" h="22266" stroke="0" extrusionOk="0">
                <a:moveTo>
                  <a:pt x="-1" y="5"/>
                </a:moveTo>
                <a:cubicBezTo>
                  <a:pt x="167" y="1"/>
                  <a:pt x="335" y="0"/>
                  <a:pt x="503" y="0"/>
                </a:cubicBezTo>
                <a:cubicBezTo>
                  <a:pt x="12432" y="0"/>
                  <a:pt x="22103" y="9670"/>
                  <a:pt x="22103" y="21600"/>
                </a:cubicBezTo>
                <a:cubicBezTo>
                  <a:pt x="22103" y="21822"/>
                  <a:pt x="22099" y="22044"/>
                  <a:pt x="22092" y="22265"/>
                </a:cubicBezTo>
                <a:lnTo>
                  <a:pt x="503" y="21600"/>
                </a:lnTo>
                <a:lnTo>
                  <a:pt x="-1" y="5"/>
                </a:lnTo>
                <a:close/>
              </a:path>
            </a:pathLst>
          </a:custGeom>
          <a:noFill/>
          <a:ln w="19050">
            <a:solidFill>
              <a:schemeClr val="tx1"/>
            </a:solidFill>
            <a:prstDash val="sysDot"/>
            <a:round/>
            <a:headEnd type="stealth"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mc:AlternateContent xmlns:mc="http://schemas.openxmlformats.org/markup-compatibility/2006" xmlns:a14="http://schemas.microsoft.com/office/drawing/2010/main">
        <mc:Choice Requires="a14">
          <p:sp>
            <p:nvSpPr>
              <p:cNvPr id="39" name="TextBox 38"/>
              <p:cNvSpPr txBox="1"/>
              <p:nvPr/>
            </p:nvSpPr>
            <p:spPr>
              <a:xfrm>
                <a:off x="9348295" y="2771157"/>
                <a:ext cx="974690"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±50</m:t>
                    </m:r>
                  </m:oMath>
                </a14:m>
                <a:r>
                  <a:rPr lang="en-US" dirty="0" smtClean="0"/>
                  <a:t> mrad</a:t>
                </a:r>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9348295" y="2771157"/>
                <a:ext cx="974690" cy="276999"/>
              </a:xfrm>
              <a:prstGeom prst="rect">
                <a:avLst/>
              </a:prstGeom>
              <a:blipFill>
                <a:blip r:embed="rId3"/>
                <a:stretch>
                  <a:fillRect l="-9434" t="-28889" r="-14465"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10957654" y="5566306"/>
                <a:ext cx="974690" cy="276999"/>
              </a:xfrm>
              <a:prstGeom prst="rect">
                <a:avLst/>
              </a:prstGeom>
              <a:solidFill>
                <a:schemeClr val="bg1"/>
              </a:solid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±10</m:t>
                    </m:r>
                  </m:oMath>
                </a14:m>
                <a:r>
                  <a:rPr lang="en-US" dirty="0" smtClean="0"/>
                  <a:t> mrad</a:t>
                </a:r>
                <a:endParaRPr lang="en-US" dirty="0"/>
              </a:p>
            </p:txBody>
          </p:sp>
        </mc:Choice>
        <mc:Fallback xmlns="">
          <p:sp>
            <p:nvSpPr>
              <p:cNvPr id="40" name="TextBox 39"/>
              <p:cNvSpPr txBox="1">
                <a:spLocks noRot="1" noChangeAspect="1" noMove="1" noResize="1" noEditPoints="1" noAdjustHandles="1" noChangeArrowheads="1" noChangeShapeType="1" noTextEdit="1"/>
              </p:cNvSpPr>
              <p:nvPr/>
            </p:nvSpPr>
            <p:spPr>
              <a:xfrm>
                <a:off x="10957654" y="5566306"/>
                <a:ext cx="974690" cy="276999"/>
              </a:xfrm>
              <a:prstGeom prst="rect">
                <a:avLst/>
              </a:prstGeom>
              <a:blipFill>
                <a:blip r:embed="rId4"/>
                <a:stretch>
                  <a:fillRect l="-9434" t="-28261" r="-14465" b="-50000"/>
                </a:stretch>
              </a:blipFill>
            </p:spPr>
            <p:txBody>
              <a:bodyPr/>
              <a:lstStyle/>
              <a:p>
                <a:r>
                  <a:rPr lang="en-US">
                    <a:noFill/>
                  </a:rPr>
                  <a:t> </a:t>
                </a:r>
              </a:p>
            </p:txBody>
          </p:sp>
        </mc:Fallback>
      </mc:AlternateContent>
      <p:sp>
        <p:nvSpPr>
          <p:cNvPr id="41" name="Line 5"/>
          <p:cNvSpPr>
            <a:spLocks noChangeShapeType="1"/>
          </p:cNvSpPr>
          <p:nvPr/>
        </p:nvSpPr>
        <p:spPr bwMode="auto">
          <a:xfrm>
            <a:off x="6617036" y="3076988"/>
            <a:ext cx="0" cy="552037"/>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42" name="TextBox 41"/>
              <p:cNvSpPr txBox="1"/>
              <p:nvPr/>
            </p:nvSpPr>
            <p:spPr>
              <a:xfrm>
                <a:off x="5938196" y="3780394"/>
                <a:ext cx="1357679" cy="276999"/>
              </a:xfrm>
              <a:prstGeom prst="rect">
                <a:avLst/>
              </a:prstGeom>
              <a:noFill/>
            </p:spPr>
            <p:txBody>
              <a:bodyPr wrap="none" lIns="0" tIns="0" rIns="0" bIns="0" rtlCol="0">
                <a:spAutoFit/>
              </a:bodyPr>
              <a:lstStyle/>
              <a:p>
                <a:r>
                  <a:rPr lang="en-US" dirty="0" smtClean="0"/>
                  <a:t>Low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smtClean="0"/>
                  <a:t> tagger</a:t>
                </a:r>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5938196" y="3780394"/>
                <a:ext cx="1357679" cy="276999"/>
              </a:xfrm>
              <a:prstGeom prst="rect">
                <a:avLst/>
              </a:prstGeom>
              <a:blipFill>
                <a:blip r:embed="rId5"/>
                <a:stretch>
                  <a:fillRect l="-10314" t="-28261" r="-10762" b="-50000"/>
                </a:stretch>
              </a:blipFill>
            </p:spPr>
            <p:txBody>
              <a:bodyPr/>
              <a:lstStyle/>
              <a:p>
                <a:r>
                  <a:rPr lang="en-US">
                    <a:noFill/>
                  </a:rPr>
                  <a:t> </a:t>
                </a:r>
              </a:p>
            </p:txBody>
          </p:sp>
        </mc:Fallback>
      </mc:AlternateContent>
      <p:sp>
        <p:nvSpPr>
          <p:cNvPr id="43" name="Line 5"/>
          <p:cNvSpPr>
            <a:spLocks noChangeShapeType="1"/>
          </p:cNvSpPr>
          <p:nvPr/>
        </p:nvSpPr>
        <p:spPr bwMode="auto">
          <a:xfrm flipV="1">
            <a:off x="11621902" y="3309963"/>
            <a:ext cx="0" cy="1342262"/>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TextBox 43"/>
          <p:cNvSpPr txBox="1"/>
          <p:nvPr/>
        </p:nvSpPr>
        <p:spPr>
          <a:xfrm>
            <a:off x="11110617" y="2756947"/>
            <a:ext cx="1031564" cy="553998"/>
          </a:xfrm>
          <a:prstGeom prst="rect">
            <a:avLst/>
          </a:prstGeom>
          <a:noFill/>
        </p:spPr>
        <p:txBody>
          <a:bodyPr wrap="none" lIns="0" tIns="0" rIns="0" bIns="0" rtlCol="0">
            <a:spAutoFit/>
          </a:bodyPr>
          <a:lstStyle/>
          <a:p>
            <a:pPr algn="ctr"/>
            <a:r>
              <a:rPr lang="en-US" dirty="0" smtClean="0"/>
              <a:t>Secondary </a:t>
            </a:r>
          </a:p>
          <a:p>
            <a:pPr algn="ctr"/>
            <a:r>
              <a:rPr lang="en-US" dirty="0" smtClean="0"/>
              <a:t>focus</a:t>
            </a:r>
            <a:endParaRPr lang="en-US" dirty="0"/>
          </a:p>
        </p:txBody>
      </p:sp>
      <p:sp>
        <p:nvSpPr>
          <p:cNvPr id="45" name="Line 5"/>
          <p:cNvSpPr>
            <a:spLocks noChangeShapeType="1"/>
          </p:cNvSpPr>
          <p:nvPr/>
        </p:nvSpPr>
        <p:spPr bwMode="auto">
          <a:xfrm flipH="1" flipV="1">
            <a:off x="10562834" y="1642108"/>
            <a:ext cx="1059067" cy="3010116"/>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5"/>
          <p:cNvSpPr>
            <a:spLocks noChangeShapeType="1"/>
          </p:cNvSpPr>
          <p:nvPr/>
        </p:nvSpPr>
        <p:spPr bwMode="auto">
          <a:xfrm flipV="1">
            <a:off x="10454760" y="1642107"/>
            <a:ext cx="108073" cy="2606043"/>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TextBox 46"/>
          <p:cNvSpPr txBox="1"/>
          <p:nvPr/>
        </p:nvSpPr>
        <p:spPr>
          <a:xfrm>
            <a:off x="10001749" y="1262126"/>
            <a:ext cx="1122167" cy="276999"/>
          </a:xfrm>
          <a:prstGeom prst="rect">
            <a:avLst/>
          </a:prstGeom>
          <a:noFill/>
        </p:spPr>
        <p:txBody>
          <a:bodyPr wrap="none" lIns="0" tIns="0" rIns="0" bIns="0" rtlCol="0">
            <a:spAutoFit/>
          </a:bodyPr>
          <a:lstStyle/>
          <a:p>
            <a:r>
              <a:rPr lang="en-US" dirty="0" smtClean="0"/>
              <a:t>Roman pots</a:t>
            </a:r>
            <a:endParaRPr lang="en-US" dirty="0"/>
          </a:p>
        </p:txBody>
      </p:sp>
      <p:sp>
        <p:nvSpPr>
          <p:cNvPr id="48" name="Line 5"/>
          <p:cNvSpPr>
            <a:spLocks noChangeShapeType="1"/>
          </p:cNvSpPr>
          <p:nvPr/>
        </p:nvSpPr>
        <p:spPr bwMode="auto">
          <a:xfrm flipV="1">
            <a:off x="7653457" y="1761186"/>
            <a:ext cx="232854" cy="724838"/>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5"/>
          <p:cNvSpPr>
            <a:spLocks noChangeShapeType="1"/>
          </p:cNvSpPr>
          <p:nvPr/>
        </p:nvSpPr>
        <p:spPr bwMode="auto">
          <a:xfrm flipH="1" flipV="1">
            <a:off x="7886311" y="1761186"/>
            <a:ext cx="323850" cy="676856"/>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TextBox 49"/>
          <p:cNvSpPr txBox="1"/>
          <p:nvPr/>
        </p:nvSpPr>
        <p:spPr>
          <a:xfrm>
            <a:off x="7492195" y="1366145"/>
            <a:ext cx="825675" cy="276999"/>
          </a:xfrm>
          <a:prstGeom prst="rect">
            <a:avLst/>
          </a:prstGeom>
          <a:noFill/>
        </p:spPr>
        <p:txBody>
          <a:bodyPr wrap="none" lIns="0" tIns="0" rIns="0" bIns="0" rtlCol="0">
            <a:spAutoFit/>
          </a:bodyPr>
          <a:lstStyle/>
          <a:p>
            <a:pPr algn="ctr"/>
            <a:r>
              <a:rPr lang="en-US" dirty="0" smtClean="0"/>
              <a:t>End caps</a:t>
            </a:r>
            <a:endParaRPr lang="en-US" dirty="0"/>
          </a:p>
        </p:txBody>
      </p:sp>
      <p:sp>
        <p:nvSpPr>
          <p:cNvPr id="51" name="Line 5"/>
          <p:cNvSpPr>
            <a:spLocks noChangeShapeType="1"/>
          </p:cNvSpPr>
          <p:nvPr/>
        </p:nvSpPr>
        <p:spPr bwMode="auto">
          <a:xfrm flipH="1">
            <a:off x="6553438" y="4333358"/>
            <a:ext cx="1199166" cy="1180518"/>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TextBox 51"/>
          <p:cNvSpPr txBox="1"/>
          <p:nvPr/>
        </p:nvSpPr>
        <p:spPr>
          <a:xfrm>
            <a:off x="5605973" y="5613376"/>
            <a:ext cx="1527662" cy="276999"/>
          </a:xfrm>
          <a:prstGeom prst="rect">
            <a:avLst/>
          </a:prstGeom>
          <a:noFill/>
        </p:spPr>
        <p:txBody>
          <a:bodyPr wrap="none" lIns="0" tIns="0" rIns="0" bIns="0" rtlCol="0">
            <a:spAutoFit/>
          </a:bodyPr>
          <a:lstStyle/>
          <a:p>
            <a:pPr algn="ctr"/>
            <a:r>
              <a:rPr lang="en-US" dirty="0" smtClean="0"/>
              <a:t>Central detector</a:t>
            </a:r>
            <a:endParaRPr lang="en-US" dirty="0"/>
          </a:p>
        </p:txBody>
      </p:sp>
      <p:cxnSp>
        <p:nvCxnSpPr>
          <p:cNvPr id="53" name="Straight Arrow Connector 52">
            <a:extLst>
              <a:ext uri="{FF2B5EF4-FFF2-40B4-BE49-F238E27FC236}">
                <a16:creationId xmlns:a16="http://schemas.microsoft.com/office/drawing/2014/main" id="{AE0842E0-2D86-5347-8448-F54977755189}"/>
              </a:ext>
            </a:extLst>
          </p:cNvPr>
          <p:cNvCxnSpPr>
            <a:cxnSpLocks/>
          </p:cNvCxnSpPr>
          <p:nvPr/>
        </p:nvCxnSpPr>
        <p:spPr>
          <a:xfrm>
            <a:off x="6101016" y="1642388"/>
            <a:ext cx="499073" cy="394027"/>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D10DBC3-237E-F146-894C-737479DCACE3}"/>
              </a:ext>
            </a:extLst>
          </p:cNvPr>
          <p:cNvSpPr txBox="1"/>
          <p:nvPr/>
        </p:nvSpPr>
        <p:spPr>
          <a:xfrm>
            <a:off x="5400709" y="1751567"/>
            <a:ext cx="1070023" cy="369332"/>
          </a:xfrm>
          <a:prstGeom prst="rect">
            <a:avLst/>
          </a:prstGeom>
          <a:noFill/>
        </p:spPr>
        <p:txBody>
          <a:bodyPr wrap="square" rtlCol="0">
            <a:spAutoFit/>
          </a:bodyPr>
          <a:lstStyle/>
          <a:p>
            <a:r>
              <a:rPr lang="en-US" dirty="0"/>
              <a:t>hadrons</a:t>
            </a:r>
          </a:p>
        </p:txBody>
      </p:sp>
      <mc:AlternateContent xmlns:mc="http://schemas.openxmlformats.org/markup-compatibility/2006">
        <mc:Choice xmlns:a14="http://schemas.microsoft.com/office/drawing/2010/main" Requires="a14">
          <p:sp>
            <p:nvSpPr>
              <p:cNvPr id="26" name="Content Placeholder 2">
                <a:extLst>
                  <a:ext uri="{FF2B5EF4-FFF2-40B4-BE49-F238E27FC236}">
                    <a16:creationId xmlns:a16="http://schemas.microsoft.com/office/drawing/2014/main" id="{B41CAC89-AAA2-F745-9FEB-EDE71B1F460E}"/>
                  </a:ext>
                </a:extLst>
              </p:cNvPr>
              <p:cNvSpPr txBox="1">
                <a:spLocks/>
              </p:cNvSpPr>
              <p:nvPr/>
            </p:nvSpPr>
            <p:spPr>
              <a:xfrm>
                <a:off x="180876" y="990504"/>
                <a:ext cx="8066024" cy="4829527"/>
              </a:xfrm>
              <a:prstGeom prst="rect">
                <a:avLst/>
              </a:prstGeom>
            </p:spPr>
            <p:txBody>
              <a:bodyPr vert="horz" wrap="squar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25"/>
                  </a:spcAft>
                </a:pPr>
                <a:r>
                  <a:rPr lang="en-US" sz="1800" dirty="0" smtClean="0">
                    <a:latin typeface="Arial" panose="020B0604020202020204" pitchFamily="34" charset="0"/>
                    <a:cs typeface="Arial" panose="020B0604020202020204" pitchFamily="34" charset="0"/>
                  </a:rPr>
                  <a:t>10.5 m central detector space</a:t>
                </a:r>
              </a:p>
              <a:p>
                <a:pPr marL="0" indent="0">
                  <a:lnSpc>
                    <a:spcPct val="100000"/>
                  </a:lnSpc>
                  <a:spcBef>
                    <a:spcPts val="0"/>
                  </a:spcBef>
                  <a:spcAft>
                    <a:spcPts val="225"/>
                  </a:spcAft>
                  <a:buNone/>
                </a:pPr>
                <a:endParaRPr lang="en-US" sz="800" dirty="0" smtClean="0">
                  <a:latin typeface="Arial" panose="020B0604020202020204" pitchFamily="34" charset="0"/>
                  <a:cs typeface="Arial" panose="020B0604020202020204" pitchFamily="34" charset="0"/>
                </a:endParaRPr>
              </a:p>
              <a:p>
                <a:pPr>
                  <a:lnSpc>
                    <a:spcPct val="100000"/>
                  </a:lnSpc>
                  <a:spcBef>
                    <a:spcPts val="0"/>
                  </a:spcBef>
                  <a:spcAft>
                    <a:spcPts val="225"/>
                  </a:spcAft>
                </a:pPr>
                <a:r>
                  <a:rPr lang="en-US" sz="1800" dirty="0" smtClean="0">
                    <a:latin typeface="Arial" panose="020B0604020202020204" pitchFamily="34" charset="0"/>
                    <a:cs typeface="Arial" panose="020B0604020202020204" pitchFamily="34" charset="0"/>
                  </a:rPr>
                  <a:t>50 </a:t>
                </a:r>
                <a:r>
                  <a:rPr lang="en-US" sz="1800" dirty="0">
                    <a:latin typeface="Arial" panose="020B0604020202020204" pitchFamily="34" charset="0"/>
                    <a:cs typeface="Arial" panose="020B0604020202020204" pitchFamily="34" charset="0"/>
                  </a:rPr>
                  <a:t>mrad crossing angle</a:t>
                </a:r>
              </a:p>
              <a:p>
                <a:pPr marL="0" indent="0">
                  <a:lnSpc>
                    <a:spcPct val="100000"/>
                  </a:lnSpc>
                  <a:spcBef>
                    <a:spcPts val="0"/>
                  </a:spcBef>
                  <a:spcAft>
                    <a:spcPts val="225"/>
                  </a:spcAft>
                  <a:buNone/>
                </a:pPr>
                <a:r>
                  <a:rPr lang="en-US" sz="800" dirty="0">
                    <a:latin typeface="Arial" panose="020B0604020202020204" pitchFamily="34" charset="0"/>
                    <a:cs typeface="Arial" panose="020B0604020202020204" pitchFamily="34" charset="0"/>
                  </a:rPr>
                  <a:t>   </a:t>
                </a:r>
              </a:p>
              <a:p>
                <a:pPr>
                  <a:lnSpc>
                    <a:spcPct val="100000"/>
                  </a:lnSpc>
                  <a:spcBef>
                    <a:spcPts val="0"/>
                  </a:spcBef>
                  <a:spcAft>
                    <a:spcPts val="225"/>
                  </a:spcAft>
                </a:pPr>
                <a:r>
                  <a:rPr lang="en-US" sz="1800" dirty="0">
                    <a:latin typeface="Arial" panose="020B0604020202020204" pitchFamily="34" charset="0"/>
                    <a:cs typeface="Arial" panose="020B0604020202020204" pitchFamily="34" charset="0"/>
                  </a:rPr>
                  <a:t>Forward hadron detection in three stages</a:t>
                </a:r>
              </a:p>
              <a:p>
                <a:pPr lvl="1">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Endcap</a:t>
                </a:r>
              </a:p>
              <a:p>
                <a:pPr lvl="1">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Small dipole covering angles up </a:t>
                </a:r>
                <a:r>
                  <a:rPr lang="en-US" sz="1800" dirty="0" smtClean="0">
                    <a:latin typeface="Arial" panose="020B0604020202020204" pitchFamily="34" charset="0"/>
                    <a:cs typeface="Arial" panose="020B0604020202020204" pitchFamily="34" charset="0"/>
                  </a:rPr>
                  <a:t>to </a:t>
                </a:r>
                <a:r>
                  <a:rPr lang="en-US" sz="1800" dirty="0">
                    <a:latin typeface="Arial" panose="020B0604020202020204" pitchFamily="34" charset="0"/>
                    <a:cs typeface="Arial" panose="020B0604020202020204" pitchFamily="34" charset="0"/>
                  </a:rPr>
                  <a:t>~3</a:t>
                </a:r>
                <a:r>
                  <a:rPr lang="en-US" sz="1800" baseline="30000" dirty="0">
                    <a:latin typeface="Arial" panose="020B0604020202020204" pitchFamily="34" charset="0"/>
                    <a:cs typeface="Arial" panose="020B0604020202020204" pitchFamily="34" charset="0"/>
                    <a:sym typeface="Symbol" panose="05050102010706020507" pitchFamily="18" charset="2"/>
                  </a:rPr>
                  <a:t></a:t>
                </a:r>
                <a:endParaRPr lang="en-US" sz="1800" dirty="0">
                  <a:latin typeface="Arial" panose="020B0604020202020204" pitchFamily="34" charset="0"/>
                  <a:cs typeface="Arial" panose="020B0604020202020204" pitchFamily="34" charset="0"/>
                </a:endParaRPr>
              </a:p>
              <a:p>
                <a:pPr lvl="1">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Far forward, ~10 mrad,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for particles passing through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accelerator quads</a:t>
                </a:r>
              </a:p>
              <a:p>
                <a:pPr marL="0" indent="0">
                  <a:lnSpc>
                    <a:spcPct val="100000"/>
                  </a:lnSpc>
                  <a:spcBef>
                    <a:spcPts val="0"/>
                  </a:spcBef>
                  <a:spcAft>
                    <a:spcPts val="225"/>
                  </a:spcAft>
                  <a:buNone/>
                </a:pPr>
                <a:r>
                  <a:rPr lang="en-US" sz="800" dirty="0">
                    <a:latin typeface="Arial" panose="020B0604020202020204" pitchFamily="34" charset="0"/>
                    <a:cs typeface="Arial" panose="020B0604020202020204" pitchFamily="34" charset="0"/>
                  </a:rPr>
                  <a:t>   </a:t>
                </a:r>
              </a:p>
              <a:p>
                <a:pPr>
                  <a:lnSpc>
                    <a:spcPct val="100000"/>
                  </a:lnSpc>
                  <a:spcBef>
                    <a:spcPts val="0"/>
                  </a:spcBef>
                  <a:spcAft>
                    <a:spcPts val="225"/>
                  </a:spcAft>
                </a:pPr>
                <a:r>
                  <a:rPr lang="en-US" sz="1800" dirty="0" smtClean="0">
                    <a:latin typeface="Arial" panose="020B0604020202020204" pitchFamily="34" charset="0"/>
                    <a:cs typeface="Arial" panose="020B0604020202020204" pitchFamily="34" charset="0"/>
                  </a:rPr>
                  <a:t>Low-</a:t>
                </a:r>
                <a14:m>
                  <m:oMath xmlns:m="http://schemas.openxmlformats.org/officeDocument/2006/math">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𝑞</m:t>
                        </m:r>
                      </m:e>
                      <m:sup>
                        <m:r>
                          <a:rPr lang="en-US" sz="1800" b="0" i="1" smtClean="0">
                            <a:latin typeface="Cambria Math" panose="02040503050406030204" pitchFamily="18" charset="0"/>
                            <a:cs typeface="Arial" panose="020B0604020202020204" pitchFamily="34" charset="0"/>
                          </a:rPr>
                          <m:t>2</m:t>
                        </m:r>
                      </m:sup>
                    </m:sSup>
                  </m:oMath>
                </a14:m>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tagger</a:t>
                </a:r>
              </a:p>
              <a:p>
                <a:pPr lvl="1">
                  <a:lnSpc>
                    <a:spcPct val="100000"/>
                  </a:lnSpc>
                  <a:spcBef>
                    <a:spcPts val="0"/>
                  </a:spcBef>
                  <a:spcAft>
                    <a:spcPts val="225"/>
                  </a:spcAft>
                  <a:buFont typeface="Symbol" panose="05050102010706020507" pitchFamily="18" charset="2"/>
                  <a:buChar char="-"/>
                </a:pPr>
                <a:r>
                  <a:rPr lang="en-US" sz="1800" dirty="0">
                    <a:latin typeface="Arial" panose="020B0604020202020204" pitchFamily="34" charset="0"/>
                    <a:cs typeface="Arial" panose="020B0604020202020204" pitchFamily="34" charset="0"/>
                  </a:rPr>
                  <a:t>Small-angle electron detection</a:t>
                </a:r>
              </a:p>
              <a:p>
                <a:pPr marL="0" indent="0">
                  <a:lnSpc>
                    <a:spcPct val="100000"/>
                  </a:lnSpc>
                  <a:spcBef>
                    <a:spcPts val="0"/>
                  </a:spcBef>
                  <a:spcAft>
                    <a:spcPts val="225"/>
                  </a:spcAft>
                  <a:buNone/>
                </a:pPr>
                <a:r>
                  <a:rPr lang="en-US" sz="1000" dirty="0">
                    <a:latin typeface="Arial" panose="020B0604020202020204" pitchFamily="34" charset="0"/>
                    <a:cs typeface="Arial" panose="020B0604020202020204" pitchFamily="34" charset="0"/>
                  </a:rPr>
                  <a:t>   </a:t>
                </a:r>
              </a:p>
              <a:p>
                <a:pPr>
                  <a:lnSpc>
                    <a:spcPct val="100000"/>
                  </a:lnSpc>
                  <a:spcBef>
                    <a:spcPts val="0"/>
                  </a:spcBef>
                  <a:spcAft>
                    <a:spcPts val="225"/>
                  </a:spcAft>
                </a:pPr>
                <a:r>
                  <a:rPr lang="en-US" sz="1800" dirty="0">
                    <a:latin typeface="Arial" panose="020B0604020202020204" pitchFamily="34" charset="0"/>
                    <a:cs typeface="Arial" panose="020B0604020202020204" pitchFamily="34" charset="0"/>
                  </a:rPr>
                  <a:t>Large beta functions in the IR up to 4 km but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manageable chromatics and dynamic </a:t>
                </a:r>
                <a:r>
                  <a:rPr lang="en-US" sz="1800" dirty="0" smtClean="0">
                    <a:latin typeface="Arial" panose="020B0604020202020204" pitchFamily="34" charset="0"/>
                    <a:cs typeface="Arial" panose="020B0604020202020204" pitchFamily="34" charset="0"/>
                  </a:rPr>
                  <a:t>aperture</a:t>
                </a:r>
              </a:p>
              <a:p>
                <a:pPr>
                  <a:lnSpc>
                    <a:spcPct val="100000"/>
                  </a:lnSpc>
                  <a:spcBef>
                    <a:spcPts val="0"/>
                  </a:spcBef>
                  <a:spcAft>
                    <a:spcPts val="225"/>
                  </a:spcAft>
                </a:pPr>
                <a:endParaRPr lang="en-US" sz="800" dirty="0">
                  <a:latin typeface="Arial" panose="020B0604020202020204" pitchFamily="34" charset="0"/>
                  <a:cs typeface="Arial" panose="020B0604020202020204" pitchFamily="34" charset="0"/>
                </a:endParaRPr>
              </a:p>
              <a:p>
                <a:pPr>
                  <a:lnSpc>
                    <a:spcPct val="100000"/>
                  </a:lnSpc>
                  <a:spcBef>
                    <a:spcPts val="0"/>
                  </a:spcBef>
                  <a:spcAft>
                    <a:spcPts val="225"/>
                  </a:spcAft>
                </a:pPr>
                <a:r>
                  <a:rPr lang="en-US" sz="1800" dirty="0" smtClean="0">
                    <a:latin typeface="Arial" panose="020B0604020202020204" pitchFamily="34" charset="0"/>
                    <a:cs typeface="Arial" panose="020B0604020202020204" pitchFamily="34" charset="0"/>
                  </a:rPr>
                  <a:t>Only </a:t>
                </a:r>
                <a:r>
                  <a:rPr lang="en-US" sz="1800" dirty="0" err="1" smtClean="0">
                    <a:latin typeface="Arial" panose="020B0604020202020204" pitchFamily="34" charset="0"/>
                    <a:cs typeface="Arial" panose="020B0604020202020204" pitchFamily="34" charset="0"/>
                  </a:rPr>
                  <a:t>NbTi</a:t>
                </a:r>
                <a:r>
                  <a:rPr lang="en-US" sz="1800" dirty="0" smtClean="0">
                    <a:latin typeface="Arial" panose="020B0604020202020204" pitchFamily="34" charset="0"/>
                    <a:cs typeface="Arial" panose="020B0604020202020204" pitchFamily="34" charset="0"/>
                  </a:rPr>
                  <a:t> magnet technology needed</a:t>
                </a:r>
                <a:endParaRPr lang="en-US" sz="1800" dirty="0">
                  <a:latin typeface="Arial" panose="020B0604020202020204" pitchFamily="34" charset="0"/>
                  <a:cs typeface="Arial" panose="020B0604020202020204" pitchFamily="34" charset="0"/>
                </a:endParaRPr>
              </a:p>
            </p:txBody>
          </p:sp>
        </mc:Choice>
        <mc:Fallback>
          <p:sp>
            <p:nvSpPr>
              <p:cNvPr id="26" name="Content Placeholder 2">
                <a:extLst>
                  <a:ext uri="{FF2B5EF4-FFF2-40B4-BE49-F238E27FC236}">
                    <a16:creationId xmlns:a16="http://schemas.microsoft.com/office/drawing/2014/main" id="{B41CAC89-AAA2-F745-9FEB-EDE71B1F460E}"/>
                  </a:ext>
                </a:extLst>
              </p:cNvPr>
              <p:cNvSpPr txBox="1">
                <a:spLocks noRot="1" noChangeAspect="1" noMove="1" noResize="1" noEditPoints="1" noAdjustHandles="1" noChangeArrowheads="1" noChangeShapeType="1" noTextEdit="1"/>
              </p:cNvSpPr>
              <p:nvPr/>
            </p:nvSpPr>
            <p:spPr>
              <a:xfrm>
                <a:off x="180876" y="990504"/>
                <a:ext cx="8066024" cy="4829527"/>
              </a:xfrm>
              <a:prstGeom prst="rect">
                <a:avLst/>
              </a:prstGeom>
              <a:blipFill>
                <a:blip r:embed="rId6"/>
                <a:stretch>
                  <a:fillRect l="-831" t="-883"/>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730453E5-2974-654E-9D76-2075B79D6914}"/>
              </a:ext>
            </a:extLst>
          </p:cNvPr>
          <p:cNvSpPr txBox="1"/>
          <p:nvPr/>
        </p:nvSpPr>
        <p:spPr>
          <a:xfrm>
            <a:off x="8774976" y="2140037"/>
            <a:ext cx="1263976" cy="369332"/>
          </a:xfrm>
          <a:prstGeom prst="rect">
            <a:avLst/>
          </a:prstGeom>
          <a:noFill/>
        </p:spPr>
        <p:txBody>
          <a:bodyPr wrap="square" rtlCol="0">
            <a:spAutoFit/>
          </a:bodyPr>
          <a:lstStyle/>
          <a:p>
            <a:r>
              <a:rPr lang="en-US" dirty="0"/>
              <a:t>electrons</a:t>
            </a:r>
          </a:p>
        </p:txBody>
      </p:sp>
      <p:cxnSp>
        <p:nvCxnSpPr>
          <p:cNvPr id="56" name="Straight Arrow Connector 55">
            <a:extLst>
              <a:ext uri="{FF2B5EF4-FFF2-40B4-BE49-F238E27FC236}">
                <a16:creationId xmlns:a16="http://schemas.microsoft.com/office/drawing/2014/main" id="{4B533960-1B4B-7D4A-9B35-E299D26CB9F8}"/>
              </a:ext>
            </a:extLst>
          </p:cNvPr>
          <p:cNvCxnSpPr>
            <a:cxnSpLocks/>
          </p:cNvCxnSpPr>
          <p:nvPr/>
        </p:nvCxnSpPr>
        <p:spPr>
          <a:xfrm flipH="1">
            <a:off x="8902597" y="2591838"/>
            <a:ext cx="795436" cy="8184"/>
          </a:xfrm>
          <a:prstGeom prst="straightConnector1">
            <a:avLst/>
          </a:prstGeom>
          <a:ln w="19050">
            <a:solidFill>
              <a:schemeClr val="tx1"/>
            </a:solidFill>
            <a:headEnd w="med" len="med"/>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2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JLEIC First Ion Spectrometer Dipole</a:t>
            </a:r>
            <a:endParaRPr lang="en-US" dirty="0"/>
          </a:p>
        </p:txBody>
      </p:sp>
      <p:sp>
        <p:nvSpPr>
          <p:cNvPr id="3" name="Content Placeholder 2"/>
          <p:cNvSpPr>
            <a:spLocks noGrp="1"/>
          </p:cNvSpPr>
          <p:nvPr>
            <p:ph idx="1"/>
          </p:nvPr>
        </p:nvSpPr>
        <p:spPr/>
        <p:txBody>
          <a:bodyPr/>
          <a:lstStyle/>
          <a:p>
            <a:r>
              <a:rPr lang="en-US" dirty="0" smtClean="0"/>
              <a:t>By: 1.32 T x 1.5 m</a:t>
            </a:r>
          </a:p>
          <a:p>
            <a:r>
              <a:rPr lang="en-US" dirty="0" err="1" smtClean="0"/>
              <a:t>Bx</a:t>
            </a:r>
            <a:r>
              <a:rPr lang="en-US" dirty="0" smtClean="0"/>
              <a:t>: 0.22 T x 0.75 m </a:t>
            </a:r>
            <a:br>
              <a:rPr lang="en-US" dirty="0" smtClean="0"/>
            </a:br>
            <a:r>
              <a:rPr lang="en-US" dirty="0" smtClean="0"/>
              <a:t>      and </a:t>
            </a:r>
            <a:br>
              <a:rPr lang="en-US" dirty="0" smtClean="0"/>
            </a:br>
            <a:r>
              <a:rPr lang="en-US" dirty="0" smtClean="0"/>
              <a:t>    –0.19 T x 0.75 m</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5" name="Picture 3" descr="W:\renuka\Design based on January 19th 2019 Lattice file\iBDS1_Design study_option 1_March 1st_By_d2_Bx_Bx coil f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253117"/>
            <a:ext cx="8486775" cy="480756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4155931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1988-AB46-514C-907D-DD1CEFD5D3F6}"/>
              </a:ext>
            </a:extLst>
          </p:cNvPr>
          <p:cNvSpPr>
            <a:spLocks noGrp="1"/>
          </p:cNvSpPr>
          <p:nvPr>
            <p:ph type="title"/>
          </p:nvPr>
        </p:nvSpPr>
        <p:spPr/>
        <p:txBody>
          <a:bodyPr>
            <a:normAutofit/>
          </a:bodyPr>
          <a:lstStyle/>
          <a:p>
            <a:r>
              <a:rPr lang="en-US" dirty="0"/>
              <a:t>Full Acceptance </a:t>
            </a:r>
            <a:r>
              <a:rPr lang="en-US" dirty="0" err="1"/>
              <a:t>eRHIC</a:t>
            </a:r>
            <a:r>
              <a:rPr lang="en-US" dirty="0"/>
              <a:t> IR Layout</a:t>
            </a:r>
          </a:p>
        </p:txBody>
      </p:sp>
      <p:sp>
        <p:nvSpPr>
          <p:cNvPr id="5" name="Slide Number Placeholder 4">
            <a:extLst>
              <a:ext uri="{FF2B5EF4-FFF2-40B4-BE49-F238E27FC236}">
                <a16:creationId xmlns:a16="http://schemas.microsoft.com/office/drawing/2014/main" id="{5D91423E-2BAD-BF4C-AFAC-67EA35505C5B}"/>
              </a:ext>
            </a:extLst>
          </p:cNvPr>
          <p:cNvSpPr>
            <a:spLocks noGrp="1"/>
          </p:cNvSpPr>
          <p:nvPr>
            <p:ph type="sldNum" sz="quarter" idx="12"/>
          </p:nvPr>
        </p:nvSpPr>
        <p:spPr/>
        <p:txBody>
          <a:bodyPr/>
          <a:lstStyle/>
          <a:p>
            <a:fld id="{07E1C93C-5050-FC42-8F10-D22D4F119D13}" type="slidenum">
              <a:rPr lang="en-US" smtClean="0"/>
              <a:pPr/>
              <a:t>29</a:t>
            </a:fld>
            <a:endParaRPr lang="en-US" dirty="0"/>
          </a:p>
        </p:txBody>
      </p:sp>
      <p:sp>
        <p:nvSpPr>
          <p:cNvPr id="7" name="TextBox 6">
            <a:extLst>
              <a:ext uri="{FF2B5EF4-FFF2-40B4-BE49-F238E27FC236}">
                <a16:creationId xmlns:a16="http://schemas.microsoft.com/office/drawing/2014/main" id="{878DC8BA-2D1D-2749-82F9-1F728F40B956}"/>
              </a:ext>
            </a:extLst>
          </p:cNvPr>
          <p:cNvSpPr txBox="1"/>
          <p:nvPr/>
        </p:nvSpPr>
        <p:spPr>
          <a:xfrm>
            <a:off x="5054528" y="2698896"/>
            <a:ext cx="785241" cy="300082"/>
          </a:xfrm>
          <a:prstGeom prst="rect">
            <a:avLst/>
          </a:prstGeom>
          <a:noFill/>
        </p:spPr>
        <p:txBody>
          <a:bodyPr wrap="square" rtlCol="0">
            <a:spAutoFit/>
          </a:bodyPr>
          <a:lstStyle/>
          <a:p>
            <a:r>
              <a:rPr lang="en-US" sz="900" dirty="0"/>
              <a:t>LUMI Mon</a:t>
            </a:r>
            <a:r>
              <a:rPr lang="en-US" sz="1350" dirty="0"/>
              <a:t>.</a:t>
            </a:r>
          </a:p>
        </p:txBody>
      </p:sp>
      <p:sp>
        <p:nvSpPr>
          <p:cNvPr id="8" name="TextBox 7">
            <a:extLst>
              <a:ext uri="{FF2B5EF4-FFF2-40B4-BE49-F238E27FC236}">
                <a16:creationId xmlns:a16="http://schemas.microsoft.com/office/drawing/2014/main" id="{F0C95F92-10EE-A141-9197-0A0EAC9ED5B1}"/>
              </a:ext>
            </a:extLst>
          </p:cNvPr>
          <p:cNvSpPr txBox="1"/>
          <p:nvPr/>
        </p:nvSpPr>
        <p:spPr>
          <a:xfrm>
            <a:off x="5228302" y="2045931"/>
            <a:ext cx="651510" cy="415498"/>
          </a:xfrm>
          <a:prstGeom prst="rect">
            <a:avLst/>
          </a:prstGeom>
          <a:noFill/>
        </p:spPr>
        <p:txBody>
          <a:bodyPr wrap="square" rtlCol="0">
            <a:spAutoFit/>
          </a:bodyPr>
          <a:lstStyle/>
          <a:p>
            <a:r>
              <a:rPr lang="en-US" sz="1050" dirty="0"/>
              <a:t>e-Tagger</a:t>
            </a:r>
          </a:p>
        </p:txBody>
      </p:sp>
      <p:pic>
        <p:nvPicPr>
          <p:cNvPr id="9" name="Picture 8" descr="A close up of a map&#10;&#10;Description generated with very high confidence">
            <a:extLst>
              <a:ext uri="{FF2B5EF4-FFF2-40B4-BE49-F238E27FC236}">
                <a16:creationId xmlns:a16="http://schemas.microsoft.com/office/drawing/2014/main" id="{25CC2BAC-1987-DF4B-B1BF-F60BB50D4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536" y="1147120"/>
            <a:ext cx="5820125" cy="3703715"/>
          </a:xfrm>
          <a:prstGeom prst="rect">
            <a:avLst/>
          </a:prstGeom>
        </p:spPr>
      </p:pic>
      <p:sp>
        <p:nvSpPr>
          <p:cNvPr id="10" name="TextBox 9">
            <a:extLst>
              <a:ext uri="{FF2B5EF4-FFF2-40B4-BE49-F238E27FC236}">
                <a16:creationId xmlns:a16="http://schemas.microsoft.com/office/drawing/2014/main" id="{3A6EA68C-C333-F84D-A547-8CE4C50E7E83}"/>
              </a:ext>
            </a:extLst>
          </p:cNvPr>
          <p:cNvSpPr txBox="1"/>
          <p:nvPr/>
        </p:nvSpPr>
        <p:spPr>
          <a:xfrm>
            <a:off x="7814887" y="823374"/>
            <a:ext cx="3125517" cy="5078313"/>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Design </a:t>
            </a:r>
          </a:p>
          <a:p>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All superconducting magnets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Only 5 magnets need collared Nb-Ti coils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other magnets can be built with </a:t>
            </a:r>
            <a:r>
              <a:rPr lang="en-US" b="1" dirty="0">
                <a:latin typeface="Arial" panose="020B0604020202020204" pitchFamily="34" charset="0"/>
                <a:cs typeface="Arial" panose="020B0604020202020204" pitchFamily="34" charset="0"/>
              </a:rPr>
              <a:t>direct wind </a:t>
            </a:r>
            <a:r>
              <a:rPr lang="en-US" dirty="0">
                <a:latin typeface="Arial" panose="020B0604020202020204" pitchFamily="34" charset="0"/>
                <a:cs typeface="Arial" panose="020B0604020202020204" pitchFamily="34" charset="0"/>
              </a:rPr>
              <a:t>of Nb-Ti wire</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Full acceptance e.g.</a:t>
            </a:r>
          </a:p>
          <a:p>
            <a:r>
              <a:rPr lang="en-US" dirty="0">
                <a:latin typeface="Arial" panose="020B0604020202020204" pitchFamily="34" charset="0"/>
                <a:cs typeface="Arial" panose="020B0604020202020204" pitchFamily="34" charset="0"/>
              </a:rPr>
              <a:t>    P</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=200 MeV/c-1.3 GeV/c</a:t>
            </a:r>
          </a:p>
          <a:p>
            <a:r>
              <a:rPr lang="en-US" dirty="0">
                <a:latin typeface="Arial" panose="020B0604020202020204" pitchFamily="34" charset="0"/>
                <a:cs typeface="Arial" panose="020B0604020202020204" pitchFamily="34" charset="0"/>
              </a:rPr>
              <a:t>    Neutrons 4 mrad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Large Aperture Dipole with instrumented gap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Modest IR chromaticity</a:t>
            </a:r>
          </a:p>
          <a:p>
            <a:r>
              <a:rPr lang="en-US" dirty="0">
                <a:latin typeface="Arial" panose="020B0604020202020204" pitchFamily="34" charset="0"/>
                <a:cs typeface="Arial" panose="020B0604020202020204" pitchFamily="34" charset="0"/>
              </a:rPr>
              <a:t>     Hadrons up to </a:t>
            </a:r>
            <a:r>
              <a:rPr lang="en-US" dirty="0">
                <a:latin typeface="Symbol" panose="05050102010706020507" pitchFamily="18" charset="2"/>
                <a:cs typeface="Arial" panose="020B0604020202020204" pitchFamily="34" charset="0"/>
              </a:rPr>
              <a:t>b</a:t>
            </a:r>
            <a:r>
              <a:rPr lang="en-US" dirty="0">
                <a:latin typeface="Arial" panose="020B0604020202020204" pitchFamily="34" charset="0"/>
                <a:cs typeface="Arial" panose="020B0604020202020204" pitchFamily="34" charset="0"/>
              </a:rPr>
              <a:t>&lt;200m</a:t>
            </a:r>
          </a:p>
          <a:p>
            <a:pPr marL="285750" indent="-285750">
              <a:buFont typeface="Wingdings" panose="05000000000000000000" pitchFamily="2" charset="2"/>
              <a:buChar char="è"/>
            </a:pPr>
            <a:r>
              <a:rPr lang="en-US" dirty="0">
                <a:latin typeface="Arial" panose="020B0604020202020204" pitchFamily="34" charset="0"/>
                <a:cs typeface="Arial" panose="020B0604020202020204" pitchFamily="34" charset="0"/>
                <a:sym typeface="Wingdings" panose="05000000000000000000" pitchFamily="2" charset="2"/>
              </a:rPr>
              <a:t>Manageable dynamic </a:t>
            </a:r>
          </a:p>
          <a:p>
            <a:r>
              <a:rPr lang="en-US" dirty="0">
                <a:latin typeface="Arial" panose="020B0604020202020204" pitchFamily="34" charset="0"/>
                <a:cs typeface="Arial" panose="020B0604020202020204" pitchFamily="34" charset="0"/>
                <a:sym typeface="Wingdings" panose="05000000000000000000" pitchFamily="2" charset="2"/>
              </a:rPr>
              <a:t>    aperture optimization</a:t>
            </a:r>
            <a:endParaRPr lang="en-US" dirty="0">
              <a:latin typeface="Arial" panose="020B0604020202020204" pitchFamily="34" charset="0"/>
              <a:cs typeface="Arial" panose="020B0604020202020204" pitchFamily="34" charset="0"/>
            </a:endParaRPr>
          </a:p>
        </p:txBody>
      </p:sp>
      <p:sp>
        <p:nvSpPr>
          <p:cNvPr id="11"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4106899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B0F7-D00B-4944-95B3-945E91CF176B}"/>
              </a:ext>
            </a:extLst>
          </p:cNvPr>
          <p:cNvSpPr>
            <a:spLocks noGrp="1"/>
          </p:cNvSpPr>
          <p:nvPr>
            <p:ph type="title"/>
          </p:nvPr>
        </p:nvSpPr>
        <p:spPr/>
        <p:txBody>
          <a:bodyPr/>
          <a:lstStyle/>
          <a:p>
            <a:r>
              <a:rPr lang="en-US" dirty="0"/>
              <a:t>Electron Ion Collider Requirements </a:t>
            </a:r>
          </a:p>
        </p:txBody>
      </p:sp>
      <p:sp>
        <p:nvSpPr>
          <p:cNvPr id="3" name="Content Placeholder 2">
            <a:extLst>
              <a:ext uri="{FF2B5EF4-FFF2-40B4-BE49-F238E27FC236}">
                <a16:creationId xmlns:a16="http://schemas.microsoft.com/office/drawing/2014/main" id="{1BEF2120-A0B2-264D-9C5F-62607A32138C}"/>
              </a:ext>
            </a:extLst>
          </p:cNvPr>
          <p:cNvSpPr>
            <a:spLocks noGrp="1"/>
          </p:cNvSpPr>
          <p:nvPr>
            <p:ph idx="1"/>
          </p:nvPr>
        </p:nvSpPr>
        <p:spPr>
          <a:xfrm>
            <a:off x="2321169" y="1055076"/>
            <a:ext cx="9475604" cy="5298347"/>
          </a:xfrm>
        </p:spPr>
        <p:txBody>
          <a:bodyPr>
            <a:noAutofit/>
          </a:bodyPr>
          <a:lstStyle/>
          <a:p>
            <a:pPr marL="0" indent="0">
              <a:buNone/>
            </a:pPr>
            <a:r>
              <a:rPr lang="en-US" dirty="0"/>
              <a:t>Established in Community White Paper*, re-emphasized in 2015 NSAC LRP, and NAS study</a:t>
            </a:r>
          </a:p>
          <a:p>
            <a:r>
              <a:rPr lang="en-US" dirty="0"/>
              <a:t>Polarized </a:t>
            </a:r>
            <a:r>
              <a:rPr lang="en-US" dirty="0" smtClean="0"/>
              <a:t>(~</a:t>
            </a:r>
            <a:r>
              <a:rPr lang="en-US" dirty="0"/>
              <a:t>70%) electrons, protons, and light nuclei</a:t>
            </a:r>
          </a:p>
          <a:p>
            <a:pPr lvl="1"/>
            <a:r>
              <a:rPr lang="en-US" dirty="0">
                <a:solidFill>
                  <a:srgbClr val="0432FF"/>
                </a:solidFill>
              </a:rPr>
              <a:t>High polarization essential to </a:t>
            </a:r>
            <a:r>
              <a:rPr lang="en-US" dirty="0" smtClean="0">
                <a:solidFill>
                  <a:srgbClr val="0432FF"/>
                </a:solidFill>
              </a:rPr>
              <a:t>physics </a:t>
            </a:r>
            <a:r>
              <a:rPr lang="en-US" dirty="0">
                <a:solidFill>
                  <a:srgbClr val="0432FF"/>
                </a:solidFill>
              </a:rPr>
              <a:t>and </a:t>
            </a:r>
            <a:r>
              <a:rPr lang="en-US" dirty="0" smtClean="0">
                <a:solidFill>
                  <a:srgbClr val="0432FF"/>
                </a:solidFill>
              </a:rPr>
              <a:t>delivering it in </a:t>
            </a:r>
            <a:r>
              <a:rPr lang="en-US" dirty="0">
                <a:solidFill>
                  <a:srgbClr val="0432FF"/>
                </a:solidFill>
              </a:rPr>
              <a:t>a timely manner</a:t>
            </a:r>
          </a:p>
          <a:p>
            <a:pPr lvl="1"/>
            <a:r>
              <a:rPr lang="en-US" dirty="0">
                <a:solidFill>
                  <a:srgbClr val="0432FF"/>
                </a:solidFill>
              </a:rPr>
              <a:t>For many measurements statistical uncertainty ~ 1/( </a:t>
            </a:r>
            <a:r>
              <a:rPr lang="en-US" b="1" dirty="0">
                <a:solidFill>
                  <a:srgbClr val="0432FF"/>
                </a:solidFill>
                <a:latin typeface="Arial" panose="020B0604020202020204" pitchFamily="34" charset="0"/>
              </a:rPr>
              <a:t>L</a:t>
            </a:r>
            <a:r>
              <a:rPr lang="en-US" dirty="0">
                <a:solidFill>
                  <a:srgbClr val="0432FF"/>
                </a:solidFill>
                <a:latin typeface="Script MT Bold" panose="03040602040607080904" pitchFamily="66" charset="0"/>
              </a:rPr>
              <a:t> </a:t>
            </a:r>
            <a:r>
              <a:rPr lang="en-US" dirty="0">
                <a:solidFill>
                  <a:srgbClr val="0432FF"/>
                </a:solidFill>
                <a:latin typeface="Arial" panose="020B0604020202020204" pitchFamily="34" charset="0"/>
              </a:rPr>
              <a:t>x </a:t>
            </a:r>
            <a:r>
              <a:rPr lang="en-US" b="1" dirty="0">
                <a:solidFill>
                  <a:srgbClr val="0432FF"/>
                </a:solidFill>
                <a:latin typeface="Arial" panose="020B0604020202020204" pitchFamily="34" charset="0"/>
              </a:rPr>
              <a:t>P</a:t>
            </a:r>
            <a:r>
              <a:rPr lang="en-US" baseline="-25000" dirty="0">
                <a:solidFill>
                  <a:srgbClr val="0432FF"/>
                </a:solidFill>
                <a:latin typeface="Arial" panose="020B0604020202020204" pitchFamily="34" charset="0"/>
              </a:rPr>
              <a:t>e</a:t>
            </a:r>
            <a:r>
              <a:rPr lang="en-US" b="1" baseline="30000" dirty="0">
                <a:solidFill>
                  <a:srgbClr val="0432FF"/>
                </a:solidFill>
                <a:latin typeface="Arial" panose="020B0604020202020204" pitchFamily="34" charset="0"/>
              </a:rPr>
              <a:t>2</a:t>
            </a:r>
            <a:r>
              <a:rPr lang="en-US" baseline="30000" dirty="0">
                <a:solidFill>
                  <a:srgbClr val="0432FF"/>
                </a:solidFill>
                <a:latin typeface="Arial" panose="020B0604020202020204" pitchFamily="34" charset="0"/>
              </a:rPr>
              <a:t> </a:t>
            </a:r>
            <a:r>
              <a:rPr lang="en-US" dirty="0">
                <a:solidFill>
                  <a:srgbClr val="0432FF"/>
                </a:solidFill>
                <a:latin typeface="Arial" panose="020B0604020202020204" pitchFamily="34" charset="0"/>
              </a:rPr>
              <a:t>x </a:t>
            </a:r>
            <a:r>
              <a:rPr lang="en-US" b="1" dirty="0">
                <a:solidFill>
                  <a:srgbClr val="0432FF"/>
                </a:solidFill>
                <a:latin typeface="Arial" panose="020B0604020202020204" pitchFamily="34" charset="0"/>
              </a:rPr>
              <a:t>P</a:t>
            </a:r>
            <a:r>
              <a:rPr lang="en-US" baseline="-25000" dirty="0">
                <a:solidFill>
                  <a:srgbClr val="0432FF"/>
                </a:solidFill>
                <a:latin typeface="Arial" panose="020B0604020202020204" pitchFamily="34" charset="0"/>
              </a:rPr>
              <a:t>p</a:t>
            </a:r>
            <a:r>
              <a:rPr lang="en-US" b="1" baseline="30000" dirty="0">
                <a:solidFill>
                  <a:srgbClr val="0432FF"/>
                </a:solidFill>
                <a:latin typeface="Arial" panose="020B0604020202020204" pitchFamily="34" charset="0"/>
              </a:rPr>
              <a:t>2</a:t>
            </a:r>
            <a:r>
              <a:rPr lang="en-US" dirty="0">
                <a:solidFill>
                  <a:srgbClr val="0432FF"/>
                </a:solidFill>
                <a:latin typeface="Arial" panose="020B0604020202020204" pitchFamily="34" charset="0"/>
              </a:rPr>
              <a:t> )</a:t>
            </a:r>
            <a:r>
              <a:rPr lang="en-US" baseline="-25000" dirty="0">
                <a:solidFill>
                  <a:srgbClr val="0432FF"/>
                </a:solidFill>
                <a:latin typeface="Arial" panose="020B0604020202020204" pitchFamily="34" charset="0"/>
              </a:rPr>
              <a:t> </a:t>
            </a:r>
            <a:r>
              <a:rPr lang="en-US" baseline="30000" dirty="0">
                <a:solidFill>
                  <a:srgbClr val="0432FF"/>
                </a:solidFill>
                <a:latin typeface="Arial" panose="020B0604020202020204" pitchFamily="34" charset="0"/>
              </a:rPr>
              <a:t>1/2</a:t>
            </a:r>
            <a:r>
              <a:rPr lang="en-US" dirty="0">
                <a:solidFill>
                  <a:srgbClr val="0432FF"/>
                </a:solidFill>
                <a:latin typeface="Arial" panose="020B0604020202020204" pitchFamily="34" charset="0"/>
              </a:rPr>
              <a:t> </a:t>
            </a:r>
            <a:endParaRPr lang="en-US" dirty="0">
              <a:solidFill>
                <a:srgbClr val="0432FF"/>
              </a:solidFill>
            </a:endParaRPr>
          </a:p>
          <a:p>
            <a:r>
              <a:rPr lang="en-US" dirty="0"/>
              <a:t>Ion beams from deuterons to the heaviest stable nuclei</a:t>
            </a:r>
          </a:p>
          <a:p>
            <a:pPr lvl="1"/>
            <a:r>
              <a:rPr lang="en-US" dirty="0">
                <a:solidFill>
                  <a:srgbClr val="0432FF"/>
                </a:solidFill>
              </a:rPr>
              <a:t>Protons, deuterons, light nuclei, through U or </a:t>
            </a:r>
            <a:r>
              <a:rPr lang="en-US" dirty="0" err="1">
                <a:solidFill>
                  <a:srgbClr val="0432FF"/>
                </a:solidFill>
              </a:rPr>
              <a:t>Pb</a:t>
            </a:r>
            <a:endParaRPr lang="en-US" dirty="0">
              <a:solidFill>
                <a:srgbClr val="0432FF"/>
              </a:solidFill>
            </a:endParaRPr>
          </a:p>
          <a:p>
            <a:r>
              <a:rPr lang="en-US" dirty="0"/>
              <a:t>Variable center of mass energies ~20-100 GeV, upgradable to ~140 GeV</a:t>
            </a:r>
          </a:p>
          <a:p>
            <a:pPr lvl="1"/>
            <a:r>
              <a:rPr lang="en-US" dirty="0">
                <a:solidFill>
                  <a:srgbClr val="0432FF"/>
                </a:solidFill>
              </a:rPr>
              <a:t>Not a collider to achieve highest possible </a:t>
            </a:r>
            <a:r>
              <a:rPr lang="en-US" dirty="0" err="1">
                <a:solidFill>
                  <a:srgbClr val="0432FF"/>
                </a:solidFill>
              </a:rPr>
              <a:t>CoM</a:t>
            </a:r>
            <a:r>
              <a:rPr lang="en-US" dirty="0">
                <a:solidFill>
                  <a:srgbClr val="0432FF"/>
                </a:solidFill>
              </a:rPr>
              <a:t> energy</a:t>
            </a:r>
          </a:p>
          <a:p>
            <a:pPr lvl="1"/>
            <a:r>
              <a:rPr lang="en-US" dirty="0">
                <a:solidFill>
                  <a:srgbClr val="0432FF"/>
                </a:solidFill>
              </a:rPr>
              <a:t>Highest luminosity demands in mid energy range</a:t>
            </a:r>
          </a:p>
          <a:p>
            <a:r>
              <a:rPr lang="en-US" dirty="0"/>
              <a:t>High collision luminosity ~10</a:t>
            </a:r>
            <a:r>
              <a:rPr lang="en-US" baseline="30000" dirty="0"/>
              <a:t>33-34</a:t>
            </a:r>
            <a:r>
              <a:rPr lang="en-US" dirty="0"/>
              <a:t>  cm</a:t>
            </a:r>
            <a:r>
              <a:rPr lang="en-US" baseline="30000" dirty="0"/>
              <a:t>-2</a:t>
            </a:r>
            <a:r>
              <a:rPr lang="en-US" dirty="0"/>
              <a:t> s</a:t>
            </a:r>
            <a:r>
              <a:rPr lang="en-US" baseline="30000" dirty="0"/>
              <a:t>-1</a:t>
            </a:r>
          </a:p>
          <a:p>
            <a:pPr lvl="1"/>
            <a:r>
              <a:rPr lang="en-US" dirty="0">
                <a:solidFill>
                  <a:srgbClr val="0432FF"/>
                </a:solidFill>
              </a:rPr>
              <a:t>“Factory”-like luminosity, factor of 100-1000 beyond HERA</a:t>
            </a:r>
          </a:p>
          <a:p>
            <a:r>
              <a:rPr lang="en-US" dirty="0" smtClean="0"/>
              <a:t>Possibility of </a:t>
            </a:r>
            <a:r>
              <a:rPr lang="en-US" dirty="0"/>
              <a:t>more than one interaction region</a:t>
            </a:r>
          </a:p>
        </p:txBody>
      </p:sp>
      <p:sp>
        <p:nvSpPr>
          <p:cNvPr id="4" name="Footer Placeholder 3">
            <a:extLst>
              <a:ext uri="{FF2B5EF4-FFF2-40B4-BE49-F238E27FC236}">
                <a16:creationId xmlns:a16="http://schemas.microsoft.com/office/drawing/2014/main" id="{48EC85C9-183A-AC4C-85C9-A34A8768E870}"/>
              </a:ext>
            </a:extLst>
          </p:cNvPr>
          <p:cNvSpPr>
            <a:spLocks noGrp="1"/>
          </p:cNvSpPr>
          <p:nvPr>
            <p:ph type="ftr" sz="quarter" idx="4294967295"/>
          </p:nvPr>
        </p:nvSpPr>
        <p:spPr/>
        <p:txBody>
          <a:bodyPr/>
          <a:lstStyle/>
          <a:p>
            <a:r>
              <a:rPr lang="en-US" sz="1100" dirty="0">
                <a:solidFill>
                  <a:srgbClr val="000000"/>
                </a:solidFill>
              </a:rPr>
              <a:t> </a:t>
            </a:r>
          </a:p>
        </p:txBody>
      </p:sp>
      <p:sp>
        <p:nvSpPr>
          <p:cNvPr id="5" name="Slide Number Placeholder 4">
            <a:extLst>
              <a:ext uri="{FF2B5EF4-FFF2-40B4-BE49-F238E27FC236}">
                <a16:creationId xmlns:a16="http://schemas.microsoft.com/office/drawing/2014/main" id="{4D8CE259-9643-8749-9DF6-CF829B53DA1B}"/>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893" y="1131286"/>
            <a:ext cx="1528879" cy="1973422"/>
          </a:xfrm>
          <a:prstGeom prst="rect">
            <a:avLst/>
          </a:prstGeom>
          <a:solidFill>
            <a:schemeClr val="tx1"/>
          </a:solidFill>
          <a:ln>
            <a:noFill/>
          </a:ln>
          <a:effectLs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92" y="3455860"/>
            <a:ext cx="1528879" cy="19727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7FE30635-F665-584D-B0F9-5275B36281B9}"/>
              </a:ext>
            </a:extLst>
          </p:cNvPr>
          <p:cNvSpPr/>
          <p:nvPr/>
        </p:nvSpPr>
        <p:spPr>
          <a:xfrm>
            <a:off x="2895186" y="6008696"/>
            <a:ext cx="8327570" cy="523220"/>
          </a:xfrm>
          <a:prstGeom prst="rect">
            <a:avLst/>
          </a:prstGeom>
        </p:spPr>
        <p:txBody>
          <a:bodyPr wrap="square">
            <a:spAutoFit/>
          </a:bodyPr>
          <a:lstStyle/>
          <a:p>
            <a:r>
              <a:rPr lang="en-GB" sz="1400" dirty="0">
                <a:latin typeface="Helvetica" pitchFamily="2" charset="0"/>
              </a:rPr>
              <a:t>*A. </a:t>
            </a:r>
            <a:r>
              <a:rPr lang="en-GB" sz="1400" dirty="0" err="1">
                <a:latin typeface="Helvetica" pitchFamily="2" charset="0"/>
              </a:rPr>
              <a:t>Accardi</a:t>
            </a:r>
            <a:r>
              <a:rPr lang="en-GB" sz="1400" dirty="0">
                <a:latin typeface="Helvetica" pitchFamily="2" charset="0"/>
              </a:rPr>
              <a:t> et al. , “Electron Ion Collider: The Next QCD Frontier - Understanding the Glue that Binds Us All”, Eur. Phys. J. A52 , p. 268 (2016), https://</a:t>
            </a:r>
            <a:r>
              <a:rPr lang="en-GB" sz="1400" dirty="0" err="1">
                <a:latin typeface="Helvetica" pitchFamily="2" charset="0"/>
              </a:rPr>
              <a:t>doi.org</a:t>
            </a:r>
            <a:r>
              <a:rPr lang="en-GB" sz="1400" dirty="0">
                <a:latin typeface="Helvetica" pitchFamily="2" charset="0"/>
              </a:rPr>
              <a:t>/10.1140/</a:t>
            </a:r>
            <a:r>
              <a:rPr lang="en-GB" sz="1400" dirty="0" err="1">
                <a:latin typeface="Helvetica" pitchFamily="2" charset="0"/>
              </a:rPr>
              <a:t>epja</a:t>
            </a:r>
            <a:r>
              <a:rPr lang="en-GB" sz="1400" dirty="0">
                <a:latin typeface="Helvetica" pitchFamily="2" charset="0"/>
              </a:rPr>
              <a:t>/i2016-16268-9</a:t>
            </a:r>
            <a:endParaRPr lang="en-GB" sz="1400" dirty="0">
              <a:effectLst/>
              <a:latin typeface="Helvetica" pitchFamily="2" charset="0"/>
            </a:endParaRPr>
          </a:p>
        </p:txBody>
      </p:sp>
      <p:sp>
        <p:nvSpPr>
          <p:cNvPr id="11"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541571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04C5-F25F-3D4A-8CCF-E7838F9752DE}"/>
              </a:ext>
            </a:extLst>
          </p:cNvPr>
          <p:cNvSpPr>
            <a:spLocks noGrp="1"/>
          </p:cNvSpPr>
          <p:nvPr>
            <p:ph type="title"/>
          </p:nvPr>
        </p:nvSpPr>
        <p:spPr/>
        <p:txBody>
          <a:bodyPr/>
          <a:lstStyle/>
          <a:p>
            <a:r>
              <a:rPr lang="en-US" dirty="0" err="1" smtClean="0"/>
              <a:t>eRHIC</a:t>
            </a:r>
            <a:r>
              <a:rPr lang="en-US" dirty="0" smtClean="0"/>
              <a:t> IR Magnets</a:t>
            </a:r>
            <a:endParaRPr lang="en-US" dirty="0"/>
          </a:p>
        </p:txBody>
      </p:sp>
      <p:sp>
        <p:nvSpPr>
          <p:cNvPr id="5" name="Slide Number Placeholder 4">
            <a:extLst>
              <a:ext uri="{FF2B5EF4-FFF2-40B4-BE49-F238E27FC236}">
                <a16:creationId xmlns:a16="http://schemas.microsoft.com/office/drawing/2014/main" id="{4B2595C1-3243-4C48-8698-8C7259D7B7C3}"/>
              </a:ext>
            </a:extLst>
          </p:cNvPr>
          <p:cNvSpPr>
            <a:spLocks noGrp="1"/>
          </p:cNvSpPr>
          <p:nvPr>
            <p:ph type="sldNum" sz="quarter" idx="12"/>
          </p:nvPr>
        </p:nvSpPr>
        <p:spPr/>
        <p:txBody>
          <a:bodyPr/>
          <a:lstStyle/>
          <a:p>
            <a:fld id="{07E1C93C-5050-FC42-8F10-D22D4F119D13}" type="slidenum">
              <a:rPr lang="en-US" smtClean="0"/>
              <a:pPr/>
              <a:t>30</a:t>
            </a:fld>
            <a:endParaRPr lang="en-US" dirty="0"/>
          </a:p>
        </p:txBody>
      </p:sp>
      <p:sp>
        <p:nvSpPr>
          <p:cNvPr id="6" name="Content Placeholder 2">
            <a:extLst>
              <a:ext uri="{FF2B5EF4-FFF2-40B4-BE49-F238E27FC236}">
                <a16:creationId xmlns:a16="http://schemas.microsoft.com/office/drawing/2014/main" id="{6844A864-550C-5B46-81F7-B40518FB9EDE}"/>
              </a:ext>
            </a:extLst>
          </p:cNvPr>
          <p:cNvSpPr>
            <a:spLocks noGrp="1"/>
          </p:cNvSpPr>
          <p:nvPr>
            <p:ph idx="1"/>
          </p:nvPr>
        </p:nvSpPr>
        <p:spPr>
          <a:xfrm>
            <a:off x="411892" y="966054"/>
            <a:ext cx="11493596" cy="5688133"/>
          </a:xfrm>
        </p:spPr>
        <p:txBody>
          <a:bodyPr>
            <a:normAutofit/>
          </a:bodyPr>
          <a:lstStyle/>
          <a:p>
            <a:pPr>
              <a:lnSpc>
                <a:spcPct val="100000"/>
              </a:lnSpc>
            </a:pPr>
            <a:r>
              <a:rPr lang="en-US" dirty="0" smtClean="0"/>
              <a:t>Three types of superconducting magnets</a:t>
            </a:r>
          </a:p>
          <a:p>
            <a:pPr lvl="1">
              <a:lnSpc>
                <a:spcPct val="100000"/>
              </a:lnSpc>
            </a:pPr>
            <a:r>
              <a:rPr lang="en-US" dirty="0" smtClean="0"/>
              <a:t>All </a:t>
            </a:r>
            <a:r>
              <a:rPr lang="en-US" dirty="0" err="1" smtClean="0"/>
              <a:t>NbTi</a:t>
            </a:r>
            <a:endParaRPr lang="en-US" dirty="0" smtClean="0"/>
          </a:p>
        </p:txBody>
      </p:sp>
      <p:sp>
        <p:nvSpPr>
          <p:cNvPr id="16"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pic>
        <p:nvPicPr>
          <p:cNvPr id="7" name="Content Placeholder 7">
            <a:extLst>
              <a:ext uri="{FF2B5EF4-FFF2-40B4-BE49-F238E27FC236}">
                <a16:creationId xmlns:a16="http://schemas.microsoft.com/office/drawing/2014/main" id="{67522280-40BB-4571-A19C-4D58EDED00C1}"/>
              </a:ext>
            </a:extLst>
          </p:cNvPr>
          <p:cNvPicPr>
            <a:picLocks noChangeAspect="1"/>
          </p:cNvPicPr>
          <p:nvPr/>
        </p:nvPicPr>
        <p:blipFill>
          <a:blip r:embed="rId2"/>
          <a:stretch>
            <a:fillRect/>
          </a:stretch>
        </p:blipFill>
        <p:spPr>
          <a:xfrm>
            <a:off x="245255" y="2054224"/>
            <a:ext cx="3463629" cy="3353807"/>
          </a:xfrm>
          <a:prstGeom prst="rect">
            <a:avLst/>
          </a:prstGeom>
        </p:spPr>
      </p:pic>
      <p:sp>
        <p:nvSpPr>
          <p:cNvPr id="8" name="TextBox 7">
            <a:extLst>
              <a:ext uri="{FF2B5EF4-FFF2-40B4-BE49-F238E27FC236}">
                <a16:creationId xmlns:a16="http://schemas.microsoft.com/office/drawing/2014/main" id="{32599121-B5FB-4FA4-B3CC-F4CA135BE6B5}"/>
              </a:ext>
            </a:extLst>
          </p:cNvPr>
          <p:cNvSpPr txBox="1"/>
          <p:nvPr/>
        </p:nvSpPr>
        <p:spPr>
          <a:xfrm>
            <a:off x="814014" y="5693606"/>
            <a:ext cx="2326109" cy="646331"/>
          </a:xfrm>
          <a:prstGeom prst="rect">
            <a:avLst/>
          </a:prstGeom>
          <a:noFill/>
        </p:spPr>
        <p:txBody>
          <a:bodyPr wrap="square" rtlCol="0">
            <a:spAutoFit/>
          </a:bodyPr>
          <a:lstStyle/>
          <a:p>
            <a:r>
              <a:rPr lang="en-US" dirty="0"/>
              <a:t>9 Direct Wind Magnets</a:t>
            </a:r>
            <a:br>
              <a:rPr lang="en-US" dirty="0"/>
            </a:br>
            <a:r>
              <a:rPr lang="en-US" dirty="0"/>
              <a:t>(S-MD)</a:t>
            </a:r>
          </a:p>
        </p:txBody>
      </p:sp>
      <p:sp>
        <p:nvSpPr>
          <p:cNvPr id="9" name="TextBox 8">
            <a:extLst>
              <a:ext uri="{FF2B5EF4-FFF2-40B4-BE49-F238E27FC236}">
                <a16:creationId xmlns:a16="http://schemas.microsoft.com/office/drawing/2014/main" id="{EE5C6419-A50D-4509-86F9-451EF1105EFD}"/>
              </a:ext>
            </a:extLst>
          </p:cNvPr>
          <p:cNvSpPr txBox="1"/>
          <p:nvPr/>
        </p:nvSpPr>
        <p:spPr>
          <a:xfrm>
            <a:off x="4666455" y="5832105"/>
            <a:ext cx="2010625" cy="369332"/>
          </a:xfrm>
          <a:prstGeom prst="rect">
            <a:avLst/>
          </a:prstGeom>
          <a:noFill/>
        </p:spPr>
        <p:txBody>
          <a:bodyPr wrap="square" rtlCol="0">
            <a:spAutoFit/>
          </a:bodyPr>
          <a:lstStyle/>
          <a:p>
            <a:r>
              <a:rPr lang="en-US" dirty="0"/>
              <a:t>6 Collared Magnets</a:t>
            </a:r>
          </a:p>
        </p:txBody>
      </p:sp>
      <p:sp>
        <p:nvSpPr>
          <p:cNvPr id="10" name="TextBox 9">
            <a:extLst>
              <a:ext uri="{FF2B5EF4-FFF2-40B4-BE49-F238E27FC236}">
                <a16:creationId xmlns:a16="http://schemas.microsoft.com/office/drawing/2014/main" id="{36FD0BBD-6D1D-4B47-AAEA-30933EA52F23}"/>
              </a:ext>
            </a:extLst>
          </p:cNvPr>
          <p:cNvSpPr txBox="1"/>
          <p:nvPr/>
        </p:nvSpPr>
        <p:spPr>
          <a:xfrm>
            <a:off x="8883950" y="5832105"/>
            <a:ext cx="1813495" cy="369332"/>
          </a:xfrm>
          <a:prstGeom prst="rect">
            <a:avLst/>
          </a:prstGeom>
          <a:noFill/>
        </p:spPr>
        <p:txBody>
          <a:bodyPr wrap="square" rtlCol="0">
            <a:spAutoFit/>
          </a:bodyPr>
          <a:lstStyle/>
          <a:p>
            <a:r>
              <a:rPr lang="en-US" dirty="0"/>
              <a:t>1 Special Magnet</a:t>
            </a:r>
          </a:p>
        </p:txBody>
      </p:sp>
      <p:pic>
        <p:nvPicPr>
          <p:cNvPr id="11" name="Picture 10">
            <a:extLst>
              <a:ext uri="{FF2B5EF4-FFF2-40B4-BE49-F238E27FC236}">
                <a16:creationId xmlns:a16="http://schemas.microsoft.com/office/drawing/2014/main" id="{6D90EE00-490B-4500-8E27-1E7723D14F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4139" y="1914947"/>
            <a:ext cx="3435259" cy="3632361"/>
          </a:xfrm>
          <a:prstGeom prst="rect">
            <a:avLst/>
          </a:prstGeom>
        </p:spPr>
      </p:pic>
      <p:pic>
        <p:nvPicPr>
          <p:cNvPr id="12" name="Picture 11">
            <a:extLst>
              <a:ext uri="{FF2B5EF4-FFF2-40B4-BE49-F238E27FC236}">
                <a16:creationId xmlns:a16="http://schemas.microsoft.com/office/drawing/2014/main" id="{AC73E967-34E7-441B-8450-B606C11333C2}"/>
              </a:ext>
            </a:extLst>
          </p:cNvPr>
          <p:cNvPicPr>
            <a:picLocks noChangeAspect="1"/>
          </p:cNvPicPr>
          <p:nvPr/>
        </p:nvPicPr>
        <p:blipFill>
          <a:blip r:embed="rId4"/>
          <a:stretch>
            <a:fillRect/>
          </a:stretch>
        </p:blipFill>
        <p:spPr>
          <a:xfrm>
            <a:off x="7634653" y="2006673"/>
            <a:ext cx="4312091" cy="3448908"/>
          </a:xfrm>
          <a:prstGeom prst="rect">
            <a:avLst/>
          </a:prstGeom>
        </p:spPr>
      </p:pic>
    </p:spTree>
    <p:extLst>
      <p:ext uri="{BB962C8B-B14F-4D97-AF65-F5344CB8AC3E}">
        <p14:creationId xmlns:p14="http://schemas.microsoft.com/office/powerpoint/2010/main" val="998919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9CFE-368A-0141-889A-79B3B6AA1227}"/>
              </a:ext>
            </a:extLst>
          </p:cNvPr>
          <p:cNvSpPr>
            <a:spLocks noGrp="1"/>
          </p:cNvSpPr>
          <p:nvPr>
            <p:ph type="title"/>
          </p:nvPr>
        </p:nvSpPr>
        <p:spPr/>
        <p:txBody>
          <a:bodyPr/>
          <a:lstStyle/>
          <a:p>
            <a:r>
              <a:rPr lang="en-US" dirty="0"/>
              <a:t>On-Going EIC R&amp;D Effort</a:t>
            </a:r>
          </a:p>
        </p:txBody>
      </p:sp>
      <p:sp>
        <p:nvSpPr>
          <p:cNvPr id="5" name="Slide Number Placeholder 4">
            <a:extLst>
              <a:ext uri="{FF2B5EF4-FFF2-40B4-BE49-F238E27FC236}">
                <a16:creationId xmlns:a16="http://schemas.microsoft.com/office/drawing/2014/main" id="{8BACDF31-ADF9-4F4E-AC52-9E46BB32B411}"/>
              </a:ext>
            </a:extLst>
          </p:cNvPr>
          <p:cNvSpPr>
            <a:spLocks noGrp="1"/>
          </p:cNvSpPr>
          <p:nvPr>
            <p:ph type="sldNum" sz="quarter" idx="12"/>
          </p:nvPr>
        </p:nvSpPr>
        <p:spPr/>
        <p:txBody>
          <a:bodyPr/>
          <a:lstStyle/>
          <a:p>
            <a:fld id="{07E1C93C-5050-FC42-8F10-D22D4F119D13}" type="slidenum">
              <a:rPr lang="en-US" smtClean="0"/>
              <a:pPr/>
              <a:t>31</a:t>
            </a:fld>
            <a:endParaRPr lang="en-US" dirty="0"/>
          </a:p>
        </p:txBody>
      </p:sp>
      <p:sp>
        <p:nvSpPr>
          <p:cNvPr id="6" name="Content Placeholder 2">
            <a:extLst>
              <a:ext uri="{FF2B5EF4-FFF2-40B4-BE49-F238E27FC236}">
                <a16:creationId xmlns:a16="http://schemas.microsoft.com/office/drawing/2014/main" id="{A97FF656-2EAD-7E4F-87F1-57E3EC028766}"/>
              </a:ext>
            </a:extLst>
          </p:cNvPr>
          <p:cNvSpPr>
            <a:spLocks noGrp="1"/>
          </p:cNvSpPr>
          <p:nvPr>
            <p:ph idx="1"/>
          </p:nvPr>
        </p:nvSpPr>
        <p:spPr>
          <a:xfrm>
            <a:off x="674556" y="757070"/>
            <a:ext cx="8207115" cy="5786468"/>
          </a:xfrm>
        </p:spPr>
        <p:txBody>
          <a:bodyPr>
            <a:noAutofit/>
          </a:bodyPr>
          <a:lstStyle/>
          <a:p>
            <a:pPr marL="0" indent="0">
              <a:buNone/>
            </a:pPr>
            <a:r>
              <a:rPr lang="en-US" sz="1600" b="1" u="sng" dirty="0">
                <a:solidFill>
                  <a:srgbClr val="0070C0"/>
                </a:solidFill>
              </a:rPr>
              <a:t>Component Development</a:t>
            </a:r>
            <a:endParaRPr lang="en-US" sz="1600" dirty="0"/>
          </a:p>
          <a:p>
            <a:r>
              <a:rPr lang="en-US" sz="1600" dirty="0"/>
              <a:t>Crab Cavity design development and prototyping</a:t>
            </a:r>
          </a:p>
          <a:p>
            <a:r>
              <a:rPr lang="en-US" sz="1600" dirty="0"/>
              <a:t>IR magnet development and prototyping</a:t>
            </a:r>
          </a:p>
          <a:p>
            <a:r>
              <a:rPr lang="en-US" sz="1600" dirty="0"/>
              <a:t>HOM damping for RF structure development</a:t>
            </a:r>
          </a:p>
          <a:p>
            <a:r>
              <a:rPr lang="en-US" sz="1600" dirty="0"/>
              <a:t>Variable coupling high power forward power couplers development</a:t>
            </a:r>
          </a:p>
          <a:p>
            <a:r>
              <a:rPr lang="en-US" sz="1600" dirty="0"/>
              <a:t>Effective in situ Cu coating of the beam pipe  (BNL hadron only)</a:t>
            </a:r>
          </a:p>
          <a:p>
            <a:r>
              <a:rPr lang="en-US" sz="1600" dirty="0"/>
              <a:t>High average current electron gun development</a:t>
            </a:r>
          </a:p>
          <a:p>
            <a:r>
              <a:rPr lang="en-US" sz="1600" dirty="0"/>
              <a:t>Polarized </a:t>
            </a:r>
            <a:r>
              <a:rPr lang="en-US" sz="1600" baseline="30000" dirty="0"/>
              <a:t>3</a:t>
            </a:r>
            <a:r>
              <a:rPr lang="en-US" sz="1600" dirty="0"/>
              <a:t>He source</a:t>
            </a:r>
          </a:p>
          <a:p>
            <a:r>
              <a:rPr lang="en-US" sz="1600" dirty="0"/>
              <a:t>Bunch by bunch polarimetry</a:t>
            </a:r>
          </a:p>
          <a:p>
            <a:pPr marL="0" indent="0">
              <a:buNone/>
            </a:pPr>
            <a:r>
              <a:rPr lang="en-US" sz="1600" b="1" u="sng" dirty="0">
                <a:solidFill>
                  <a:srgbClr val="0070C0"/>
                </a:solidFill>
              </a:rPr>
              <a:t>Accelerator Physics R&amp;D</a:t>
            </a:r>
          </a:p>
          <a:p>
            <a:r>
              <a:rPr lang="en-US" sz="1600" dirty="0"/>
              <a:t>Strong hadron cooling </a:t>
            </a:r>
            <a:r>
              <a:rPr lang="en-US" sz="1600" dirty="0" err="1"/>
              <a:t>CeC</a:t>
            </a:r>
            <a:r>
              <a:rPr lang="en-US" sz="1600" dirty="0"/>
              <a:t>, cooling development (simulation and experimental)</a:t>
            </a:r>
          </a:p>
          <a:p>
            <a:r>
              <a:rPr lang="en-US" sz="1600" dirty="0"/>
              <a:t>Strong hadron cooling bunches electron beam cooling (simulation and experimental)</a:t>
            </a:r>
          </a:p>
          <a:p>
            <a:r>
              <a:rPr lang="en-US" sz="1600" dirty="0"/>
              <a:t>ERL development for strong hadron cooling</a:t>
            </a:r>
          </a:p>
          <a:p>
            <a:r>
              <a:rPr lang="en-US" sz="1600" dirty="0"/>
              <a:t>Test of suppression of intrinsic depolarizing resonances</a:t>
            </a:r>
          </a:p>
          <a:p>
            <a:r>
              <a:rPr lang="en-US" sz="1600" dirty="0"/>
              <a:t>Experimental verification of figure-8 spin transparency</a:t>
            </a:r>
          </a:p>
          <a:p>
            <a:r>
              <a:rPr lang="en-US" sz="1600" dirty="0"/>
              <a:t>Study of residual crab cavity effect on beam emittance</a:t>
            </a:r>
          </a:p>
          <a:p>
            <a:endParaRPr lang="en-US" sz="700" dirty="0"/>
          </a:p>
          <a:p>
            <a:pPr marL="0" indent="0">
              <a:buNone/>
            </a:pPr>
            <a:endParaRPr lang="en-US" sz="700" dirty="0"/>
          </a:p>
        </p:txBody>
      </p:sp>
      <p:pic>
        <p:nvPicPr>
          <p:cNvPr id="7" name="Picture 6">
            <a:extLst>
              <a:ext uri="{FF2B5EF4-FFF2-40B4-BE49-F238E27FC236}">
                <a16:creationId xmlns:a16="http://schemas.microsoft.com/office/drawing/2014/main" id="{35A1E69A-7528-8E45-8996-F09FDBD85210}"/>
              </a:ext>
            </a:extLst>
          </p:cNvPr>
          <p:cNvPicPr>
            <a:picLocks noChangeAspect="1"/>
          </p:cNvPicPr>
          <p:nvPr/>
        </p:nvPicPr>
        <p:blipFill>
          <a:blip r:embed="rId2"/>
          <a:stretch>
            <a:fillRect/>
          </a:stretch>
        </p:blipFill>
        <p:spPr>
          <a:xfrm>
            <a:off x="8685123" y="800227"/>
            <a:ext cx="2739948" cy="1492293"/>
          </a:xfrm>
          <a:prstGeom prst="rect">
            <a:avLst/>
          </a:prstGeom>
        </p:spPr>
      </p:pic>
      <p:pic>
        <p:nvPicPr>
          <p:cNvPr id="9" name="Picture 8">
            <a:extLst>
              <a:ext uri="{FF2B5EF4-FFF2-40B4-BE49-F238E27FC236}">
                <a16:creationId xmlns:a16="http://schemas.microsoft.com/office/drawing/2014/main" id="{EA7CE7D8-5180-A04F-8156-2F36D4A214CD}"/>
              </a:ext>
            </a:extLst>
          </p:cNvPr>
          <p:cNvPicPr>
            <a:picLocks noChangeAspect="1"/>
          </p:cNvPicPr>
          <p:nvPr/>
        </p:nvPicPr>
        <p:blipFill>
          <a:blip r:embed="rId3"/>
          <a:stretch>
            <a:fillRect/>
          </a:stretch>
        </p:blipFill>
        <p:spPr>
          <a:xfrm>
            <a:off x="6640081" y="4939894"/>
            <a:ext cx="2943609" cy="1308271"/>
          </a:xfrm>
          <a:prstGeom prst="rect">
            <a:avLst/>
          </a:prstGeom>
        </p:spPr>
      </p:pic>
      <p:sp>
        <p:nvSpPr>
          <p:cNvPr id="10" name="TextBox 9">
            <a:extLst>
              <a:ext uri="{FF2B5EF4-FFF2-40B4-BE49-F238E27FC236}">
                <a16:creationId xmlns:a16="http://schemas.microsoft.com/office/drawing/2014/main" id="{27481886-5712-0540-BFA3-FA8D55C78B06}"/>
              </a:ext>
            </a:extLst>
          </p:cNvPr>
          <p:cNvSpPr txBox="1"/>
          <p:nvPr/>
        </p:nvSpPr>
        <p:spPr>
          <a:xfrm>
            <a:off x="8657323" y="2322787"/>
            <a:ext cx="2847855" cy="307777"/>
          </a:xfrm>
          <a:prstGeom prst="rect">
            <a:avLst/>
          </a:prstGeom>
          <a:noFill/>
        </p:spPr>
        <p:txBody>
          <a:bodyPr wrap="square" rtlCol="0">
            <a:spAutoFit/>
          </a:bodyPr>
          <a:lstStyle/>
          <a:p>
            <a:r>
              <a:rPr lang="en-US" sz="1400" dirty="0"/>
              <a:t>Instrumented accelerator magnet</a:t>
            </a:r>
          </a:p>
        </p:txBody>
      </p:sp>
      <p:sp>
        <p:nvSpPr>
          <p:cNvPr id="11" name="TextBox 10">
            <a:extLst>
              <a:ext uri="{FF2B5EF4-FFF2-40B4-BE49-F238E27FC236}">
                <a16:creationId xmlns:a16="http://schemas.microsoft.com/office/drawing/2014/main" id="{227408AC-125E-F643-9A6D-628BD72A5B21}"/>
              </a:ext>
            </a:extLst>
          </p:cNvPr>
          <p:cNvSpPr txBox="1"/>
          <p:nvPr/>
        </p:nvSpPr>
        <p:spPr>
          <a:xfrm>
            <a:off x="9243152" y="4444964"/>
            <a:ext cx="2948847" cy="646331"/>
          </a:xfrm>
          <a:prstGeom prst="rect">
            <a:avLst/>
          </a:prstGeom>
          <a:noFill/>
        </p:spPr>
        <p:txBody>
          <a:bodyPr wrap="square" rtlCol="0">
            <a:spAutoFit/>
          </a:bodyPr>
          <a:lstStyle/>
          <a:p>
            <a:r>
              <a:rPr lang="en-US" dirty="0"/>
              <a:t>Crab cavity prototypes developed for CERN </a:t>
            </a:r>
            <a:r>
              <a:rPr lang="en-US" dirty="0" err="1"/>
              <a:t>SpS</a:t>
            </a:r>
            <a:r>
              <a:rPr lang="en-US" dirty="0"/>
              <a:t> tests</a:t>
            </a:r>
          </a:p>
        </p:txBody>
      </p:sp>
      <p:sp>
        <p:nvSpPr>
          <p:cNvPr id="12" name="TextBox 11">
            <a:extLst>
              <a:ext uri="{FF2B5EF4-FFF2-40B4-BE49-F238E27FC236}">
                <a16:creationId xmlns:a16="http://schemas.microsoft.com/office/drawing/2014/main" id="{BA67C622-0397-FE4C-AF8E-190E78AE664E}"/>
              </a:ext>
            </a:extLst>
          </p:cNvPr>
          <p:cNvSpPr txBox="1"/>
          <p:nvPr/>
        </p:nvSpPr>
        <p:spPr>
          <a:xfrm>
            <a:off x="6993435" y="6300918"/>
            <a:ext cx="2659840" cy="369332"/>
          </a:xfrm>
          <a:prstGeom prst="rect">
            <a:avLst/>
          </a:prstGeom>
          <a:noFill/>
        </p:spPr>
        <p:txBody>
          <a:bodyPr wrap="square" rtlCol="0">
            <a:spAutoFit/>
          </a:bodyPr>
          <a:lstStyle/>
          <a:p>
            <a:r>
              <a:rPr lang="en-US" dirty="0"/>
              <a:t>Crabbed beam dynamics</a:t>
            </a:r>
          </a:p>
        </p:txBody>
      </p:sp>
      <p:pic>
        <p:nvPicPr>
          <p:cNvPr id="13" name="Picture 12">
            <a:extLst>
              <a:ext uri="{FF2B5EF4-FFF2-40B4-BE49-F238E27FC236}">
                <a16:creationId xmlns:a16="http://schemas.microsoft.com/office/drawing/2014/main" id="{6D119A7C-6954-0B48-B765-154C459B8B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25840" y="2735650"/>
            <a:ext cx="1661462" cy="164546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16B39119-D4D1-8142-91CC-8B679A4DC41D}"/>
              </a:ext>
            </a:extLst>
          </p:cNvPr>
          <p:cNvPicPr>
            <a:picLocks noChangeAspect="1"/>
          </p:cNvPicPr>
          <p:nvPr/>
        </p:nvPicPr>
        <p:blipFill>
          <a:blip r:embed="rId5"/>
          <a:stretch>
            <a:fillRect/>
          </a:stretch>
        </p:blipFill>
        <p:spPr>
          <a:xfrm>
            <a:off x="10250053" y="2671588"/>
            <a:ext cx="1661462" cy="170952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sp>
        <p:nvSpPr>
          <p:cNvPr id="17"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706989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BNL &amp; JLab Transparent Spin Experiment</a:t>
            </a:r>
            <a:endParaRPr lang="en-US" dirty="0"/>
          </a:p>
        </p:txBody>
      </p:sp>
      <p:sp>
        <p:nvSpPr>
          <p:cNvPr id="3" name="Content Placeholder 2"/>
          <p:cNvSpPr>
            <a:spLocks noGrp="1"/>
          </p:cNvSpPr>
          <p:nvPr>
            <p:ph idx="1"/>
          </p:nvPr>
        </p:nvSpPr>
        <p:spPr>
          <a:xfrm>
            <a:off x="411892" y="884775"/>
            <a:ext cx="11285837" cy="5475858"/>
          </a:xfrm>
        </p:spPr>
        <p:txBody>
          <a:bodyPr>
            <a:spAutoFit/>
          </a:bodyPr>
          <a:lstStyle/>
          <a:p>
            <a:r>
              <a:rPr lang="en-US" sz="2000" dirty="0"/>
              <a:t>A number of novel polarization preservation and control </a:t>
            </a:r>
            <a:r>
              <a:rPr lang="en-US" sz="2000" dirty="0" smtClean="0"/>
              <a:t>techniques have been developed for JLEIC </a:t>
            </a:r>
            <a:endParaRPr lang="en-US" sz="2000" dirty="0"/>
          </a:p>
          <a:p>
            <a:pPr lvl="1"/>
            <a:r>
              <a:rPr lang="en-US" sz="1800" dirty="0" smtClean="0"/>
              <a:t>Transparent spin </a:t>
            </a:r>
            <a:r>
              <a:rPr lang="en-US" sz="1800" dirty="0"/>
              <a:t>mode</a:t>
            </a:r>
          </a:p>
          <a:p>
            <a:pPr lvl="2"/>
            <a:r>
              <a:rPr lang="en-US" sz="1600" dirty="0"/>
              <a:t>Figure-8 ring </a:t>
            </a:r>
          </a:p>
          <a:p>
            <a:pPr lvl="2"/>
            <a:r>
              <a:rPr lang="en-US" sz="1600" dirty="0"/>
              <a:t>Racetrack with two identical Siberian snakes separated by 180</a:t>
            </a:r>
            <a:r>
              <a:rPr lang="en-US" sz="1600" dirty="0">
                <a:sym typeface="Symbol" panose="05050102010706020507" pitchFamily="18" charset="2"/>
              </a:rPr>
              <a:t> bend</a:t>
            </a:r>
            <a:endParaRPr lang="en-US" sz="1600" dirty="0"/>
          </a:p>
          <a:p>
            <a:pPr lvl="1"/>
            <a:endParaRPr lang="en-US" sz="1800" dirty="0" smtClean="0"/>
          </a:p>
          <a:p>
            <a:pPr lvl="1"/>
            <a:endParaRPr lang="en-US" sz="1800" dirty="0"/>
          </a:p>
          <a:p>
            <a:pPr lvl="1"/>
            <a:endParaRPr lang="en-US" sz="1800" dirty="0" smtClean="0"/>
          </a:p>
          <a:p>
            <a:pPr lvl="1"/>
            <a:endParaRPr lang="en-US" sz="1800" dirty="0" smtClean="0"/>
          </a:p>
          <a:p>
            <a:pPr lvl="1"/>
            <a:endParaRPr lang="en-US" sz="1800" dirty="0"/>
          </a:p>
          <a:p>
            <a:pPr lvl="1"/>
            <a:endParaRPr lang="en-US" sz="1800" dirty="0" smtClean="0"/>
          </a:p>
          <a:p>
            <a:pPr lvl="1"/>
            <a:endParaRPr lang="en-US" sz="1800" dirty="0"/>
          </a:p>
          <a:p>
            <a:pPr lvl="1"/>
            <a:r>
              <a:rPr lang="en-US" sz="1800" dirty="0" smtClean="0"/>
              <a:t>3D </a:t>
            </a:r>
            <a:r>
              <a:rPr lang="en-US" sz="1800" dirty="0"/>
              <a:t>spin </a:t>
            </a:r>
            <a:r>
              <a:rPr lang="en-US" sz="1800" dirty="0" smtClean="0"/>
              <a:t>rotator: small rations about three orthogonal axes = rotation about any direction </a:t>
            </a:r>
            <a:endParaRPr lang="en-US" sz="1800" dirty="0"/>
          </a:p>
          <a:p>
            <a:pPr lvl="1"/>
            <a:r>
              <a:rPr lang="en-US" sz="1800" dirty="0"/>
              <a:t>Polarized deuteron beam at higher than ever before energies</a:t>
            </a:r>
          </a:p>
          <a:p>
            <a:pPr lvl="1"/>
            <a:r>
              <a:rPr lang="en-US" sz="1800" dirty="0"/>
              <a:t>New spin dynamics theory and analytic and simulation </a:t>
            </a:r>
            <a:r>
              <a:rPr lang="en-US" sz="1800" dirty="0" smtClean="0"/>
              <a:t>tools</a:t>
            </a:r>
            <a:endParaRPr lang="en-US" sz="1800" dirty="0"/>
          </a:p>
          <a:p>
            <a:r>
              <a:rPr lang="en-US" sz="2000" dirty="0"/>
              <a:t>Spin transparency mode is of interest to BNL for the </a:t>
            </a:r>
            <a:r>
              <a:rPr lang="en-US" sz="2000" dirty="0" err="1"/>
              <a:t>eRHIC</a:t>
            </a:r>
            <a:r>
              <a:rPr lang="en-US" sz="2000" dirty="0"/>
              <a:t> electron collider </a:t>
            </a:r>
            <a:r>
              <a:rPr lang="en-US" sz="2000" dirty="0" smtClean="0"/>
              <a:t>ring</a:t>
            </a:r>
            <a:endParaRPr lang="en-US" sz="2000" dirty="0"/>
          </a:p>
          <a:p>
            <a:r>
              <a:rPr lang="en-US" sz="2000" dirty="0" smtClean="0"/>
              <a:t>Plan </a:t>
            </a:r>
            <a:r>
              <a:rPr lang="en-US" sz="2000" dirty="0"/>
              <a:t>experimental verification </a:t>
            </a:r>
            <a:r>
              <a:rPr lang="en-US" sz="2000" dirty="0" smtClean="0"/>
              <a:t>of theory and </a:t>
            </a:r>
            <a:r>
              <a:rPr lang="en-US" sz="2000" dirty="0" smtClean="0"/>
              <a:t>simulations at single energy</a:t>
            </a:r>
            <a:endParaRPr lang="en-US" sz="2000"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32</a:t>
            </a:fld>
            <a:endParaRPr lang="en-US" dirty="0"/>
          </a:p>
        </p:txBody>
      </p:sp>
      <p:grpSp>
        <p:nvGrpSpPr>
          <p:cNvPr id="11" name="Group 10"/>
          <p:cNvGrpSpPr/>
          <p:nvPr/>
        </p:nvGrpSpPr>
        <p:grpSpPr>
          <a:xfrm>
            <a:off x="1116805" y="2506345"/>
            <a:ext cx="9958390" cy="1932390"/>
            <a:chOff x="1000760" y="2506345"/>
            <a:chExt cx="9958390" cy="1932390"/>
          </a:xfrm>
        </p:grpSpPr>
        <p:pic>
          <p:nvPicPr>
            <p:cNvPr id="10" name="Picture 9"/>
            <p:cNvPicPr>
              <a:picLocks noChangeAspect="1"/>
            </p:cNvPicPr>
            <p:nvPr/>
          </p:nvPicPr>
          <p:blipFill>
            <a:blip r:embed="rId2"/>
            <a:stretch>
              <a:fillRect/>
            </a:stretch>
          </p:blipFill>
          <p:spPr>
            <a:xfrm>
              <a:off x="1000760" y="2506345"/>
              <a:ext cx="4046717" cy="1811655"/>
            </a:xfrm>
            <a:prstGeom prst="rect">
              <a:avLst/>
            </a:prstGeom>
          </p:spPr>
        </p:pic>
        <p:sp>
          <p:nvSpPr>
            <p:cNvPr id="4" name="TextBox 3"/>
            <p:cNvSpPr txBox="1"/>
            <p:nvPr/>
          </p:nvSpPr>
          <p:spPr>
            <a:xfrm>
              <a:off x="5496560" y="2950507"/>
              <a:ext cx="675640" cy="923330"/>
            </a:xfrm>
            <a:prstGeom prst="rect">
              <a:avLst/>
            </a:prstGeom>
            <a:noFill/>
          </p:spPr>
          <p:txBody>
            <a:bodyPr wrap="square" rtlCol="0">
              <a:spAutoFit/>
            </a:bodyPr>
            <a:lstStyle/>
            <a:p>
              <a:r>
                <a:rPr lang="en-US" sz="5400" dirty="0" smtClean="0"/>
                <a:t>=</a:t>
              </a:r>
              <a:endParaRPr lang="en-US" sz="5400" dirty="0"/>
            </a:p>
          </p:txBody>
        </p:sp>
        <p:pic>
          <p:nvPicPr>
            <p:cNvPr id="5" name="Picture 4"/>
            <p:cNvPicPr>
              <a:picLocks noChangeAspect="1"/>
            </p:cNvPicPr>
            <p:nvPr/>
          </p:nvPicPr>
          <p:blipFill>
            <a:blip r:embed="rId3"/>
            <a:stretch>
              <a:fillRect/>
            </a:stretch>
          </p:blipFill>
          <p:spPr>
            <a:xfrm>
              <a:off x="6262049" y="2506345"/>
              <a:ext cx="4697101" cy="1932390"/>
            </a:xfrm>
            <a:prstGeom prst="rect">
              <a:avLst/>
            </a:prstGeom>
          </p:spPr>
        </p:pic>
      </p:grpSp>
      <p:sp>
        <p:nvSpPr>
          <p:cNvPr id="9"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812840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RHIC in Transparent Spin Mode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11892" y="884775"/>
                <a:ext cx="11285837" cy="3123932"/>
              </a:xfrm>
            </p:spPr>
            <p:txBody>
              <a:bodyPr>
                <a:spAutoFit/>
              </a:bodyPr>
              <a:lstStyle/>
              <a:p>
                <a:pPr lvl="0">
                  <a:lnSpc>
                    <a:spcPct val="100000"/>
                  </a:lnSpc>
                  <a:spcBef>
                    <a:spcPts val="0"/>
                  </a:spcBef>
                  <a:spcAft>
                    <a:spcPts val="600"/>
                  </a:spcAft>
                </a:pPr>
                <a:r>
                  <a:rPr lang="en-US" sz="2000" dirty="0" smtClean="0">
                    <a:latin typeface="Arial" panose="020B0604020202020204" pitchFamily="34" charset="0"/>
                  </a:rPr>
                  <a:t>RHIC already has all of the necessary technical capabilities</a:t>
                </a:r>
                <a:endParaRPr lang="en-US" sz="2000" dirty="0">
                  <a:latin typeface="Arial" panose="020B0604020202020204" pitchFamily="34" charset="0"/>
                </a:endParaRPr>
              </a:p>
              <a:p>
                <a:pPr lvl="0">
                  <a:lnSpc>
                    <a:spcPct val="100000"/>
                  </a:lnSpc>
                  <a:spcBef>
                    <a:spcPts val="0"/>
                  </a:spcBef>
                  <a:spcAft>
                    <a:spcPts val="600"/>
                  </a:spcAft>
                </a:pPr>
                <a:r>
                  <a:rPr lang="en-US" sz="2000" dirty="0" smtClean="0">
                    <a:latin typeface="Arial" panose="020B0604020202020204" pitchFamily="34" charset="0"/>
                  </a:rPr>
                  <a:t>Make </a:t>
                </a:r>
                <a:r>
                  <a:rPr lang="en-US" sz="2000" dirty="0">
                    <a:latin typeface="Arial" panose="020B0604020202020204" pitchFamily="34" charset="0"/>
                  </a:rPr>
                  <a:t>snake axes parallel</a:t>
                </a:r>
                <a:r>
                  <a:rPr lang="en-US" sz="2000" dirty="0" smtClean="0">
                    <a:solidFill>
                      <a:schemeClr val="tx1"/>
                    </a:solidFill>
                    <a:latin typeface="Arial" panose="020B0604020202020204" pitchFamily="34" charset="0"/>
                  </a:rPr>
                  <a:t> at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b="0" i="1">
                            <a:solidFill>
                              <a:schemeClr val="tx1"/>
                            </a:solidFill>
                            <a:latin typeface="Cambria Math" panose="02040503050406030204" pitchFamily="18" charset="0"/>
                          </a:rPr>
                          <m:t>0</m:t>
                        </m:r>
                      </m:e>
                      <m:sup>
                        <m:r>
                          <a:rPr lang="en-US" sz="2000" b="0" i="1">
                            <a:solidFill>
                              <a:schemeClr val="tx1"/>
                            </a:solidFill>
                            <a:latin typeface="Cambria Math" panose="02040503050406030204" pitchFamily="18" charset="0"/>
                          </a:rPr>
                          <m:t>∘</m:t>
                        </m:r>
                      </m:sup>
                    </m:sSup>
                  </m:oMath>
                </a14:m>
                <a:endParaRPr lang="en-US" sz="2000" dirty="0" smtClean="0"/>
              </a:p>
              <a:p>
                <a:pPr lvl="0">
                  <a:lnSpc>
                    <a:spcPct val="100000"/>
                  </a:lnSpc>
                  <a:spcBef>
                    <a:spcPts val="0"/>
                  </a:spcBef>
                  <a:spcAft>
                    <a:spcPts val="600"/>
                  </a:spcAft>
                </a:pPr>
                <a:r>
                  <a:rPr lang="en-US" sz="2000" dirty="0" smtClean="0">
                    <a:latin typeface="Arial" panose="020B0604020202020204" pitchFamily="34" charset="0"/>
                  </a:rPr>
                  <a:t>3D </a:t>
                </a:r>
                <a:r>
                  <a:rPr lang="en-US" sz="2000" dirty="0">
                    <a:latin typeface="Arial" panose="020B0604020202020204" pitchFamily="34" charset="0"/>
                  </a:rPr>
                  <a:t>spin rotator</a:t>
                </a:r>
              </a:p>
              <a:p>
                <a:pPr lvl="1">
                  <a:lnSpc>
                    <a:spcPct val="100000"/>
                  </a:lnSpc>
                  <a:spcBef>
                    <a:spcPts val="0"/>
                  </a:spcBef>
                  <a:spcAft>
                    <a:spcPts val="600"/>
                  </a:spcAft>
                </a:pPr>
                <a:r>
                  <a:rPr lang="en-US" sz="1800" dirty="0">
                    <a:latin typeface="Arial" panose="020B0604020202020204" pitchFamily="34" charset="0"/>
                  </a:rPr>
                  <a:t>Small angle between the snake axes </a:t>
                </a:r>
                <a:br>
                  <a:rPr lang="en-US" sz="1800" dirty="0">
                    <a:latin typeface="Arial" panose="020B0604020202020204" pitchFamily="34" charset="0"/>
                  </a:rPr>
                </a:br>
                <a:r>
                  <a:rPr lang="en-US" sz="1800" dirty="0">
                    <a:latin typeface="Arial" panose="020B0604020202020204" pitchFamily="34" charset="0"/>
                  </a:rPr>
                  <a:t>= vertical module</a:t>
                </a:r>
              </a:p>
              <a:p>
                <a:pPr lvl="1">
                  <a:lnSpc>
                    <a:spcPct val="100000"/>
                  </a:lnSpc>
                  <a:spcBef>
                    <a:spcPts val="0"/>
                  </a:spcBef>
                  <a:spcAft>
                    <a:spcPts val="600"/>
                  </a:spcAft>
                </a:pPr>
                <a:r>
                  <a:rPr lang="en-US" sz="1800" dirty="0" smtClean="0">
                    <a:latin typeface="Arial" panose="020B0604020202020204" pitchFamily="34" charset="0"/>
                  </a:rPr>
                  <a:t>Mismatch of </a:t>
                </a:r>
                <a:r>
                  <a:rPr lang="en-US" sz="1800" dirty="0">
                    <a:latin typeface="Arial" panose="020B0604020202020204" pitchFamily="34" charset="0"/>
                  </a:rPr>
                  <a:t>the snake strengths </a:t>
                </a:r>
                <a:r>
                  <a:rPr lang="en-US" sz="1800" dirty="0" smtClean="0">
                    <a:latin typeface="Arial" panose="020B0604020202020204" pitchFamily="34" charset="0"/>
                  </a:rPr>
                  <a:t>from </a:t>
                </a:r>
                <a14:m>
                  <m:oMath xmlns:m="http://schemas.openxmlformats.org/officeDocument/2006/math">
                    <m:r>
                      <a:rPr lang="en-US" sz="1800" b="0" i="1" smtClean="0">
                        <a:latin typeface="Cambria Math" panose="02040503050406030204" pitchFamily="18" charset="0"/>
                      </a:rPr>
                      <m:t>𝜋</m:t>
                    </m:r>
                  </m:oMath>
                </a14:m>
                <a:r>
                  <a:rPr lang="en-US" sz="1800" dirty="0">
                    <a:latin typeface="Arial" panose="020B0604020202020204" pitchFamily="34" charset="0"/>
                  </a:rPr>
                  <a:t/>
                </a:r>
                <a:br>
                  <a:rPr lang="en-US" sz="1800" dirty="0">
                    <a:latin typeface="Arial" panose="020B0604020202020204" pitchFamily="34" charset="0"/>
                  </a:rPr>
                </a:br>
                <a:r>
                  <a:rPr lang="en-US" sz="1800" dirty="0">
                    <a:latin typeface="Arial" panose="020B0604020202020204" pitchFamily="34" charset="0"/>
                  </a:rPr>
                  <a:t>= longitudinal </a:t>
                </a:r>
                <a:r>
                  <a:rPr lang="en-US" sz="1800" dirty="0" smtClean="0">
                    <a:latin typeface="Arial" panose="020B0604020202020204" pitchFamily="34" charset="0"/>
                  </a:rPr>
                  <a:t>&amp; radial modules</a:t>
                </a:r>
                <a:endParaRPr lang="en-US" sz="1800" dirty="0">
                  <a:latin typeface="Arial" panose="020B0604020202020204" pitchFamily="34" charset="0"/>
                </a:endParaRPr>
              </a:p>
              <a:p>
                <a:pPr lvl="0">
                  <a:lnSpc>
                    <a:spcPct val="100000"/>
                  </a:lnSpc>
                  <a:spcBef>
                    <a:spcPts val="0"/>
                  </a:spcBef>
                  <a:spcAft>
                    <a:spcPts val="600"/>
                  </a:spcAft>
                </a:pPr>
                <a:r>
                  <a:rPr lang="en-US" sz="2000" dirty="0">
                    <a:latin typeface="Arial" panose="020B0604020202020204" pitchFamily="34" charset="0"/>
                  </a:rPr>
                  <a:t>Existing </a:t>
                </a:r>
                <a:r>
                  <a:rPr lang="en-US" sz="2000" dirty="0" smtClean="0">
                    <a:latin typeface="Arial" panose="020B0604020202020204" pitchFamily="34" charset="0"/>
                  </a:rPr>
                  <a:t>polarimeter with fast measurement time,</a:t>
                </a:r>
                <a:br>
                  <a:rPr lang="en-US" sz="2000" dirty="0" smtClean="0">
                    <a:latin typeface="Arial" panose="020B0604020202020204" pitchFamily="34" charset="0"/>
                  </a:rPr>
                </a:br>
                <a:r>
                  <a:rPr lang="en-US" sz="2000" dirty="0" smtClean="0">
                    <a:latin typeface="Arial" panose="020B0604020202020204" pitchFamily="34" charset="0"/>
                  </a:rPr>
                  <a:t>primarily interested in relative measurement </a:t>
                </a:r>
                <a:endParaRPr lang="en-US" sz="2000" dirty="0">
                  <a:latin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11892" y="884775"/>
                <a:ext cx="11285837" cy="3123932"/>
              </a:xfrm>
              <a:blipFill>
                <a:blip r:embed="rId2"/>
                <a:stretch>
                  <a:fillRect l="-486" t="-780" b="-2534"/>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7" name="Picture 6"/>
          <p:cNvPicPr>
            <a:picLocks noChangeAspect="1"/>
          </p:cNvPicPr>
          <p:nvPr/>
        </p:nvPicPr>
        <p:blipFill rotWithShape="1">
          <a:blip r:embed="rId3"/>
          <a:srcRect l="13519" r="24561"/>
          <a:stretch/>
        </p:blipFill>
        <p:spPr>
          <a:xfrm>
            <a:off x="7283404" y="1423425"/>
            <a:ext cx="3681046" cy="4428492"/>
          </a:xfrm>
          <a:prstGeom prst="rect">
            <a:avLst/>
          </a:prstGeom>
        </p:spPr>
      </p:pic>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736376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60DA1D-0220-0448-BC7F-411606764662}"/>
              </a:ext>
            </a:extLst>
          </p:cNvPr>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9" name="Picture 8">
            <a:extLst>
              <a:ext uri="{FF2B5EF4-FFF2-40B4-BE49-F238E27FC236}">
                <a16:creationId xmlns:a16="http://schemas.microsoft.com/office/drawing/2014/main" id="{A683DFBA-30CF-CD43-9A3E-2A901C706153}"/>
              </a:ext>
            </a:extLst>
          </p:cNvPr>
          <p:cNvPicPr>
            <a:picLocks noChangeAspect="1"/>
          </p:cNvPicPr>
          <p:nvPr/>
        </p:nvPicPr>
        <p:blipFill>
          <a:blip r:embed="rId2"/>
          <a:stretch>
            <a:fillRect/>
          </a:stretch>
        </p:blipFill>
        <p:spPr>
          <a:xfrm>
            <a:off x="8113846" y="0"/>
            <a:ext cx="4078154" cy="1231593"/>
          </a:xfrm>
          <a:prstGeom prst="rect">
            <a:avLst/>
          </a:prstGeom>
        </p:spPr>
      </p:pic>
      <p:sp>
        <p:nvSpPr>
          <p:cNvPr id="10" name="Rectangle 9">
            <a:extLst>
              <a:ext uri="{FF2B5EF4-FFF2-40B4-BE49-F238E27FC236}">
                <a16:creationId xmlns:a16="http://schemas.microsoft.com/office/drawing/2014/main" id="{6F68ECD3-FC04-DA46-A7D5-848523A7530A}"/>
              </a:ext>
            </a:extLst>
          </p:cNvPr>
          <p:cNvSpPr/>
          <p:nvPr/>
        </p:nvSpPr>
        <p:spPr>
          <a:xfrm>
            <a:off x="8113846" y="416864"/>
            <a:ext cx="3707746" cy="369332"/>
          </a:xfrm>
          <a:prstGeom prst="rect">
            <a:avLst/>
          </a:prstGeom>
        </p:spPr>
        <p:txBody>
          <a:bodyPr wrap="none">
            <a:spAutoFit/>
          </a:bodyPr>
          <a:lstStyle/>
          <a:p>
            <a:r>
              <a:rPr lang="en-US" dirty="0">
                <a:hlinkClick r:id="rId3"/>
              </a:rPr>
              <a:t>https://indico.fnal.gov/event/21416/</a:t>
            </a:r>
            <a:r>
              <a:rPr lang="en-US" dirty="0"/>
              <a:t> </a:t>
            </a:r>
          </a:p>
        </p:txBody>
      </p:sp>
      <p:pic>
        <p:nvPicPr>
          <p:cNvPr id="3" name="Picture 2">
            <a:extLst>
              <a:ext uri="{FF2B5EF4-FFF2-40B4-BE49-F238E27FC236}">
                <a16:creationId xmlns:a16="http://schemas.microsoft.com/office/drawing/2014/main" id="{16505205-FD35-CF4D-A98B-E6657DC0C991}"/>
              </a:ext>
            </a:extLst>
          </p:cNvPr>
          <p:cNvPicPr>
            <a:picLocks noChangeAspect="1"/>
          </p:cNvPicPr>
          <p:nvPr/>
        </p:nvPicPr>
        <p:blipFill rotWithShape="1">
          <a:blip r:embed="rId4"/>
          <a:srcRect r="5375"/>
          <a:stretch/>
        </p:blipFill>
        <p:spPr>
          <a:xfrm>
            <a:off x="1" y="0"/>
            <a:ext cx="8113846" cy="6345716"/>
          </a:xfrm>
          <a:prstGeom prst="rect">
            <a:avLst/>
          </a:prstGeom>
          <a:ln>
            <a:solidFill>
              <a:schemeClr val="accent1"/>
            </a:solidFill>
          </a:ln>
        </p:spPr>
      </p:pic>
      <p:sp>
        <p:nvSpPr>
          <p:cNvPr id="12"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727478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3EBD-BA2B-454F-9FA0-0A3FA568C596}"/>
              </a:ext>
            </a:extLst>
          </p:cNvPr>
          <p:cNvSpPr>
            <a:spLocks noGrp="1"/>
          </p:cNvSpPr>
          <p:nvPr>
            <p:ph type="title"/>
          </p:nvPr>
        </p:nvSpPr>
        <p:spPr/>
        <p:txBody>
          <a:bodyPr/>
          <a:lstStyle/>
          <a:p>
            <a:r>
              <a:rPr lang="en-US" dirty="0"/>
              <a:t>EIC will boost accelerator technology impact on other areas</a:t>
            </a:r>
          </a:p>
        </p:txBody>
      </p:sp>
      <p:sp>
        <p:nvSpPr>
          <p:cNvPr id="5" name="Slide Number Placeholder 4">
            <a:extLst>
              <a:ext uri="{FF2B5EF4-FFF2-40B4-BE49-F238E27FC236}">
                <a16:creationId xmlns:a16="http://schemas.microsoft.com/office/drawing/2014/main" id="{CE19B803-4F87-2942-8769-1CBC5A5C8CDA}"/>
              </a:ext>
            </a:extLst>
          </p:cNvPr>
          <p:cNvSpPr>
            <a:spLocks noGrp="1"/>
          </p:cNvSpPr>
          <p:nvPr>
            <p:ph type="sldNum" sz="quarter" idx="12"/>
          </p:nvPr>
        </p:nvSpPr>
        <p:spPr/>
        <p:txBody>
          <a:bodyPr/>
          <a:lstStyle/>
          <a:p>
            <a:fld id="{07E1C93C-5050-FC42-8F10-D22D4F119D13}" type="slidenum">
              <a:rPr lang="en-US" smtClean="0"/>
              <a:pPr/>
              <a:t>35</a:t>
            </a:fld>
            <a:endParaRPr lang="en-US" dirty="0"/>
          </a:p>
        </p:txBody>
      </p:sp>
      <p:sp>
        <p:nvSpPr>
          <p:cNvPr id="6" name="Content Placeholder 2">
            <a:extLst>
              <a:ext uri="{FF2B5EF4-FFF2-40B4-BE49-F238E27FC236}">
                <a16:creationId xmlns:a16="http://schemas.microsoft.com/office/drawing/2014/main" id="{DC9D515D-3977-C14C-A195-A634D92F9621}"/>
              </a:ext>
            </a:extLst>
          </p:cNvPr>
          <p:cNvSpPr>
            <a:spLocks noGrp="1"/>
          </p:cNvSpPr>
          <p:nvPr>
            <p:ph idx="1"/>
          </p:nvPr>
        </p:nvSpPr>
        <p:spPr>
          <a:xfrm>
            <a:off x="3961" y="878969"/>
            <a:ext cx="4032332" cy="4191362"/>
          </a:xfrm>
        </p:spPr>
        <p:txBody>
          <a:bodyPr>
            <a:noAutofit/>
          </a:bodyPr>
          <a:lstStyle/>
          <a:p>
            <a:pPr marL="0" indent="0">
              <a:buNone/>
            </a:pPr>
            <a:r>
              <a:rPr lang="en-US" sz="2000" dirty="0"/>
              <a:t>NAS report: “development of an EIC would advance accelerator science and technology in </a:t>
            </a:r>
            <a:r>
              <a:rPr lang="en-US" sz="2000" dirty="0" smtClean="0"/>
              <a:t/>
            </a:r>
            <a:br>
              <a:rPr lang="en-US" sz="2000" dirty="0" smtClean="0"/>
            </a:br>
            <a:r>
              <a:rPr lang="en-US" sz="2000" dirty="0" smtClean="0"/>
              <a:t>nuclear </a:t>
            </a:r>
            <a:r>
              <a:rPr lang="en-US" sz="2000" dirty="0"/>
              <a:t>science; it would also benefit other fields of accelerator-based science and society, from medicine through materials science to elementary particle physics</a:t>
            </a:r>
            <a:r>
              <a:rPr lang="en-US" sz="2000" dirty="0" smtClean="0"/>
              <a:t>.”</a:t>
            </a:r>
          </a:p>
          <a:p>
            <a:r>
              <a:rPr lang="en-US" sz="2000" dirty="0" smtClean="0"/>
              <a:t>New beam control technologies</a:t>
            </a:r>
          </a:p>
          <a:p>
            <a:r>
              <a:rPr lang="en-US" sz="2000" dirty="0" smtClean="0"/>
              <a:t>High field magnets</a:t>
            </a:r>
          </a:p>
          <a:p>
            <a:r>
              <a:rPr lang="en-US" sz="2000" dirty="0" smtClean="0"/>
              <a:t>Fast kickers</a:t>
            </a:r>
          </a:p>
          <a:p>
            <a:r>
              <a:rPr lang="en-US" sz="2000" dirty="0" smtClean="0"/>
              <a:t>Detector magnets</a:t>
            </a:r>
            <a:endParaRPr lang="en-US" sz="2000" dirty="0"/>
          </a:p>
        </p:txBody>
      </p:sp>
      <p:pic>
        <p:nvPicPr>
          <p:cNvPr id="7" name="Picture 6">
            <a:extLst>
              <a:ext uri="{FF2B5EF4-FFF2-40B4-BE49-F238E27FC236}">
                <a16:creationId xmlns:a16="http://schemas.microsoft.com/office/drawing/2014/main" id="{47CA3C9C-CD28-7949-9727-368144866DA8}"/>
              </a:ext>
            </a:extLst>
          </p:cNvPr>
          <p:cNvPicPr>
            <a:picLocks noChangeAspect="1"/>
          </p:cNvPicPr>
          <p:nvPr/>
        </p:nvPicPr>
        <p:blipFill>
          <a:blip r:embed="rId2"/>
          <a:stretch>
            <a:fillRect/>
          </a:stretch>
        </p:blipFill>
        <p:spPr>
          <a:xfrm>
            <a:off x="3886199" y="797544"/>
            <a:ext cx="8120743" cy="5612283"/>
          </a:xfrm>
          <a:prstGeom prst="rect">
            <a:avLst/>
          </a:prstGeom>
        </p:spPr>
      </p:pic>
      <p:sp>
        <p:nvSpPr>
          <p:cNvPr id="8" name="Rectangle 7">
            <a:extLst>
              <a:ext uri="{FF2B5EF4-FFF2-40B4-BE49-F238E27FC236}">
                <a16:creationId xmlns:a16="http://schemas.microsoft.com/office/drawing/2014/main" id="{739DB02B-DE73-064E-A408-F4002CCE44A9}"/>
              </a:ext>
            </a:extLst>
          </p:cNvPr>
          <p:cNvSpPr/>
          <p:nvPr/>
        </p:nvSpPr>
        <p:spPr>
          <a:xfrm>
            <a:off x="87086" y="5345269"/>
            <a:ext cx="3799113" cy="923330"/>
          </a:xfrm>
          <a:prstGeom prst="rect">
            <a:avLst/>
          </a:prstGeom>
        </p:spPr>
        <p:txBody>
          <a:bodyPr wrap="square">
            <a:spAutoFit/>
          </a:bodyPr>
          <a:lstStyle/>
          <a:p>
            <a:r>
              <a:rPr lang="en-US" dirty="0"/>
              <a:t>Chart from Robert W. Hamm, Accelerator Industrial Stewardship event, JLAB, December, 2018</a:t>
            </a:r>
          </a:p>
        </p:txBody>
      </p:sp>
      <p:sp>
        <p:nvSpPr>
          <p:cNvPr id="9"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3017775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6623-A571-C94A-B5A0-887284DB2D9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F730077-7EE6-C54E-BE2C-E3EA21CAF84C}"/>
              </a:ext>
            </a:extLst>
          </p:cNvPr>
          <p:cNvSpPr>
            <a:spLocks noGrp="1"/>
          </p:cNvSpPr>
          <p:nvPr>
            <p:ph idx="1"/>
          </p:nvPr>
        </p:nvSpPr>
        <p:spPr>
          <a:xfrm>
            <a:off x="411892" y="966055"/>
            <a:ext cx="5223851" cy="5381694"/>
          </a:xfrm>
        </p:spPr>
        <p:txBody>
          <a:bodyPr>
            <a:normAutofit/>
          </a:bodyPr>
          <a:lstStyle/>
          <a:p>
            <a:r>
              <a:rPr lang="en-US" sz="2000" dirty="0"/>
              <a:t>The future EIC will be much more capable and much more challenging to build than earlier electron or polarized proton machines</a:t>
            </a:r>
          </a:p>
          <a:p>
            <a:r>
              <a:rPr lang="en-US" sz="2000" dirty="0"/>
              <a:t>It will be the most sophisticated and challenging accelerator currently proposed for construction in the United States and will significantly advance accelerator science and technology in the US and around the world</a:t>
            </a:r>
          </a:p>
          <a:p>
            <a:r>
              <a:rPr lang="en-US" sz="2000" dirty="0"/>
              <a:t>The EIC design team is working on optimization and analyzing the performance of both design concepts and is looking forward for collaborative efforts for making the EIC a reality</a:t>
            </a:r>
          </a:p>
        </p:txBody>
      </p:sp>
      <p:sp>
        <p:nvSpPr>
          <p:cNvPr id="5" name="Slide Number Placeholder 4">
            <a:extLst>
              <a:ext uri="{FF2B5EF4-FFF2-40B4-BE49-F238E27FC236}">
                <a16:creationId xmlns:a16="http://schemas.microsoft.com/office/drawing/2014/main" id="{E5C11F73-A254-724B-BA58-E87F2991B4E4}"/>
              </a:ext>
            </a:extLst>
          </p:cNvPr>
          <p:cNvSpPr>
            <a:spLocks noGrp="1"/>
          </p:cNvSpPr>
          <p:nvPr>
            <p:ph type="sldNum" sz="quarter" idx="12"/>
          </p:nvPr>
        </p:nvSpPr>
        <p:spPr/>
        <p:txBody>
          <a:bodyPr/>
          <a:lstStyle/>
          <a:p>
            <a:fld id="{07E1C93C-5050-FC42-8F10-D22D4F119D13}" type="slidenum">
              <a:rPr lang="en-US" smtClean="0"/>
              <a:pPr/>
              <a:t>36</a:t>
            </a:fld>
            <a:endParaRPr lang="en-US" dirty="0"/>
          </a:p>
        </p:txBody>
      </p:sp>
      <p:pic>
        <p:nvPicPr>
          <p:cNvPr id="6" name="Picture 5"/>
          <p:cNvPicPr>
            <a:picLocks noChangeAspect="1"/>
          </p:cNvPicPr>
          <p:nvPr/>
        </p:nvPicPr>
        <p:blipFill>
          <a:blip r:embed="rId2"/>
          <a:stretch>
            <a:fillRect/>
          </a:stretch>
        </p:blipFill>
        <p:spPr>
          <a:xfrm>
            <a:off x="5822084" y="870104"/>
            <a:ext cx="6224172" cy="549421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1411B19B-09FD-C441-BB78-B55C35DA69E8}"/>
              </a:ext>
            </a:extLst>
          </p:cNvPr>
          <p:cNvSpPr/>
          <p:nvPr/>
        </p:nvSpPr>
        <p:spPr>
          <a:xfrm>
            <a:off x="6571568" y="252478"/>
            <a:ext cx="4725204" cy="369332"/>
          </a:xfrm>
          <a:prstGeom prst="rect">
            <a:avLst/>
          </a:prstGeom>
        </p:spPr>
        <p:txBody>
          <a:bodyPr wrap="none">
            <a:spAutoFit/>
          </a:bodyPr>
          <a:lstStyle/>
          <a:p>
            <a:r>
              <a:rPr lang="en-US" dirty="0">
                <a:hlinkClick r:id="rId3"/>
              </a:rPr>
              <a:t>https://napac2019.vrws.de/papers/moohc2.pdf</a:t>
            </a:r>
            <a:r>
              <a:rPr lang="en-US" dirty="0"/>
              <a:t> </a:t>
            </a:r>
          </a:p>
        </p:txBody>
      </p:sp>
      <p:sp>
        <p:nvSpPr>
          <p:cNvPr id="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590869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112A-547C-E44A-9720-F16A2FA41E81}"/>
              </a:ext>
            </a:extLst>
          </p:cNvPr>
          <p:cNvSpPr>
            <a:spLocks noGrp="1"/>
          </p:cNvSpPr>
          <p:nvPr>
            <p:ph type="title"/>
          </p:nvPr>
        </p:nvSpPr>
        <p:spPr/>
        <p:txBody>
          <a:bodyPr>
            <a:normAutofit/>
          </a:bodyPr>
          <a:lstStyle/>
          <a:p>
            <a:r>
              <a:rPr lang="en-US" sz="2800" dirty="0"/>
              <a:t>HERA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08B1746-97E4-1648-AAAD-3313182826D5}"/>
                  </a:ext>
                </a:extLst>
              </p:cNvPr>
              <p:cNvSpPr>
                <a:spLocks noGrp="1"/>
              </p:cNvSpPr>
              <p:nvPr>
                <p:ph idx="1"/>
              </p:nvPr>
            </p:nvSpPr>
            <p:spPr>
              <a:xfrm>
                <a:off x="411891" y="1154313"/>
                <a:ext cx="6638133" cy="4748945"/>
              </a:xfrm>
            </p:spPr>
            <p:txBody>
              <a:bodyPr>
                <a:normAutofit lnSpcReduction="10000"/>
              </a:bodyPr>
              <a:lstStyle/>
              <a:p>
                <a:pPr>
                  <a:lnSpc>
                    <a:spcPct val="100000"/>
                  </a:lnSpc>
                </a:pPr>
                <a:r>
                  <a:rPr lang="en-US" dirty="0" smtClean="0"/>
                  <a:t>The first and only lepton-hadron collider, DESY, Hamburg, Germany</a:t>
                </a:r>
              </a:p>
              <a:p>
                <a:pPr>
                  <a:lnSpc>
                    <a:spcPct val="100000"/>
                  </a:lnSpc>
                </a:pPr>
                <a:r>
                  <a:rPr lang="en-US" dirty="0"/>
                  <a:t>Proposed in 1981, approved 1984</a:t>
                </a:r>
              </a:p>
              <a:p>
                <a:pPr>
                  <a:lnSpc>
                    <a:spcPct val="100000"/>
                  </a:lnSpc>
                </a:pPr>
                <a:r>
                  <a:rPr lang="en-US" dirty="0"/>
                  <a:t>Operated for physics 1992-2007</a:t>
                </a:r>
              </a:p>
              <a:p>
                <a:pPr>
                  <a:lnSpc>
                    <a:spcPct val="100000"/>
                  </a:lnSpc>
                </a:pPr>
                <a:r>
                  <a:rPr lang="en-US" dirty="0"/>
                  <a:t>Collided 27.5 GeV spin polarized leptons </a:t>
                </a:r>
                <a:r>
                  <a:rPr lang="en-US" dirty="0" smtClean="0"/>
                  <a:t>(</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en-US" dirty="0" smtClean="0"/>
                  <a:t>,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𝑒</m:t>
                        </m:r>
                      </m:e>
                      <m:sup>
                        <m:r>
                          <a:rPr lang="en-US" i="1" dirty="0" smtClean="0">
                            <a:latin typeface="Cambria Math" panose="02040503050406030204" pitchFamily="18" charset="0"/>
                          </a:rPr>
                          <m:t>−</m:t>
                        </m:r>
                      </m:sup>
                    </m:sSup>
                  </m:oMath>
                </a14:m>
                <a:r>
                  <a:rPr lang="en-US" dirty="0"/>
                  <a:t> ) with 920 GeV protons</a:t>
                </a:r>
              </a:p>
              <a:p>
                <a:pPr>
                  <a:lnSpc>
                    <a:spcPct val="100000"/>
                  </a:lnSpc>
                </a:pPr>
                <a:r>
                  <a:rPr lang="en-US" dirty="0"/>
                  <a:t>Reached a luminosity of 5x10</a:t>
                </a:r>
                <a:r>
                  <a:rPr lang="en-US" baseline="30000" dirty="0"/>
                  <a:t>31</a:t>
                </a:r>
                <a:r>
                  <a:rPr lang="en-US" dirty="0"/>
                  <a:t> cm</a:t>
                </a:r>
                <a:r>
                  <a:rPr lang="en-US" baseline="30000" dirty="0"/>
                  <a:t>-2</a:t>
                </a:r>
                <a:r>
                  <a:rPr lang="en-US" dirty="0"/>
                  <a:t> s</a:t>
                </a:r>
                <a:r>
                  <a:rPr lang="en-US" baseline="30000" dirty="0"/>
                  <a:t>-1</a:t>
                </a:r>
              </a:p>
              <a:p>
                <a:pPr>
                  <a:lnSpc>
                    <a:spcPct val="100000"/>
                  </a:lnSpc>
                </a:pPr>
                <a:r>
                  <a:rPr lang="en-US" dirty="0"/>
                  <a:t>Many lessons from HERA are relevant for EIC</a:t>
                </a:r>
              </a:p>
              <a:p>
                <a:pPr lvl="1">
                  <a:lnSpc>
                    <a:spcPct val="100000"/>
                  </a:lnSpc>
                </a:pPr>
                <a:r>
                  <a:rPr lang="en-US" dirty="0"/>
                  <a:t>Vertical beam-beam tune shift for lepton beam reached values planned for EIC</a:t>
                </a:r>
              </a:p>
              <a:p>
                <a:pPr lvl="1">
                  <a:lnSpc>
                    <a:spcPct val="100000"/>
                  </a:lnSpc>
                </a:pPr>
                <a:r>
                  <a:rPr lang="en-US" dirty="0"/>
                  <a:t>The necessity to minimize synchrotron radiation in the IR, IR vacuum pressure, and to avoid halo of the proton beam</a:t>
                </a:r>
              </a:p>
              <a:p>
                <a:pPr lvl="1">
                  <a:lnSpc>
                    <a:spcPct val="100000"/>
                  </a:lnSpc>
                </a:pPr>
                <a:endParaRPr lang="en-US" dirty="0"/>
              </a:p>
              <a:p>
                <a:pPr>
                  <a:lnSpc>
                    <a:spcPct val="100000"/>
                  </a:lnSpc>
                </a:pPr>
                <a:endParaRPr lang="en-US" dirty="0"/>
              </a:p>
              <a:p>
                <a:pPr>
                  <a:lnSpc>
                    <a:spcPct val="100000"/>
                  </a:lnSpc>
                </a:pPr>
                <a:endParaRPr lang="en-US" dirty="0"/>
              </a:p>
            </p:txBody>
          </p:sp>
        </mc:Choice>
        <mc:Fallback>
          <p:sp>
            <p:nvSpPr>
              <p:cNvPr id="3" name="Content Placeholder 2">
                <a:extLst>
                  <a:ext uri="{FF2B5EF4-FFF2-40B4-BE49-F238E27FC236}">
                    <a16:creationId xmlns:a16="http://schemas.microsoft.com/office/drawing/2014/main" id="{C08B1746-97E4-1648-AAAD-3313182826D5}"/>
                  </a:ext>
                </a:extLst>
              </p:cNvPr>
              <p:cNvSpPr>
                <a:spLocks noGrp="1" noRot="1" noChangeAspect="1" noMove="1" noResize="1" noEditPoints="1" noAdjustHandles="1" noChangeArrowheads="1" noChangeShapeType="1" noTextEdit="1"/>
              </p:cNvSpPr>
              <p:nvPr>
                <p:ph idx="1"/>
              </p:nvPr>
            </p:nvSpPr>
            <p:spPr>
              <a:xfrm>
                <a:off x="411891" y="1154313"/>
                <a:ext cx="6638133" cy="4748945"/>
              </a:xfrm>
              <a:blipFill>
                <a:blip r:embed="rId2"/>
                <a:stretch>
                  <a:fillRect l="-1102" t="-1412" r="-1561" b="-12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8FA3598-6F62-5B4F-8DA7-C14759F0CFEC}"/>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6" name="Rectangle 5">
            <a:extLst>
              <a:ext uri="{FF2B5EF4-FFF2-40B4-BE49-F238E27FC236}">
                <a16:creationId xmlns:a16="http://schemas.microsoft.com/office/drawing/2014/main" id="{B396BAB1-72A8-8246-8BCA-1445B80D620A}"/>
              </a:ext>
            </a:extLst>
          </p:cNvPr>
          <p:cNvSpPr/>
          <p:nvPr/>
        </p:nvSpPr>
        <p:spPr>
          <a:xfrm>
            <a:off x="1765610" y="6126625"/>
            <a:ext cx="8660781" cy="307777"/>
          </a:xfrm>
          <a:prstGeom prst="rect">
            <a:avLst/>
          </a:prstGeom>
        </p:spPr>
        <p:txBody>
          <a:bodyPr wrap="square">
            <a:spAutoFit/>
          </a:bodyPr>
          <a:lstStyle/>
          <a:p>
            <a:r>
              <a:rPr lang="en-US" sz="1400" dirty="0"/>
              <a:t> F. </a:t>
            </a:r>
            <a:r>
              <a:rPr lang="en-US" sz="1400" dirty="0" err="1"/>
              <a:t>Willeke</a:t>
            </a:r>
            <a:r>
              <a:rPr lang="en-US" sz="1400" dirty="0"/>
              <a:t>, </a:t>
            </a:r>
            <a:r>
              <a:rPr lang="en-US" sz="1400" dirty="0" smtClean="0"/>
              <a:t>“HERA </a:t>
            </a:r>
            <a:r>
              <a:rPr lang="en-US" sz="1400" dirty="0"/>
              <a:t>and the Next Generation of Lepton-Ion </a:t>
            </a:r>
            <a:r>
              <a:rPr lang="en-US" sz="1400" dirty="0" smtClean="0"/>
              <a:t>Colliders”, </a:t>
            </a:r>
            <a:r>
              <a:rPr lang="en-US" sz="1400" dirty="0"/>
              <a:t>in Proc. of EPAC'06 , Edinburgh, paper FRXBPA01</a:t>
            </a:r>
          </a:p>
        </p:txBody>
      </p:sp>
      <p:pic>
        <p:nvPicPr>
          <p:cNvPr id="7" name="Picture 6">
            <a:extLst>
              <a:ext uri="{FF2B5EF4-FFF2-40B4-BE49-F238E27FC236}">
                <a16:creationId xmlns:a16="http://schemas.microsoft.com/office/drawing/2014/main" id="{7C42DB82-BD4C-0446-AB27-BC331FE7E952}"/>
              </a:ext>
            </a:extLst>
          </p:cNvPr>
          <p:cNvPicPr>
            <a:picLocks noChangeAspect="1"/>
          </p:cNvPicPr>
          <p:nvPr/>
        </p:nvPicPr>
        <p:blipFill>
          <a:blip r:embed="rId3"/>
          <a:stretch>
            <a:fillRect/>
          </a:stretch>
        </p:blipFill>
        <p:spPr>
          <a:xfrm>
            <a:off x="7290231" y="1032323"/>
            <a:ext cx="4689678" cy="4714188"/>
          </a:xfrm>
          <a:prstGeom prst="rect">
            <a:avLst/>
          </a:prstGeom>
        </p:spPr>
      </p:pic>
      <p:sp>
        <p:nvSpPr>
          <p:cNvPr id="9"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1181144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BE51-187D-3340-A354-4539EDC4AC35}"/>
              </a:ext>
            </a:extLst>
          </p:cNvPr>
          <p:cNvSpPr>
            <a:spLocks noGrp="1"/>
          </p:cNvSpPr>
          <p:nvPr>
            <p:ph type="title"/>
          </p:nvPr>
        </p:nvSpPr>
        <p:spPr/>
        <p:txBody>
          <a:bodyPr/>
          <a:lstStyle/>
          <a:p>
            <a:r>
              <a:rPr lang="en-US" dirty="0"/>
              <a:t>Lessons from B </a:t>
            </a:r>
            <a:r>
              <a:rPr lang="en-US" dirty="0" smtClean="0"/>
              <a:t>Factories </a:t>
            </a:r>
            <a:r>
              <a:rPr lang="en-US" dirty="0"/>
              <a:t>- KEK B and PEP-II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337016-BBD7-344A-8766-AE34F5D49487}"/>
                  </a:ext>
                </a:extLst>
              </p:cNvPr>
              <p:cNvSpPr>
                <a:spLocks noGrp="1"/>
              </p:cNvSpPr>
              <p:nvPr>
                <p:ph idx="1"/>
              </p:nvPr>
            </p:nvSpPr>
            <p:spPr/>
            <p:txBody>
              <a:bodyPr>
                <a:normAutofit/>
              </a:bodyPr>
              <a:lstStyle/>
              <a:p>
                <a:pPr>
                  <a:lnSpc>
                    <a:spcPct val="100000"/>
                  </a:lnSpc>
                </a:pPr>
                <a:r>
                  <a:rPr lang="en-GB" dirty="0" smtClean="0"/>
                  <a:t>When B factories design started ~1990, </a:t>
                </a:r>
                <a14:m>
                  <m:oMath xmlns:m="http://schemas.openxmlformats.org/officeDocument/2006/math">
                    <m:sSup>
                      <m:sSupPr>
                        <m:ctrlPr>
                          <a:rPr lang="en-US" b="0" i="1" dirty="0" smtClean="0">
                            <a:latin typeface="Cambria Math" panose="02040503050406030204" pitchFamily="18" charset="0"/>
                          </a:rPr>
                        </m:ctrlPr>
                      </m:sSupPr>
                      <m:e>
                        <m:r>
                          <a:rPr lang="en-GB" i="1" dirty="0" smtClean="0">
                            <a:latin typeface="Cambria Math" panose="02040503050406030204" pitchFamily="18" charset="0"/>
                          </a:rPr>
                          <m:t>𝑒</m:t>
                        </m:r>
                      </m:e>
                      <m:sup>
                        <m:r>
                          <a:rPr lang="en-GB" i="1" dirty="0" smtClean="0">
                            <a:latin typeface="Cambria Math" panose="02040503050406030204" pitchFamily="18" charset="0"/>
                          </a:rPr>
                          <m:t>+</m:t>
                        </m:r>
                      </m:sup>
                    </m:sSup>
                    <m:sSup>
                      <m:sSupPr>
                        <m:ctrlPr>
                          <a:rPr lang="en-US" b="0" i="1" dirty="0" smtClean="0">
                            <a:latin typeface="Cambria Math" panose="02040503050406030204" pitchFamily="18" charset="0"/>
                          </a:rPr>
                        </m:ctrlPr>
                      </m:sSupPr>
                      <m:e>
                        <m:r>
                          <a:rPr lang="en-GB" i="1" dirty="0" smtClean="0">
                            <a:latin typeface="Cambria Math" panose="02040503050406030204" pitchFamily="18" charset="0"/>
                          </a:rPr>
                          <m:t>𝑒</m:t>
                        </m:r>
                      </m:e>
                      <m:sup>
                        <m:r>
                          <a:rPr lang="en-GB" i="1" dirty="0">
                            <a:latin typeface="Cambria Math" panose="02040503050406030204" pitchFamily="18" charset="0"/>
                          </a:rPr>
                          <m:t>−</m:t>
                        </m:r>
                      </m:sup>
                    </m:sSup>
                  </m:oMath>
                </a14:m>
                <a:r>
                  <a:rPr lang="en-GB" dirty="0"/>
                  <a:t> colliders barely reached 10</a:t>
                </a:r>
                <a:r>
                  <a:rPr lang="en-GB" baseline="30000" dirty="0"/>
                  <a:t>32</a:t>
                </a:r>
                <a:r>
                  <a:rPr lang="en-GB" dirty="0"/>
                  <a:t> cm</a:t>
                </a:r>
                <a:r>
                  <a:rPr lang="en-GB" baseline="30000" dirty="0"/>
                  <a:t>−2</a:t>
                </a:r>
                <a:r>
                  <a:rPr lang="en-GB" dirty="0"/>
                  <a:t>s</a:t>
                </a:r>
                <a:r>
                  <a:rPr lang="en-GB" baseline="30000" dirty="0"/>
                  <a:t>−1</a:t>
                </a:r>
                <a:endParaRPr lang="en-GB" dirty="0"/>
              </a:p>
              <a:p>
                <a:pPr>
                  <a:lnSpc>
                    <a:spcPct val="100000"/>
                  </a:lnSpc>
                </a:pPr>
                <a:r>
                  <a:rPr lang="en-GB" dirty="0"/>
                  <a:t>Aim: PEP-II and </a:t>
                </a:r>
                <a:r>
                  <a:rPr lang="en-GB" dirty="0" smtClean="0"/>
                  <a:t>KEK-B </a:t>
                </a:r>
                <a:r>
                  <a:rPr lang="en-GB" dirty="0"/>
                  <a:t>aimed in their design to luminosity of 0.3 – 1 x 10</a:t>
                </a:r>
                <a:r>
                  <a:rPr lang="en-GB" baseline="30000" dirty="0"/>
                  <a:t>34</a:t>
                </a:r>
                <a:r>
                  <a:rPr lang="en-GB" dirty="0"/>
                  <a:t> cm</a:t>
                </a:r>
                <a:r>
                  <a:rPr lang="en-GB" baseline="30000" dirty="0"/>
                  <a:t>-2</a:t>
                </a:r>
                <a:r>
                  <a:rPr lang="en-GB" dirty="0"/>
                  <a:t> s</a:t>
                </a:r>
                <a:r>
                  <a:rPr lang="en-GB" baseline="30000" dirty="0"/>
                  <a:t>-1</a:t>
                </a:r>
                <a:endParaRPr lang="en-GB" dirty="0"/>
              </a:p>
              <a:p>
                <a:pPr>
                  <a:lnSpc>
                    <a:spcPct val="100000"/>
                  </a:lnSpc>
                </a:pPr>
                <a:r>
                  <a:rPr lang="en-GB" dirty="0"/>
                  <a:t>Approach: build-in necessary features to achieve high </a:t>
                </a:r>
                <a:r>
                  <a:rPr lang="en-GB" dirty="0" err="1"/>
                  <a:t>Lumi</a:t>
                </a:r>
                <a:r>
                  <a:rPr lang="en-GB" dirty="0"/>
                  <a:t> into the design</a:t>
                </a:r>
              </a:p>
              <a:p>
                <a:pPr lvl="1">
                  <a:lnSpc>
                    <a:spcPct val="100000"/>
                  </a:lnSpc>
                </a:pPr>
                <a:r>
                  <a:rPr lang="en-GB" dirty="0" smtClean="0"/>
                  <a:t>High rep rate/ short bunches; Strong beam focusing at IP; Crossing </a:t>
                </a:r>
                <a:r>
                  <a:rPr lang="en-GB" dirty="0"/>
                  <a:t>angle and crab cavity; Local chromaticity correction; RF cavities and vacuum chamber compatible with ampere-scale beams; Bunch-by-bunch feedback;  Continuous top-up injection</a:t>
                </a:r>
              </a:p>
              <a:p>
                <a:pPr>
                  <a:lnSpc>
                    <a:spcPct val="100000"/>
                  </a:lnSpc>
                </a:pPr>
                <a:r>
                  <a:rPr lang="en-GB" dirty="0"/>
                  <a:t>Result: fast start-up – achieve design </a:t>
                </a:r>
                <a:r>
                  <a:rPr lang="en-GB" dirty="0" err="1"/>
                  <a:t>Lumi</a:t>
                </a:r>
                <a:r>
                  <a:rPr lang="en-GB" dirty="0"/>
                  <a:t> in 1.5-3 years</a:t>
                </a:r>
                <a:br>
                  <a:rPr lang="en-GB" dirty="0"/>
                </a:br>
                <a:r>
                  <a:rPr lang="en-GB" dirty="0"/>
                  <a:t>			   with further efforts exceed design </a:t>
                </a:r>
                <a:r>
                  <a:rPr lang="en-GB" dirty="0" err="1"/>
                  <a:t>Lumi</a:t>
                </a:r>
                <a:r>
                  <a:rPr lang="en-GB" dirty="0"/>
                  <a:t> x2-4 times</a:t>
                </a:r>
              </a:p>
              <a:p>
                <a:pPr>
                  <a:lnSpc>
                    <a:spcPct val="100000"/>
                  </a:lnSpc>
                </a:pPr>
                <a:r>
                  <a:rPr lang="en-GB" dirty="0"/>
                  <a:t>Lesson for EIC: </a:t>
                </a:r>
              </a:p>
              <a:p>
                <a:pPr marL="804863" lvl="1" indent="-347663">
                  <a:lnSpc>
                    <a:spcPct val="100000"/>
                  </a:lnSpc>
                </a:pPr>
                <a:r>
                  <a:rPr lang="en-GB" dirty="0"/>
                  <a:t>Despite of challenging requirements, it should be possible to design machine that will allow fast ramp-up to design luminosity</a:t>
                </a:r>
              </a:p>
              <a:p>
                <a:pPr marL="804863" lvl="1" indent="-347663">
                  <a:lnSpc>
                    <a:spcPct val="100000"/>
                  </a:lnSpc>
                </a:pPr>
                <a:r>
                  <a:rPr lang="en-GB" dirty="0"/>
                  <a:t>Should set a goal to achieve EIC design </a:t>
                </a:r>
                <a:r>
                  <a:rPr lang="en-GB" dirty="0" err="1"/>
                  <a:t>Lumi</a:t>
                </a:r>
                <a:r>
                  <a:rPr lang="en-GB" dirty="0"/>
                  <a:t> soon after the start</a:t>
                </a:r>
              </a:p>
              <a:p>
                <a:pPr marL="804863" lvl="1" indent="-347663">
                  <a:lnSpc>
                    <a:spcPct val="100000"/>
                  </a:lnSpc>
                </a:pPr>
                <a:r>
                  <a:rPr lang="en-GB" dirty="0"/>
                  <a:t>Necessary provisions/systems required for luminosity should be built-in into the design</a:t>
                </a:r>
              </a:p>
            </p:txBody>
          </p:sp>
        </mc:Choice>
        <mc:Fallback xmlns="">
          <p:sp>
            <p:nvSpPr>
              <p:cNvPr id="3" name="Content Placeholder 2">
                <a:extLst>
                  <a:ext uri="{FF2B5EF4-FFF2-40B4-BE49-F238E27FC236}">
                    <a16:creationId xmlns:a16="http://schemas.microsoft.com/office/drawing/2014/main" id="{24337016-BBD7-344A-8766-AE34F5D49487}"/>
                  </a:ext>
                </a:extLst>
              </p:cNvPr>
              <p:cNvSpPr>
                <a:spLocks noGrp="1" noRot="1" noChangeAspect="1" noMove="1" noResize="1" noEditPoints="1" noAdjustHandles="1" noChangeArrowheads="1" noChangeShapeType="1" noTextEdit="1"/>
              </p:cNvSpPr>
              <p:nvPr>
                <p:ph idx="1"/>
              </p:nvPr>
            </p:nvSpPr>
            <p:spPr>
              <a:blipFill>
                <a:blip r:embed="rId2"/>
                <a:stretch>
                  <a:fillRect l="-648" t="-566" r="-21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5314C2F-8B91-A448-A689-F2647755B44C}"/>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6"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478642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04C5-F25F-3D4A-8CCF-E7838F9752DE}"/>
              </a:ext>
            </a:extLst>
          </p:cNvPr>
          <p:cNvSpPr>
            <a:spLocks noGrp="1"/>
          </p:cNvSpPr>
          <p:nvPr>
            <p:ph type="title"/>
          </p:nvPr>
        </p:nvSpPr>
        <p:spPr/>
        <p:txBody>
          <a:bodyPr/>
          <a:lstStyle/>
          <a:p>
            <a:r>
              <a:rPr lang="en-US" dirty="0"/>
              <a:t>EIC </a:t>
            </a:r>
            <a:r>
              <a:rPr lang="en-US" dirty="0" smtClean="0"/>
              <a:t>Design </a:t>
            </a:r>
            <a:r>
              <a:rPr lang="en-US" dirty="0"/>
              <a:t>F</a:t>
            </a:r>
            <a:r>
              <a:rPr lang="en-US" dirty="0" smtClean="0"/>
              <a:t>eatures </a:t>
            </a:r>
            <a:r>
              <a:rPr lang="en-US" dirty="0"/>
              <a:t>E</a:t>
            </a:r>
            <a:r>
              <a:rPr lang="en-US" dirty="0" smtClean="0"/>
              <a:t>nabling </a:t>
            </a:r>
            <a:r>
              <a:rPr lang="en-US" dirty="0"/>
              <a:t>H</a:t>
            </a:r>
            <a:r>
              <a:rPr lang="en-US" dirty="0" smtClean="0"/>
              <a:t>igh </a:t>
            </a:r>
            <a:r>
              <a:rPr lang="en-US" dirty="0"/>
              <a:t>Luminosity and </a:t>
            </a:r>
            <a:r>
              <a:rPr lang="en-US" dirty="0" smtClean="0"/>
              <a:t>High </a:t>
            </a:r>
            <a:r>
              <a:rPr lang="en-US" dirty="0"/>
              <a:t>P</a:t>
            </a:r>
            <a:r>
              <a:rPr lang="en-US" dirty="0" smtClean="0"/>
              <a:t>olarization</a:t>
            </a:r>
            <a:endParaRPr lang="en-US" dirty="0"/>
          </a:p>
        </p:txBody>
      </p:sp>
      <p:sp>
        <p:nvSpPr>
          <p:cNvPr id="5" name="Slide Number Placeholder 4">
            <a:extLst>
              <a:ext uri="{FF2B5EF4-FFF2-40B4-BE49-F238E27FC236}">
                <a16:creationId xmlns:a16="http://schemas.microsoft.com/office/drawing/2014/main" id="{4B2595C1-3243-4C48-8698-8C7259D7B7C3}"/>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Content Placeholder 2">
            <a:extLst>
              <a:ext uri="{FF2B5EF4-FFF2-40B4-BE49-F238E27FC236}">
                <a16:creationId xmlns:a16="http://schemas.microsoft.com/office/drawing/2014/main" id="{6844A864-550C-5B46-81F7-B40518FB9EDE}"/>
              </a:ext>
            </a:extLst>
          </p:cNvPr>
          <p:cNvSpPr>
            <a:spLocks noGrp="1"/>
          </p:cNvSpPr>
          <p:nvPr>
            <p:ph idx="1"/>
          </p:nvPr>
        </p:nvSpPr>
        <p:spPr>
          <a:xfrm>
            <a:off x="411892" y="966054"/>
            <a:ext cx="6660937" cy="5688133"/>
          </a:xfrm>
        </p:spPr>
        <p:txBody>
          <a:bodyPr>
            <a:normAutofit/>
          </a:bodyPr>
          <a:lstStyle/>
          <a:p>
            <a:r>
              <a:rPr lang="en-US" dirty="0" smtClean="0"/>
              <a:t>High repetition rate</a:t>
            </a:r>
          </a:p>
          <a:p>
            <a:pPr lvl="1"/>
            <a:r>
              <a:rPr lang="en-US" dirty="0" smtClean="0"/>
              <a:t>Short bunches allow for strong focusing at the IP</a:t>
            </a:r>
          </a:p>
          <a:p>
            <a:r>
              <a:rPr lang="en-US" dirty="0" smtClean="0"/>
              <a:t>Crossing </a:t>
            </a:r>
            <a:r>
              <a:rPr lang="en-US" dirty="0"/>
              <a:t>angle and crab cavities</a:t>
            </a:r>
          </a:p>
          <a:p>
            <a:pPr lvl="1"/>
            <a:r>
              <a:rPr lang="en-US" dirty="0"/>
              <a:t>Enables </a:t>
            </a:r>
            <a:r>
              <a:rPr lang="en-US" dirty="0" smtClean="0"/>
              <a:t>high rep rate, </a:t>
            </a:r>
            <a:r>
              <a:rPr lang="en-US" dirty="0"/>
              <a:t>control background</a:t>
            </a:r>
          </a:p>
          <a:p>
            <a:r>
              <a:rPr lang="en-US" dirty="0" smtClean="0"/>
              <a:t>Hadron </a:t>
            </a:r>
            <a:r>
              <a:rPr lang="en-US" dirty="0"/>
              <a:t>beam cooling</a:t>
            </a:r>
          </a:p>
          <a:p>
            <a:pPr lvl="1"/>
            <a:r>
              <a:rPr lang="en-US" dirty="0"/>
              <a:t>Combat Intra-Beam Scattering, reduce and preserve emittance</a:t>
            </a:r>
          </a:p>
          <a:p>
            <a:endParaRPr lang="en-US" dirty="0"/>
          </a:p>
          <a:p>
            <a:endParaRPr lang="en-US" dirty="0"/>
          </a:p>
          <a:p>
            <a:endParaRPr lang="en-US" dirty="0"/>
          </a:p>
          <a:p>
            <a:endParaRPr lang="en-US" dirty="0"/>
          </a:p>
          <a:p>
            <a:r>
              <a:rPr lang="en-US" dirty="0" smtClean="0"/>
              <a:t>Use </a:t>
            </a:r>
            <a:r>
              <a:rPr lang="en-US" dirty="0"/>
              <a:t>of Siberian snakes or figure-8 topology</a:t>
            </a:r>
          </a:p>
          <a:p>
            <a:pPr lvl="1"/>
            <a:r>
              <a:rPr lang="en-US" dirty="0"/>
              <a:t>Preserve high polarization of beams </a:t>
            </a:r>
          </a:p>
        </p:txBody>
      </p:sp>
      <p:pic>
        <p:nvPicPr>
          <p:cNvPr id="8" name="Picture 7">
            <a:extLst>
              <a:ext uri="{FF2B5EF4-FFF2-40B4-BE49-F238E27FC236}">
                <a16:creationId xmlns:a16="http://schemas.microsoft.com/office/drawing/2014/main" id="{128CC2B3-58D4-D84D-BD62-1E0D6D20C6B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08355" y="4223157"/>
            <a:ext cx="3563956" cy="2061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003D7C66-C36D-5142-B926-F67636832153}"/>
              </a:ext>
            </a:extLst>
          </p:cNvPr>
          <p:cNvGrpSpPr/>
          <p:nvPr/>
        </p:nvGrpSpPr>
        <p:grpSpPr>
          <a:xfrm>
            <a:off x="1328338" y="3596377"/>
            <a:ext cx="4827381" cy="1546183"/>
            <a:chOff x="3267307" y="2500162"/>
            <a:chExt cx="4827381" cy="1546183"/>
          </a:xfrm>
        </p:grpSpPr>
        <p:grpSp>
          <p:nvGrpSpPr>
            <p:cNvPr id="10" name="Group 9">
              <a:extLst>
                <a:ext uri="{FF2B5EF4-FFF2-40B4-BE49-F238E27FC236}">
                  <a16:creationId xmlns:a16="http://schemas.microsoft.com/office/drawing/2014/main" id="{4BFB9006-9802-D943-A6A8-9256B9B8EEF6}"/>
                </a:ext>
              </a:extLst>
            </p:cNvPr>
            <p:cNvGrpSpPr/>
            <p:nvPr/>
          </p:nvGrpSpPr>
          <p:grpSpPr>
            <a:xfrm>
              <a:off x="3267307" y="2500162"/>
              <a:ext cx="4827381" cy="1546183"/>
              <a:chOff x="3267307" y="2103922"/>
              <a:chExt cx="4827381" cy="1546183"/>
            </a:xfrm>
          </p:grpSpPr>
          <p:sp>
            <p:nvSpPr>
              <p:cNvPr id="12" name="Oval 11">
                <a:extLst>
                  <a:ext uri="{FF2B5EF4-FFF2-40B4-BE49-F238E27FC236}">
                    <a16:creationId xmlns:a16="http://schemas.microsoft.com/office/drawing/2014/main" id="{76D2CA49-C55E-6647-8A51-56C7EF76C5F9}"/>
                  </a:ext>
                </a:extLst>
              </p:cNvPr>
              <p:cNvSpPr/>
              <p:nvPr/>
            </p:nvSpPr>
            <p:spPr>
              <a:xfrm>
                <a:off x="3267307" y="2103922"/>
                <a:ext cx="4827381" cy="1546183"/>
              </a:xfrm>
              <a:prstGeom prst="ellipse">
                <a:avLst/>
              </a:prstGeom>
              <a:solidFill>
                <a:schemeClr val="accent1">
                  <a:alpha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1D1DC6B-D93E-3A49-9174-684DC49B214E}"/>
                  </a:ext>
                </a:extLst>
              </p:cNvPr>
              <p:cNvSpPr/>
              <p:nvPr/>
            </p:nvSpPr>
            <p:spPr>
              <a:xfrm>
                <a:off x="5540865" y="2103922"/>
                <a:ext cx="2377440" cy="788715"/>
              </a:xfrm>
              <a:custGeom>
                <a:avLst/>
                <a:gdLst>
                  <a:gd name="connsiteX0" fmla="*/ 21997 w 2399437"/>
                  <a:gd name="connsiteY0" fmla="*/ 0 h 1052048"/>
                  <a:gd name="connsiteX1" fmla="*/ 21997 w 2399437"/>
                  <a:gd name="connsiteY1" fmla="*/ 853440 h 1052048"/>
                  <a:gd name="connsiteX2" fmla="*/ 250597 w 2399437"/>
                  <a:gd name="connsiteY2" fmla="*/ 1021080 h 1052048"/>
                  <a:gd name="connsiteX3" fmla="*/ 2399437 w 2399437"/>
                  <a:gd name="connsiteY3" fmla="*/ 1051560 h 1052048"/>
                  <a:gd name="connsiteX0" fmla="*/ 16480 w 2393920"/>
                  <a:gd name="connsiteY0" fmla="*/ 0 h 1052048"/>
                  <a:gd name="connsiteX1" fmla="*/ 245080 w 2393920"/>
                  <a:gd name="connsiteY1" fmla="*/ 1021080 h 1052048"/>
                  <a:gd name="connsiteX2" fmla="*/ 2393920 w 2393920"/>
                  <a:gd name="connsiteY2" fmla="*/ 1051560 h 1052048"/>
                  <a:gd name="connsiteX0" fmla="*/ 72465 w 2449905"/>
                  <a:gd name="connsiteY0" fmla="*/ 0 h 1051640"/>
                  <a:gd name="connsiteX1" fmla="*/ 203629 w 2449905"/>
                  <a:gd name="connsiteY1" fmla="*/ 1006090 h 1051640"/>
                  <a:gd name="connsiteX2" fmla="*/ 2449905 w 2449905"/>
                  <a:gd name="connsiteY2" fmla="*/ 1051560 h 1051640"/>
                  <a:gd name="connsiteX0" fmla="*/ 101744 w 2479184"/>
                  <a:gd name="connsiteY0" fmla="*/ 0 h 1051592"/>
                  <a:gd name="connsiteX1" fmla="*/ 232908 w 2479184"/>
                  <a:gd name="connsiteY1" fmla="*/ 1006090 h 1051592"/>
                  <a:gd name="connsiteX2" fmla="*/ 2479184 w 2479184"/>
                  <a:gd name="connsiteY2" fmla="*/ 1051560 h 1051592"/>
                  <a:gd name="connsiteX0" fmla="*/ 37214 w 2414654"/>
                  <a:gd name="connsiteY0" fmla="*/ 0 h 1111224"/>
                  <a:gd name="connsiteX1" fmla="*/ 168378 w 2414654"/>
                  <a:gd name="connsiteY1" fmla="*/ 1006090 h 1111224"/>
                  <a:gd name="connsiteX2" fmla="*/ 2414654 w 2414654"/>
                  <a:gd name="connsiteY2" fmla="*/ 1051560 h 1111224"/>
                  <a:gd name="connsiteX0" fmla="*/ 157546 w 2534986"/>
                  <a:gd name="connsiteY0" fmla="*/ 0 h 1085457"/>
                  <a:gd name="connsiteX1" fmla="*/ 288710 w 2534986"/>
                  <a:gd name="connsiteY1" fmla="*/ 1006090 h 1085457"/>
                  <a:gd name="connsiteX2" fmla="*/ 2534986 w 2534986"/>
                  <a:gd name="connsiteY2" fmla="*/ 1051560 h 1085457"/>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41722 h 1114730"/>
                  <a:gd name="connsiteX1" fmla="*/ 131164 w 2377440"/>
                  <a:gd name="connsiteY1" fmla="*/ 1047812 h 1114730"/>
                  <a:gd name="connsiteX2" fmla="*/ 2377440 w 2377440"/>
                  <a:gd name="connsiteY2" fmla="*/ 1093282 h 1114730"/>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0 h 1056344"/>
                  <a:gd name="connsiteX1" fmla="*/ 108678 w 2377440"/>
                  <a:gd name="connsiteY1" fmla="*/ 968615 h 1056344"/>
                  <a:gd name="connsiteX2" fmla="*/ 2377440 w 2377440"/>
                  <a:gd name="connsiteY2" fmla="*/ 1051560 h 1056344"/>
                </a:gdLst>
                <a:ahLst/>
                <a:cxnLst>
                  <a:cxn ang="0">
                    <a:pos x="connsiteX0" y="connsiteY0"/>
                  </a:cxn>
                  <a:cxn ang="0">
                    <a:pos x="connsiteX1" y="connsiteY1"/>
                  </a:cxn>
                  <a:cxn ang="0">
                    <a:pos x="connsiteX2" y="connsiteY2"/>
                  </a:cxn>
                </a:cxnLst>
                <a:rect l="l" t="t" r="r" b="b"/>
                <a:pathLst>
                  <a:path w="2377440" h="1056344">
                    <a:moveTo>
                      <a:pt x="0" y="0"/>
                    </a:moveTo>
                    <a:cubicBezTo>
                      <a:pt x="2654" y="692410"/>
                      <a:pt x="-2750" y="853149"/>
                      <a:pt x="108678" y="968615"/>
                    </a:cubicBezTo>
                    <a:cubicBezTo>
                      <a:pt x="220106" y="1084081"/>
                      <a:pt x="1501140" y="1052830"/>
                      <a:pt x="2377440" y="1051560"/>
                    </a:cubicBezTo>
                  </a:path>
                </a:pathLst>
              </a:custGeom>
              <a:noFill/>
              <a:ln w="3810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E06DD2A6-DCB2-034A-B95D-0115AB409C53}"/>
                  </a:ext>
                </a:extLst>
              </p:cNvPr>
              <p:cNvSpPr/>
              <p:nvPr/>
            </p:nvSpPr>
            <p:spPr>
              <a:xfrm flipH="1" flipV="1">
                <a:off x="3445397" y="2877014"/>
                <a:ext cx="2190346" cy="773091"/>
              </a:xfrm>
              <a:custGeom>
                <a:avLst/>
                <a:gdLst>
                  <a:gd name="connsiteX0" fmla="*/ 21997 w 2399437"/>
                  <a:gd name="connsiteY0" fmla="*/ 0 h 1052048"/>
                  <a:gd name="connsiteX1" fmla="*/ 21997 w 2399437"/>
                  <a:gd name="connsiteY1" fmla="*/ 853440 h 1052048"/>
                  <a:gd name="connsiteX2" fmla="*/ 250597 w 2399437"/>
                  <a:gd name="connsiteY2" fmla="*/ 1021080 h 1052048"/>
                  <a:gd name="connsiteX3" fmla="*/ 2399437 w 2399437"/>
                  <a:gd name="connsiteY3" fmla="*/ 1051560 h 1052048"/>
                  <a:gd name="connsiteX0" fmla="*/ 16480 w 2393920"/>
                  <a:gd name="connsiteY0" fmla="*/ 0 h 1052048"/>
                  <a:gd name="connsiteX1" fmla="*/ 245080 w 2393920"/>
                  <a:gd name="connsiteY1" fmla="*/ 1021080 h 1052048"/>
                  <a:gd name="connsiteX2" fmla="*/ 2393920 w 2393920"/>
                  <a:gd name="connsiteY2" fmla="*/ 1051560 h 1052048"/>
                  <a:gd name="connsiteX0" fmla="*/ 72465 w 2449905"/>
                  <a:gd name="connsiteY0" fmla="*/ 0 h 1051640"/>
                  <a:gd name="connsiteX1" fmla="*/ 203629 w 2449905"/>
                  <a:gd name="connsiteY1" fmla="*/ 1006090 h 1051640"/>
                  <a:gd name="connsiteX2" fmla="*/ 2449905 w 2449905"/>
                  <a:gd name="connsiteY2" fmla="*/ 1051560 h 1051640"/>
                  <a:gd name="connsiteX0" fmla="*/ 101744 w 2479184"/>
                  <a:gd name="connsiteY0" fmla="*/ 0 h 1051592"/>
                  <a:gd name="connsiteX1" fmla="*/ 232908 w 2479184"/>
                  <a:gd name="connsiteY1" fmla="*/ 1006090 h 1051592"/>
                  <a:gd name="connsiteX2" fmla="*/ 2479184 w 2479184"/>
                  <a:gd name="connsiteY2" fmla="*/ 1051560 h 1051592"/>
                  <a:gd name="connsiteX0" fmla="*/ 37214 w 2414654"/>
                  <a:gd name="connsiteY0" fmla="*/ 0 h 1111224"/>
                  <a:gd name="connsiteX1" fmla="*/ 168378 w 2414654"/>
                  <a:gd name="connsiteY1" fmla="*/ 1006090 h 1111224"/>
                  <a:gd name="connsiteX2" fmla="*/ 2414654 w 2414654"/>
                  <a:gd name="connsiteY2" fmla="*/ 1051560 h 1111224"/>
                  <a:gd name="connsiteX0" fmla="*/ 157546 w 2534986"/>
                  <a:gd name="connsiteY0" fmla="*/ 0 h 1085457"/>
                  <a:gd name="connsiteX1" fmla="*/ 288710 w 2534986"/>
                  <a:gd name="connsiteY1" fmla="*/ 1006090 h 1085457"/>
                  <a:gd name="connsiteX2" fmla="*/ 2534986 w 2534986"/>
                  <a:gd name="connsiteY2" fmla="*/ 1051560 h 1085457"/>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41722 h 1114730"/>
                  <a:gd name="connsiteX1" fmla="*/ 131164 w 2377440"/>
                  <a:gd name="connsiteY1" fmla="*/ 1047812 h 1114730"/>
                  <a:gd name="connsiteX2" fmla="*/ 2377440 w 2377440"/>
                  <a:gd name="connsiteY2" fmla="*/ 1093282 h 1114730"/>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0 h 1056344"/>
                  <a:gd name="connsiteX1" fmla="*/ 108678 w 2377440"/>
                  <a:gd name="connsiteY1" fmla="*/ 968615 h 1056344"/>
                  <a:gd name="connsiteX2" fmla="*/ 2377440 w 2377440"/>
                  <a:gd name="connsiteY2" fmla="*/ 1051560 h 1056344"/>
                </a:gdLst>
                <a:ahLst/>
                <a:cxnLst>
                  <a:cxn ang="0">
                    <a:pos x="connsiteX0" y="connsiteY0"/>
                  </a:cxn>
                  <a:cxn ang="0">
                    <a:pos x="connsiteX1" y="connsiteY1"/>
                  </a:cxn>
                  <a:cxn ang="0">
                    <a:pos x="connsiteX2" y="connsiteY2"/>
                  </a:cxn>
                </a:cxnLst>
                <a:rect l="l" t="t" r="r" b="b"/>
                <a:pathLst>
                  <a:path w="2377440" h="1056344">
                    <a:moveTo>
                      <a:pt x="0" y="0"/>
                    </a:moveTo>
                    <a:cubicBezTo>
                      <a:pt x="2654" y="692410"/>
                      <a:pt x="-2750" y="853149"/>
                      <a:pt x="108678" y="968615"/>
                    </a:cubicBezTo>
                    <a:cubicBezTo>
                      <a:pt x="220106" y="1084081"/>
                      <a:pt x="1501140" y="1052830"/>
                      <a:pt x="2377440" y="1051560"/>
                    </a:cubicBezTo>
                  </a:path>
                </a:pathLst>
              </a:custGeom>
              <a:noFill/>
              <a:ln w="3810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8A2B657-E73F-3049-8D65-4CA6A149E1B8}"/>
                </a:ext>
              </a:extLst>
            </p:cNvPr>
            <p:cNvSpPr txBox="1"/>
            <p:nvPr/>
          </p:nvSpPr>
          <p:spPr>
            <a:xfrm>
              <a:off x="5826413" y="2777541"/>
              <a:ext cx="2000452" cy="461665"/>
            </a:xfrm>
            <a:prstGeom prst="rect">
              <a:avLst/>
            </a:prstGeom>
            <a:noFill/>
          </p:spPr>
          <p:txBody>
            <a:bodyPr wrap="square" rtlCol="0">
              <a:spAutoFit/>
            </a:bodyPr>
            <a:lstStyle/>
            <a:p>
              <a:r>
                <a:rPr lang="en-US" sz="2400" dirty="0"/>
                <a:t>Factor </a:t>
              </a:r>
              <a:r>
                <a:rPr lang="en-US" sz="2400" dirty="0">
                  <a:latin typeface="Symbol" panose="05050102010706020507" pitchFamily="18" charset="2"/>
                </a:rPr>
                <a:t>g</a:t>
              </a:r>
              <a:r>
                <a:rPr lang="en-US" sz="2400" dirty="0"/>
                <a:t> in </a:t>
              </a:r>
              <a:r>
                <a:rPr lang="en-US" sz="2400" dirty="0" err="1">
                  <a:latin typeface="Symbol" panose="05050102010706020507" pitchFamily="18" charset="2"/>
                </a:rPr>
                <a:t>D</a:t>
              </a:r>
              <a:r>
                <a:rPr lang="en-US" sz="2400" dirty="0" err="1"/>
                <a:t>p</a:t>
              </a:r>
              <a:endParaRPr lang="en-US" sz="2400" dirty="0"/>
            </a:p>
          </p:txBody>
        </p:sp>
      </p:grpSp>
      <p:sp>
        <p:nvSpPr>
          <p:cNvPr id="15" name="Rectangle 14">
            <a:extLst>
              <a:ext uri="{FF2B5EF4-FFF2-40B4-BE49-F238E27FC236}">
                <a16:creationId xmlns:a16="http://schemas.microsoft.com/office/drawing/2014/main" id="{4B8CF56D-AC4B-8A41-BE19-CC19E93A180D}"/>
              </a:ext>
            </a:extLst>
          </p:cNvPr>
          <p:cNvSpPr/>
          <p:nvPr/>
        </p:nvSpPr>
        <p:spPr>
          <a:xfrm>
            <a:off x="1581885" y="3512802"/>
            <a:ext cx="514886" cy="338554"/>
          </a:xfrm>
          <a:prstGeom prst="rect">
            <a:avLst/>
          </a:prstGeom>
        </p:spPr>
        <p:txBody>
          <a:bodyPr wrap="none">
            <a:spAutoFit/>
          </a:bodyPr>
          <a:lstStyle/>
          <a:p>
            <a:pPr algn="ctr" fontAlgn="base">
              <a:spcBef>
                <a:spcPct val="0"/>
              </a:spcBef>
              <a:spcAft>
                <a:spcPct val="0"/>
              </a:spcAft>
            </a:pPr>
            <a:r>
              <a:rPr lang="en-GB" sz="1600" dirty="0">
                <a:solidFill>
                  <a:srgbClr val="000000"/>
                </a:solidFill>
                <a:latin typeface="Arial" pitchFamily="34" charset="0"/>
                <a:ea typeface="ＭＳ Ｐゴシック" pitchFamily="34" charset="-128"/>
              </a:rPr>
              <a:t>IBS</a:t>
            </a:r>
          </a:p>
        </p:txBody>
      </p:sp>
      <p:sp>
        <p:nvSpPr>
          <p:cNvPr id="16"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605" y="983398"/>
            <a:ext cx="4799349" cy="2623556"/>
          </a:xfrm>
          <a:prstGeom prst="rect">
            <a:avLst/>
          </a:prstGeom>
        </p:spPr>
      </p:pic>
    </p:spTree>
    <p:extLst>
      <p:ext uri="{BB962C8B-B14F-4D97-AF65-F5344CB8AC3E}">
        <p14:creationId xmlns:p14="http://schemas.microsoft.com/office/powerpoint/2010/main" val="3813149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9864" t="4208" r="5111" b="5645"/>
          <a:stretch/>
        </p:blipFill>
        <p:spPr>
          <a:xfrm>
            <a:off x="5730063" y="789872"/>
            <a:ext cx="6415558" cy="3253264"/>
          </a:xfrm>
          <a:prstGeom prst="rect">
            <a:avLst/>
          </a:prstGeom>
        </p:spPr>
      </p:pic>
      <p:sp>
        <p:nvSpPr>
          <p:cNvPr id="2" name="Title 1">
            <a:extLst>
              <a:ext uri="{FF2B5EF4-FFF2-40B4-BE49-F238E27FC236}">
                <a16:creationId xmlns:a16="http://schemas.microsoft.com/office/drawing/2014/main" id="{8FE99DE4-FE28-3C42-9470-3250F5BD3F55}"/>
              </a:ext>
            </a:extLst>
          </p:cNvPr>
          <p:cNvSpPr>
            <a:spLocks noGrp="1"/>
          </p:cNvSpPr>
          <p:nvPr>
            <p:ph type="title"/>
          </p:nvPr>
        </p:nvSpPr>
        <p:spPr/>
        <p:txBody>
          <a:bodyPr/>
          <a:lstStyle/>
          <a:p>
            <a:r>
              <a:rPr lang="en-US" altLang="en-US" dirty="0"/>
              <a:t>EIC Designs</a:t>
            </a:r>
            <a:endParaRPr lang="en-US" dirty="0"/>
          </a:p>
        </p:txBody>
      </p:sp>
      <p:sp>
        <p:nvSpPr>
          <p:cNvPr id="5" name="Slide Number Placeholder 4">
            <a:extLst>
              <a:ext uri="{FF2B5EF4-FFF2-40B4-BE49-F238E27FC236}">
                <a16:creationId xmlns:a16="http://schemas.microsoft.com/office/drawing/2014/main" id="{B7C0C096-039B-5243-B278-358CC074D0A3}"/>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7" name="Picture 2">
            <a:extLst>
              <a:ext uri="{FF2B5EF4-FFF2-40B4-BE49-F238E27FC236}">
                <a16:creationId xmlns:a16="http://schemas.microsoft.com/office/drawing/2014/main" id="{92B9E98B-95D3-3E47-B11F-42F91AE52D4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8424"/>
          <a:stretch/>
        </p:blipFill>
        <p:spPr bwMode="auto">
          <a:xfrm>
            <a:off x="236245" y="3309227"/>
            <a:ext cx="5399498" cy="3248967"/>
          </a:xfrm>
          <a:prstGeom prst="rect">
            <a:avLst/>
          </a:prstGeom>
          <a:noFill/>
          <a:ln w="38100">
            <a:noFill/>
            <a:miter lim="800000"/>
            <a:headEnd/>
            <a:tailEnd/>
          </a:ln>
          <a:extLst>
            <a:ext uri="{909E8E84-426E-40dd-AFC4-6F175D3DCCD1}">
              <a14:hiddenFill xmlns="" xmlns:a14="http://schemas.microsoft.com/office/drawing/2010/main">
                <a:solidFill>
                  <a:schemeClr val="accent1"/>
                </a:solidFill>
              </a14:hiddenFill>
            </a:ext>
          </a:extLst>
        </p:spPr>
      </p:pic>
      <p:pic>
        <p:nvPicPr>
          <p:cNvPr id="8" name="Picture 7" descr="JLEIClogo_draft-01.jpg">
            <a:extLst>
              <a:ext uri="{FF2B5EF4-FFF2-40B4-BE49-F238E27FC236}">
                <a16:creationId xmlns:a16="http://schemas.microsoft.com/office/drawing/2014/main" id="{87861014-B472-9C45-8F57-094E4EAE03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1860" y="854462"/>
            <a:ext cx="840382" cy="358859"/>
          </a:xfrm>
          <a:prstGeom prst="rect">
            <a:avLst/>
          </a:prstGeom>
        </p:spPr>
      </p:pic>
      <p:sp>
        <p:nvSpPr>
          <p:cNvPr id="9" name="TextBox 8">
            <a:extLst>
              <a:ext uri="{FF2B5EF4-FFF2-40B4-BE49-F238E27FC236}">
                <a16:creationId xmlns:a16="http://schemas.microsoft.com/office/drawing/2014/main" id="{8A92D1F0-76C5-6746-A6A0-94AC1493E371}"/>
              </a:ext>
            </a:extLst>
          </p:cNvPr>
          <p:cNvSpPr txBox="1"/>
          <p:nvPr/>
        </p:nvSpPr>
        <p:spPr>
          <a:xfrm>
            <a:off x="1670107" y="5918859"/>
            <a:ext cx="1692403" cy="646331"/>
          </a:xfrm>
          <a:prstGeom prst="rect">
            <a:avLst/>
          </a:prstGeom>
          <a:noFill/>
        </p:spPr>
        <p:txBody>
          <a:bodyPr wrap="none" rtlCol="0">
            <a:spAutoFit/>
          </a:bodyPr>
          <a:lstStyle/>
          <a:p>
            <a:r>
              <a:rPr lang="en-US" dirty="0">
                <a:solidFill>
                  <a:schemeClr val="bg1"/>
                </a:solidFill>
              </a:rPr>
              <a:t>Brookhaven Lab</a:t>
            </a:r>
          </a:p>
          <a:p>
            <a:r>
              <a:rPr lang="en-US" dirty="0">
                <a:solidFill>
                  <a:schemeClr val="bg1"/>
                </a:solidFill>
              </a:rPr>
              <a:t>Long Island, NY</a:t>
            </a:r>
          </a:p>
        </p:txBody>
      </p:sp>
      <p:sp>
        <p:nvSpPr>
          <p:cNvPr id="12" name="TextBox 11">
            <a:extLst>
              <a:ext uri="{FF2B5EF4-FFF2-40B4-BE49-F238E27FC236}">
                <a16:creationId xmlns:a16="http://schemas.microsoft.com/office/drawing/2014/main" id="{33C23F5C-0703-8A41-A98D-A3C2A817EF52}"/>
              </a:ext>
            </a:extLst>
          </p:cNvPr>
          <p:cNvSpPr txBox="1"/>
          <p:nvPr/>
        </p:nvSpPr>
        <p:spPr>
          <a:xfrm>
            <a:off x="8036114" y="5403819"/>
            <a:ext cx="4155886" cy="923328"/>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dirty="0">
                <a:solidFill>
                  <a:srgbClr val="000000"/>
                </a:solidFill>
                <a:latin typeface="Arial" panose="020B0604020202020204" pitchFamily="34" charset="0"/>
                <a:cs typeface="Arial" panose="020B0604020202020204" pitchFamily="34" charset="0"/>
                <a:sym typeface="Times"/>
              </a:rPr>
              <a:t>Accelerator R&amp;D going on with strong cooperation </a:t>
            </a:r>
            <a:r>
              <a:rPr lang="en-US" dirty="0">
                <a:latin typeface="Arial" panose="020B0604020202020204" pitchFamily="34" charset="0"/>
                <a:cs typeface="Arial" panose="020B0604020202020204" pitchFamily="34" charset="0"/>
              </a:rPr>
              <a:t>between several DOE labs under DOE NP stewardship</a:t>
            </a:r>
            <a:endParaRPr lang="en-US" dirty="0">
              <a:solidFill>
                <a:srgbClr val="0000FF"/>
              </a:solidFill>
              <a:latin typeface="Arial" panose="020B0604020202020204" pitchFamily="34" charset="0"/>
              <a:cs typeface="Arial" panose="020B0604020202020204" pitchFamily="34" charset="0"/>
              <a:sym typeface="Times"/>
            </a:endParaRPr>
          </a:p>
        </p:txBody>
      </p:sp>
      <p:pic>
        <p:nvPicPr>
          <p:cNvPr id="15" name="Picture 14">
            <a:extLst>
              <a:ext uri="{FF2B5EF4-FFF2-40B4-BE49-F238E27FC236}">
                <a16:creationId xmlns:a16="http://schemas.microsoft.com/office/drawing/2014/main" id="{C1B56D44-DE47-5440-8FE3-A9E2A678EECE}"/>
              </a:ext>
            </a:extLst>
          </p:cNvPr>
          <p:cNvPicPr>
            <a:picLocks noChangeAspect="1"/>
          </p:cNvPicPr>
          <p:nvPr/>
        </p:nvPicPr>
        <p:blipFill>
          <a:blip r:embed="rId5"/>
          <a:stretch>
            <a:fillRect/>
          </a:stretch>
        </p:blipFill>
        <p:spPr>
          <a:xfrm>
            <a:off x="5730063" y="4096980"/>
            <a:ext cx="2151177" cy="245414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3747035" y="788627"/>
            <a:ext cx="1884196" cy="2459625"/>
          </a:xfrm>
          <a:prstGeom prst="rect">
            <a:avLst/>
          </a:prstGeom>
        </p:spPr>
      </p:pic>
      <p:sp>
        <p:nvSpPr>
          <p:cNvPr id="11" name="TextBox 10"/>
          <p:cNvSpPr txBox="1"/>
          <p:nvPr/>
        </p:nvSpPr>
        <p:spPr>
          <a:xfrm>
            <a:off x="10166018" y="816848"/>
            <a:ext cx="1933543" cy="577081"/>
          </a:xfrm>
          <a:prstGeom prst="rect">
            <a:avLst/>
          </a:prstGeom>
          <a:noFill/>
        </p:spPr>
        <p:txBody>
          <a:bodyPr wrap="none" rtlCol="0">
            <a:spAutoFit/>
          </a:bodyPr>
          <a:lstStyle/>
          <a:p>
            <a:r>
              <a:rPr lang="en-US" sz="1050"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ELECTRON-ION COLLIDER</a:t>
            </a:r>
            <a:br>
              <a:rPr lang="en-US" sz="1050"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50"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JEFFERSON LAB</a:t>
            </a:r>
          </a:p>
          <a:p>
            <a:r>
              <a:rPr lang="en-US" sz="1050"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Artist’s Conception</a:t>
            </a:r>
          </a:p>
        </p:txBody>
      </p:sp>
      <p:sp>
        <p:nvSpPr>
          <p:cNvPr id="16" name="TextBox 15"/>
          <p:cNvSpPr txBox="1"/>
          <p:nvPr/>
        </p:nvSpPr>
        <p:spPr>
          <a:xfrm>
            <a:off x="7633370" y="3208602"/>
            <a:ext cx="649537" cy="253916"/>
          </a:xfrm>
          <a:prstGeom prst="rect">
            <a:avLst/>
          </a:prstGeom>
          <a:noFill/>
        </p:spPr>
        <p:txBody>
          <a:bodyPr wrap="none" rtlCol="0">
            <a:spAutoFit/>
          </a:bodyPr>
          <a:lstStyle/>
          <a:p>
            <a:r>
              <a:rPr lang="en-US" sz="1050" b="1" dirty="0">
                <a:solidFill>
                  <a:schemeClr val="bg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CEBAF</a:t>
            </a:r>
          </a:p>
        </p:txBody>
      </p:sp>
      <p:sp>
        <p:nvSpPr>
          <p:cNvPr id="14" name="TextBox 13"/>
          <p:cNvSpPr txBox="1"/>
          <p:nvPr/>
        </p:nvSpPr>
        <p:spPr>
          <a:xfrm>
            <a:off x="406794" y="1101777"/>
            <a:ext cx="11424988" cy="5213735"/>
          </a:xfrm>
          <a:prstGeom prst="rect">
            <a:avLst/>
          </a:prstGeom>
          <a:solidFill>
            <a:srgbClr val="CCECFF"/>
          </a:solidFill>
          <a:scene3d>
            <a:camera prst="orthographicFront"/>
            <a:lightRig rig="threePt" dir="t"/>
          </a:scene3d>
          <a:sp3d>
            <a:bevelT/>
          </a:sp3d>
        </p:spPr>
        <p:txBody>
          <a:bodyPr wrap="square" lIns="182880" tIns="91440" rIns="91440" bIns="91440" rtlCol="0">
            <a:spAutoFit/>
          </a:bodyPr>
          <a:lstStyle/>
          <a:p>
            <a:pPr lvl="0">
              <a:lnSpc>
                <a:spcPct val="90000"/>
              </a:lnSpc>
              <a:spcBef>
                <a:spcPts val="1000"/>
              </a:spcBef>
            </a:pPr>
            <a:r>
              <a:rPr lang="en-US" sz="2400" dirty="0">
                <a:solidFill>
                  <a:srgbClr val="000000"/>
                </a:solidFill>
                <a:latin typeface="Arial" charset="0"/>
                <a:cs typeface="Arial" panose="020B0604020202020204" pitchFamily="34" charset="0"/>
              </a:rPr>
              <a:t>Both EIC concepts designed to meet the requirements set forth in NSAC Long Range Plan, which was emphasized by the NAS report:</a:t>
            </a:r>
          </a:p>
          <a:p>
            <a:pPr marL="228600" lvl="0" indent="-228600">
              <a:lnSpc>
                <a:spcPct val="90000"/>
              </a:lnSpc>
              <a:spcBef>
                <a:spcPts val="1000"/>
              </a:spcBef>
              <a:buFont typeface="Arial" panose="020B0604020202020204" pitchFamily="34" charset="0"/>
              <a:buChar char="•"/>
            </a:pPr>
            <a:r>
              <a:rPr lang="en-US" sz="2000" dirty="0">
                <a:solidFill>
                  <a:srgbClr val="000000"/>
                </a:solidFill>
                <a:latin typeface="Arial" charset="0"/>
                <a:cs typeface="Arial" panose="020B0604020202020204" pitchFamily="34" charset="0"/>
              </a:rPr>
              <a:t>Highly polarized (~70%) electron and nucleon beams</a:t>
            </a:r>
          </a:p>
          <a:p>
            <a:pPr marL="228600" lvl="0" indent="-228600">
              <a:lnSpc>
                <a:spcPct val="90000"/>
              </a:lnSpc>
              <a:spcBef>
                <a:spcPts val="1000"/>
              </a:spcBef>
              <a:buFont typeface="Arial" panose="020B0604020202020204" pitchFamily="34" charset="0"/>
              <a:buChar char="•"/>
            </a:pPr>
            <a:r>
              <a:rPr lang="en-US" sz="2000" dirty="0">
                <a:solidFill>
                  <a:srgbClr val="000000"/>
                </a:solidFill>
                <a:latin typeface="Arial" charset="0"/>
                <a:cs typeface="Arial" panose="020B0604020202020204" pitchFamily="34" charset="0"/>
              </a:rPr>
              <a:t>Ion beams from deuterons to the heaviest nuclei (uranium or lead)</a:t>
            </a:r>
          </a:p>
          <a:p>
            <a:pPr marL="228600" lvl="0" indent="-228600">
              <a:lnSpc>
                <a:spcPct val="90000"/>
              </a:lnSpc>
              <a:spcBef>
                <a:spcPts val="1000"/>
              </a:spcBef>
              <a:buFont typeface="Arial" panose="020B0604020202020204" pitchFamily="34" charset="0"/>
              <a:buChar char="•"/>
            </a:pPr>
            <a:r>
              <a:rPr lang="en-US" sz="2000" dirty="0">
                <a:solidFill>
                  <a:srgbClr val="000000"/>
                </a:solidFill>
                <a:latin typeface="Arial" charset="0"/>
                <a:cs typeface="Arial" panose="020B0604020202020204" pitchFamily="34" charset="0"/>
              </a:rPr>
              <a:t>Variable center of mass energies from ~20 - ~100 GeV, upgradable to ~140 GeV</a:t>
            </a:r>
          </a:p>
          <a:p>
            <a:pPr marL="228600" lvl="0" indent="-228600">
              <a:lnSpc>
                <a:spcPct val="90000"/>
              </a:lnSpc>
              <a:spcBef>
                <a:spcPts val="1000"/>
              </a:spcBef>
              <a:buFont typeface="Arial" panose="020B0604020202020204" pitchFamily="34" charset="0"/>
              <a:buChar char="•"/>
            </a:pPr>
            <a:r>
              <a:rPr lang="en-US" sz="2000" dirty="0">
                <a:solidFill>
                  <a:srgbClr val="000000"/>
                </a:solidFill>
                <a:latin typeface="Arial" charset="0"/>
                <a:cs typeface="Arial" panose="020B0604020202020204" pitchFamily="34" charset="0"/>
              </a:rPr>
              <a:t>High collision luminosity ~10</a:t>
            </a:r>
            <a:r>
              <a:rPr lang="en-US" sz="2000" baseline="30000" dirty="0">
                <a:solidFill>
                  <a:srgbClr val="000000"/>
                </a:solidFill>
                <a:latin typeface="Arial" charset="0"/>
                <a:cs typeface="Arial" panose="020B0604020202020204" pitchFamily="34" charset="0"/>
              </a:rPr>
              <a:t>33</a:t>
            </a:r>
            <a:r>
              <a:rPr lang="en-US" sz="2000" dirty="0">
                <a:solidFill>
                  <a:srgbClr val="000000"/>
                </a:solidFill>
                <a:latin typeface="Arial" charset="0"/>
                <a:cs typeface="Arial" panose="020B0604020202020204" pitchFamily="34" charset="0"/>
              </a:rPr>
              <a:t> – 10</a:t>
            </a:r>
            <a:r>
              <a:rPr lang="en-US" sz="2000" baseline="30000" dirty="0">
                <a:solidFill>
                  <a:srgbClr val="000000"/>
                </a:solidFill>
                <a:latin typeface="Arial" charset="0"/>
                <a:cs typeface="Arial" panose="020B0604020202020204" pitchFamily="34" charset="0"/>
              </a:rPr>
              <a:t>34</a:t>
            </a:r>
            <a:r>
              <a:rPr lang="en-US" sz="2000" dirty="0">
                <a:solidFill>
                  <a:srgbClr val="000000"/>
                </a:solidFill>
                <a:latin typeface="Arial" charset="0"/>
                <a:cs typeface="Arial" panose="020B0604020202020204" pitchFamily="34" charset="0"/>
              </a:rPr>
              <a:t> cm</a:t>
            </a:r>
            <a:r>
              <a:rPr lang="en-US" sz="2000" baseline="30000" dirty="0">
                <a:solidFill>
                  <a:srgbClr val="000000"/>
                </a:solidFill>
                <a:latin typeface="Arial" charset="0"/>
                <a:cs typeface="Arial" panose="020B0604020202020204" pitchFamily="34" charset="0"/>
              </a:rPr>
              <a:t>-2</a:t>
            </a:r>
            <a:r>
              <a:rPr lang="en-US" sz="2000" dirty="0">
                <a:solidFill>
                  <a:srgbClr val="000000"/>
                </a:solidFill>
                <a:latin typeface="Arial" charset="0"/>
                <a:cs typeface="Arial" panose="020B0604020202020204" pitchFamily="34" charset="0"/>
              </a:rPr>
              <a:t>s</a:t>
            </a:r>
            <a:r>
              <a:rPr lang="en-US" sz="2000" baseline="30000" dirty="0">
                <a:solidFill>
                  <a:srgbClr val="000000"/>
                </a:solidFill>
                <a:latin typeface="Arial" charset="0"/>
                <a:cs typeface="Arial" panose="020B0604020202020204" pitchFamily="34" charset="0"/>
              </a:rPr>
              <a:t>-1</a:t>
            </a:r>
          </a:p>
          <a:p>
            <a:pPr marL="228600" lvl="0" indent="-228600">
              <a:lnSpc>
                <a:spcPct val="90000"/>
              </a:lnSpc>
              <a:spcBef>
                <a:spcPts val="1000"/>
              </a:spcBef>
              <a:buFont typeface="Arial" panose="020B0604020202020204" pitchFamily="34" charset="0"/>
              <a:buChar char="•"/>
            </a:pPr>
            <a:r>
              <a:rPr lang="en-US" sz="2000" dirty="0">
                <a:solidFill>
                  <a:srgbClr val="000000"/>
                </a:solidFill>
                <a:latin typeface="Arial" charset="0"/>
                <a:cs typeface="Arial" panose="020B0604020202020204" pitchFamily="34" charset="0"/>
              </a:rPr>
              <a:t>Possibilities of having more than one interaction region</a:t>
            </a:r>
          </a:p>
          <a:p>
            <a:pPr marL="228600" lvl="0" indent="-228600">
              <a:lnSpc>
                <a:spcPct val="90000"/>
              </a:lnSpc>
              <a:spcBef>
                <a:spcPts val="1000"/>
              </a:spcBef>
              <a:buFont typeface="Arial" panose="020B0604020202020204" pitchFamily="34" charset="0"/>
              <a:buChar char="•"/>
            </a:pPr>
            <a:endParaRPr lang="en-US" sz="2400" dirty="0">
              <a:solidFill>
                <a:srgbClr val="000000"/>
              </a:solidFill>
              <a:latin typeface="Arial" charset="0"/>
              <a:cs typeface="Arial" panose="020B0604020202020204" pitchFamily="34" charset="0"/>
            </a:endParaRPr>
          </a:p>
          <a:p>
            <a:r>
              <a:rPr lang="en-US" sz="2400" dirty="0">
                <a:latin typeface="Arial" panose="020B0604020202020204" pitchFamily="34" charset="0"/>
                <a:cs typeface="Arial" panose="020B0604020202020204" pitchFamily="34" charset="0"/>
              </a:rPr>
              <a:t>Both designs based on ring-ring approach, both benefit from existing Nuclear Physics infrastructure and are based on the same accelerator principles:</a:t>
            </a:r>
          </a:p>
          <a:p>
            <a:pPr lvl="1"/>
            <a:endParaRPr lang="en-US" sz="2000" dirty="0"/>
          </a:p>
          <a:p>
            <a:r>
              <a:rPr lang="en-US" sz="2400" b="1" dirty="0"/>
              <a:t>Electron Storage Rings </a:t>
            </a:r>
            <a:r>
              <a:rPr lang="en-US" sz="2400" dirty="0"/>
              <a:t>with frequent injection of fresh polarized beams</a:t>
            </a:r>
          </a:p>
          <a:p>
            <a:r>
              <a:rPr lang="en-US" sz="2400" b="1" dirty="0"/>
              <a:t>Hadron storage rings </a:t>
            </a:r>
            <a:r>
              <a:rPr lang="en-US" sz="2400" dirty="0"/>
              <a:t>with strong cooling or alternatively frequent  injections</a:t>
            </a:r>
            <a:endParaRPr lang="en-US" sz="2800" dirty="0">
              <a:solidFill>
                <a:srgbClr val="000000"/>
              </a:solidFill>
              <a:latin typeface="Arial" charset="0"/>
              <a:cs typeface="Arial" panose="020B0604020202020204" pitchFamily="34" charset="0"/>
            </a:endParaRPr>
          </a:p>
        </p:txBody>
      </p:sp>
      <p:sp>
        <p:nvSpPr>
          <p:cNvPr id="18"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25024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p:txBody>
          <a:bodyPr/>
          <a:lstStyle/>
          <a:p>
            <a:r>
              <a:rPr lang="en-US" dirty="0" err="1"/>
              <a:t>eRHIC</a:t>
            </a:r>
            <a:r>
              <a:rPr lang="en-US" dirty="0"/>
              <a:t> </a:t>
            </a:r>
            <a:r>
              <a:rPr lang="en-US" dirty="0" smtClean="0"/>
              <a:t>Layout</a:t>
            </a:r>
            <a:endParaRPr lang="en-US" dirty="0"/>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p:txBody>
          <a:bodyPr>
            <a:normAutofit fontScale="85000" lnSpcReduction="20000"/>
          </a:bodyPr>
          <a:lstStyle/>
          <a:p>
            <a:pPr>
              <a:lnSpc>
                <a:spcPct val="120000"/>
              </a:lnSpc>
              <a:spcBef>
                <a:spcPts val="0"/>
              </a:spcBef>
              <a:spcAft>
                <a:spcPts val="600"/>
              </a:spcAft>
            </a:pPr>
            <a:r>
              <a:rPr lang="en-US" sz="2400" b="1" dirty="0"/>
              <a:t>Hadrons up to 275 </a:t>
            </a:r>
            <a:r>
              <a:rPr lang="en-US" sz="2400" b="1" dirty="0" smtClean="0"/>
              <a:t>GeV</a:t>
            </a:r>
            <a:endParaRPr lang="en-US" sz="1000" b="1" dirty="0" smtClean="0"/>
          </a:p>
          <a:p>
            <a:pPr marL="457200" lvl="1">
              <a:lnSpc>
                <a:spcPct val="120000"/>
              </a:lnSpc>
              <a:spcBef>
                <a:spcPts val="0"/>
              </a:spcBef>
              <a:spcAft>
                <a:spcPts val="600"/>
              </a:spcAft>
            </a:pPr>
            <a:r>
              <a:rPr lang="en-US" sz="2200" dirty="0" err="1" smtClean="0"/>
              <a:t>eRHIC</a:t>
            </a:r>
            <a:r>
              <a:rPr lang="en-US" sz="2200" dirty="0" smtClean="0"/>
              <a:t> </a:t>
            </a:r>
            <a:r>
              <a:rPr lang="en-US" sz="2200" dirty="0"/>
              <a:t>is </a:t>
            </a:r>
            <a:r>
              <a:rPr lang="en-US" sz="2200" dirty="0" smtClean="0"/>
              <a:t>based upon </a:t>
            </a:r>
            <a:r>
              <a:rPr lang="en-US" sz="2200" dirty="0"/>
              <a:t>the existing RHIC complex: </a:t>
            </a:r>
            <a:br>
              <a:rPr lang="en-US" sz="2200" dirty="0"/>
            </a:br>
            <a:r>
              <a:rPr lang="en-US" sz="2400" dirty="0"/>
              <a:t>Storage ring (Yellow Ring), injectors, </a:t>
            </a:r>
            <a:br>
              <a:rPr lang="en-US" sz="2400" dirty="0"/>
            </a:br>
            <a:r>
              <a:rPr lang="en-US" sz="2400" dirty="0"/>
              <a:t>ion sources, infrastructure </a:t>
            </a:r>
          </a:p>
          <a:p>
            <a:pPr marL="457200" lvl="1">
              <a:lnSpc>
                <a:spcPct val="120000"/>
              </a:lnSpc>
              <a:spcBef>
                <a:spcPts val="0"/>
              </a:spcBef>
              <a:spcAft>
                <a:spcPts val="600"/>
              </a:spcAft>
            </a:pPr>
            <a:r>
              <a:rPr lang="en-US" sz="2200" dirty="0"/>
              <a:t>Need only few modifications for </a:t>
            </a:r>
            <a:r>
              <a:rPr lang="en-US" sz="2200" dirty="0" err="1"/>
              <a:t>eRHIC</a:t>
            </a:r>
            <a:endParaRPr lang="en-US" sz="2200" dirty="0"/>
          </a:p>
          <a:p>
            <a:pPr marL="457200" lvl="1">
              <a:lnSpc>
                <a:spcPct val="120000"/>
              </a:lnSpc>
              <a:spcBef>
                <a:spcPts val="0"/>
              </a:spcBef>
              <a:spcAft>
                <a:spcPts val="600"/>
              </a:spcAft>
            </a:pPr>
            <a:r>
              <a:rPr lang="en-US" sz="2300" dirty="0" smtClean="0"/>
              <a:t>Today’s </a:t>
            </a:r>
            <a:r>
              <a:rPr lang="en-US" sz="2300" dirty="0"/>
              <a:t>RHIC beam parameters are </a:t>
            </a:r>
            <a:r>
              <a:rPr lang="en-US" sz="2300" dirty="0" smtClean="0"/>
              <a:t>close</a:t>
            </a:r>
            <a:r>
              <a:rPr lang="en-US" sz="2400" dirty="0"/>
              <a:t> </a:t>
            </a:r>
            <a:r>
              <a:rPr lang="en-US" sz="2400" dirty="0" smtClean="0"/>
              <a:t/>
            </a:r>
            <a:br>
              <a:rPr lang="en-US" sz="2400" dirty="0" smtClean="0"/>
            </a:br>
            <a:r>
              <a:rPr lang="en-US" sz="2400" dirty="0" smtClean="0"/>
              <a:t>to </a:t>
            </a:r>
            <a:r>
              <a:rPr lang="en-US" sz="2400" dirty="0"/>
              <a:t>what  is required for </a:t>
            </a:r>
            <a:r>
              <a:rPr lang="en-US" sz="2400" dirty="0" err="1"/>
              <a:t>eRHIC</a:t>
            </a:r>
            <a:endParaRPr lang="en-US" sz="2400" dirty="0"/>
          </a:p>
          <a:p>
            <a:pPr marL="0" indent="0">
              <a:lnSpc>
                <a:spcPct val="120000"/>
              </a:lnSpc>
              <a:spcBef>
                <a:spcPts val="0"/>
              </a:spcBef>
              <a:buNone/>
            </a:pPr>
            <a:endParaRPr lang="en-US" sz="1400" dirty="0"/>
          </a:p>
          <a:p>
            <a:pPr>
              <a:lnSpc>
                <a:spcPct val="120000"/>
              </a:lnSpc>
              <a:spcBef>
                <a:spcPts val="0"/>
              </a:spcBef>
              <a:spcAft>
                <a:spcPts val="600"/>
              </a:spcAft>
            </a:pPr>
            <a:r>
              <a:rPr lang="en-US" sz="2400" b="1" dirty="0"/>
              <a:t>Electrons up to 18 </a:t>
            </a:r>
            <a:r>
              <a:rPr lang="en-US" sz="2400" b="1" dirty="0" smtClean="0"/>
              <a:t>GeV</a:t>
            </a:r>
            <a:endParaRPr lang="en-US" sz="1000" b="1" dirty="0"/>
          </a:p>
          <a:p>
            <a:pPr marL="457200" lvl="1">
              <a:lnSpc>
                <a:spcPct val="120000"/>
              </a:lnSpc>
              <a:spcBef>
                <a:spcPts val="0"/>
              </a:spcBef>
              <a:spcAft>
                <a:spcPts val="600"/>
              </a:spcAft>
            </a:pPr>
            <a:r>
              <a:rPr lang="en-US" sz="2200" dirty="0"/>
              <a:t>Electron storage ring with up to </a:t>
            </a:r>
            <a:r>
              <a:rPr lang="en-US" sz="2200" dirty="0" smtClean="0"/>
              <a:t>18 GeV  </a:t>
            </a:r>
            <a:r>
              <a:rPr lang="en-US" sz="2200" dirty="0">
                <a:solidFill>
                  <a:srgbClr val="FF0000"/>
                </a:solidFill>
                <a:sym typeface="Wingdings" panose="05000000000000000000" pitchFamily="2" charset="2"/>
              </a:rPr>
              <a:t></a:t>
            </a:r>
            <a:r>
              <a:rPr lang="en-US" sz="2200" dirty="0">
                <a:sym typeface="Wingdings" panose="05000000000000000000" pitchFamily="2" charset="2"/>
              </a:rPr>
              <a:t> </a:t>
            </a:r>
            <a:r>
              <a:rPr lang="en-US" sz="2200" dirty="0" err="1">
                <a:sym typeface="Wingdings" panose="05000000000000000000" pitchFamily="2" charset="2"/>
              </a:rPr>
              <a:t>E</a:t>
            </a:r>
            <a:r>
              <a:rPr lang="en-US" sz="2200" baseline="-25000" dirty="0" err="1">
                <a:sym typeface="Wingdings" panose="05000000000000000000" pitchFamily="2" charset="2"/>
              </a:rPr>
              <a:t>cm</a:t>
            </a:r>
            <a:r>
              <a:rPr lang="en-US" sz="2200" dirty="0">
                <a:sym typeface="Wingdings" panose="05000000000000000000" pitchFamily="2" charset="2"/>
              </a:rPr>
              <a:t> = 20 GeV -141 GeV installed in RHIC tunnel. </a:t>
            </a:r>
            <a:r>
              <a:rPr lang="en-US" sz="2200" dirty="0" smtClean="0">
                <a:sym typeface="Wingdings" panose="05000000000000000000" pitchFamily="2" charset="2"/>
              </a:rPr>
              <a:t/>
            </a:r>
            <a:br>
              <a:rPr lang="en-US" sz="2200" dirty="0" smtClean="0">
                <a:sym typeface="Wingdings" panose="05000000000000000000" pitchFamily="2" charset="2"/>
              </a:rPr>
            </a:br>
            <a:r>
              <a:rPr lang="en-US" sz="2200" dirty="0" smtClean="0">
                <a:sym typeface="Wingdings" panose="05000000000000000000" pitchFamily="2" charset="2"/>
              </a:rPr>
              <a:t>Beam </a:t>
            </a:r>
            <a:r>
              <a:rPr lang="en-US" sz="2200" dirty="0">
                <a:sym typeface="Wingdings" panose="05000000000000000000" pitchFamily="2" charset="2"/>
              </a:rPr>
              <a:t>current are limited by the choice of installed RF power 10 MW</a:t>
            </a:r>
          </a:p>
          <a:p>
            <a:pPr marL="457200" lvl="1">
              <a:lnSpc>
                <a:spcPct val="120000"/>
              </a:lnSpc>
              <a:spcBef>
                <a:spcPts val="0"/>
              </a:spcBef>
              <a:spcAft>
                <a:spcPts val="600"/>
              </a:spcAft>
            </a:pPr>
            <a:r>
              <a:rPr lang="en-US" sz="2200" dirty="0"/>
              <a:t>Electron beams with a variable spin pattern accelerated in  the on-energy, spin transparent injector:  Rapid Cycling Synchrotron  with 1-2 Hz cycle frequency in the RHIC tunnel</a:t>
            </a:r>
            <a:endParaRPr lang="en-US" sz="2200" b="1" dirty="0">
              <a:sym typeface="Wingdings" panose="05000000000000000000" pitchFamily="2" charset="2"/>
            </a:endParaRPr>
          </a:p>
          <a:p>
            <a:pPr marL="457200" lvl="1">
              <a:lnSpc>
                <a:spcPct val="120000"/>
              </a:lnSpc>
              <a:spcBef>
                <a:spcPts val="0"/>
              </a:spcBef>
              <a:spcAft>
                <a:spcPts val="600"/>
              </a:spcAft>
            </a:pPr>
            <a:r>
              <a:rPr lang="en-US" sz="2200" dirty="0"/>
              <a:t>Polarized electron source and 400 MeV s-band injector </a:t>
            </a:r>
            <a:r>
              <a:rPr lang="en-US" sz="2200" dirty="0" err="1"/>
              <a:t>linac</a:t>
            </a:r>
            <a:r>
              <a:rPr lang="en-US" sz="2200" dirty="0"/>
              <a:t> in existing tunnel</a:t>
            </a:r>
          </a:p>
          <a:p>
            <a:pPr marL="457200" lvl="1">
              <a:lnSpc>
                <a:spcPct val="120000"/>
              </a:lnSpc>
              <a:spcBef>
                <a:spcPts val="0"/>
              </a:spcBef>
              <a:spcAft>
                <a:spcPts val="600"/>
              </a:spcAft>
            </a:pPr>
            <a:r>
              <a:rPr lang="en-US" sz="2200" dirty="0"/>
              <a:t>Design meets the high luminosity goal of  </a:t>
            </a:r>
            <a:r>
              <a:rPr lang="en-US" sz="2600" dirty="0"/>
              <a:t> </a:t>
            </a:r>
            <a:r>
              <a:rPr lang="en-US" sz="2600" b="1" dirty="0">
                <a:solidFill>
                  <a:srgbClr val="FF0000"/>
                </a:solidFill>
              </a:rPr>
              <a:t>L = 10</a:t>
            </a:r>
            <a:r>
              <a:rPr lang="en-US" sz="2600" b="1" baseline="30000" dirty="0">
                <a:solidFill>
                  <a:srgbClr val="FF0000"/>
                </a:solidFill>
              </a:rPr>
              <a:t>34</a:t>
            </a:r>
            <a:r>
              <a:rPr lang="en-US" sz="2600" b="1" dirty="0">
                <a:solidFill>
                  <a:srgbClr val="FF0000"/>
                </a:solidFill>
              </a:rPr>
              <a:t>cm</a:t>
            </a:r>
            <a:r>
              <a:rPr lang="en-US" sz="2600" b="1" baseline="30000" dirty="0">
                <a:solidFill>
                  <a:srgbClr val="FF0000"/>
                </a:solidFill>
              </a:rPr>
              <a:t>-2</a:t>
            </a:r>
            <a:r>
              <a:rPr lang="en-US" sz="2600" b="1" dirty="0">
                <a:solidFill>
                  <a:srgbClr val="FF0000"/>
                </a:solidFill>
              </a:rPr>
              <a:t>s</a:t>
            </a:r>
            <a:r>
              <a:rPr lang="en-US" sz="2600" b="1" baseline="30000" dirty="0">
                <a:solidFill>
                  <a:srgbClr val="FF0000"/>
                </a:solidFill>
              </a:rPr>
              <a:t>-1</a:t>
            </a:r>
            <a:endParaRPr lang="en-US" sz="2600" b="1" dirty="0"/>
          </a:p>
          <a:p>
            <a:pPr>
              <a:lnSpc>
                <a:spcPct val="120000"/>
              </a:lnSpc>
            </a:pPr>
            <a:endParaRPr lang="en-US" dirty="0"/>
          </a:p>
        </p:txBody>
      </p:sp>
      <p:sp>
        <p:nvSpPr>
          <p:cNvPr id="5" name="Slide Number Placeholder 4">
            <a:extLst>
              <a:ext uri="{FF2B5EF4-FFF2-40B4-BE49-F238E27FC236}">
                <a16:creationId xmlns:a16="http://schemas.microsoft.com/office/drawing/2014/main" id="{79802B6E-C429-094E-BF71-8D99ED61C44F}"/>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6" name="Picture 5">
            <a:extLst>
              <a:ext uri="{FF2B5EF4-FFF2-40B4-BE49-F238E27FC236}">
                <a16:creationId xmlns:a16="http://schemas.microsoft.com/office/drawing/2014/main" id="{B657FF98-E1BA-3F42-8548-3FF2D01302F0}"/>
              </a:ext>
            </a:extLst>
          </p:cNvPr>
          <p:cNvPicPr>
            <a:picLocks noChangeAspect="1"/>
          </p:cNvPicPr>
          <p:nvPr/>
        </p:nvPicPr>
        <p:blipFill>
          <a:blip r:embed="rId2"/>
          <a:stretch>
            <a:fillRect/>
          </a:stretch>
        </p:blipFill>
        <p:spPr>
          <a:xfrm>
            <a:off x="6350620" y="224179"/>
            <a:ext cx="5253031" cy="3483718"/>
          </a:xfrm>
          <a:prstGeom prst="rect">
            <a:avLst/>
          </a:prstGeom>
        </p:spPr>
      </p:pic>
      <p:sp>
        <p:nvSpPr>
          <p:cNvPr id="7"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3439644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876C-E6A2-FB49-A34D-D183763EC3A6}"/>
              </a:ext>
            </a:extLst>
          </p:cNvPr>
          <p:cNvSpPr>
            <a:spLocks noGrp="1"/>
          </p:cNvSpPr>
          <p:nvPr>
            <p:ph type="title"/>
          </p:nvPr>
        </p:nvSpPr>
        <p:spPr/>
        <p:txBody>
          <a:bodyPr/>
          <a:lstStyle/>
          <a:p>
            <a:r>
              <a:rPr lang="en-US" dirty="0"/>
              <a:t>JLEIC Layout</a:t>
            </a:r>
          </a:p>
        </p:txBody>
      </p:sp>
      <p:sp>
        <p:nvSpPr>
          <p:cNvPr id="5" name="Slide Number Placeholder 4">
            <a:extLst>
              <a:ext uri="{FF2B5EF4-FFF2-40B4-BE49-F238E27FC236}">
                <a16:creationId xmlns:a16="http://schemas.microsoft.com/office/drawing/2014/main" id="{CD9ACCB8-883C-6C47-B65F-1CAEA41FFFD9}"/>
              </a:ext>
            </a:extLst>
          </p:cNvPr>
          <p:cNvSpPr>
            <a:spLocks noGrp="1"/>
          </p:cNvSpPr>
          <p:nvPr>
            <p:ph type="sldNum" sz="quarter" idx="12"/>
          </p:nvPr>
        </p:nvSpPr>
        <p:spPr/>
        <p:txBody>
          <a:bodyPr/>
          <a:lstStyle/>
          <a:p>
            <a:fld id="{07E1C93C-5050-FC42-8F10-D22D4F119D13}" type="slidenum">
              <a:rPr lang="en-US" smtClean="0"/>
              <a:pPr/>
              <a:t>9</a:t>
            </a:fld>
            <a:endParaRPr lang="en-US" dirty="0"/>
          </a:p>
        </p:txBody>
      </p:sp>
      <p:grpSp>
        <p:nvGrpSpPr>
          <p:cNvPr id="6" name="Group 5">
            <a:extLst>
              <a:ext uri="{FF2B5EF4-FFF2-40B4-BE49-F238E27FC236}">
                <a16:creationId xmlns:a16="http://schemas.microsoft.com/office/drawing/2014/main" id="{182DF683-48BD-D84C-B1C7-9FEA94844EC0}"/>
              </a:ext>
            </a:extLst>
          </p:cNvPr>
          <p:cNvGrpSpPr/>
          <p:nvPr/>
        </p:nvGrpSpPr>
        <p:grpSpPr>
          <a:xfrm>
            <a:off x="4242458" y="765671"/>
            <a:ext cx="8138160" cy="4023360"/>
            <a:chOff x="4001618" y="888403"/>
            <a:chExt cx="8138160" cy="4023360"/>
          </a:xfrm>
        </p:grpSpPr>
        <p:pic>
          <p:nvPicPr>
            <p:cNvPr id="7" name="Picture 6">
              <a:extLst>
                <a:ext uri="{FF2B5EF4-FFF2-40B4-BE49-F238E27FC236}">
                  <a16:creationId xmlns:a16="http://schemas.microsoft.com/office/drawing/2014/main" id="{58C35CF5-578D-144E-9649-499457396CC8}"/>
                </a:ext>
              </a:extLst>
            </p:cNvPr>
            <p:cNvPicPr>
              <a:picLocks noChangeAspect="1"/>
            </p:cNvPicPr>
            <p:nvPr/>
          </p:nvPicPr>
          <p:blipFill rotWithShape="1">
            <a:blip r:embed="rId2">
              <a:clrChange>
                <a:clrFrom>
                  <a:srgbClr val="FFFFFF"/>
                </a:clrFrom>
                <a:clrTo>
                  <a:srgbClr val="FFFFFF">
                    <a:alpha val="0"/>
                  </a:srgbClr>
                </a:clrTo>
              </a:clrChange>
            </a:blip>
            <a:srcRect l="5778" t="18662" r="6104" b="22671"/>
            <a:stretch/>
          </p:blipFill>
          <p:spPr>
            <a:xfrm>
              <a:off x="4001618" y="888403"/>
              <a:ext cx="8138160" cy="4023360"/>
            </a:xfrm>
            <a:prstGeom prst="rect">
              <a:avLst/>
            </a:prstGeom>
          </p:spPr>
        </p:pic>
        <p:sp>
          <p:nvSpPr>
            <p:cNvPr id="8" name="TextBox 7">
              <a:extLst>
                <a:ext uri="{FF2B5EF4-FFF2-40B4-BE49-F238E27FC236}">
                  <a16:creationId xmlns:a16="http://schemas.microsoft.com/office/drawing/2014/main" id="{2314B7E7-F7AF-4044-9C19-DDF0299A37C2}"/>
                </a:ext>
              </a:extLst>
            </p:cNvPr>
            <p:cNvSpPr txBox="1"/>
            <p:nvPr/>
          </p:nvSpPr>
          <p:spPr>
            <a:xfrm>
              <a:off x="6411543" y="3241779"/>
              <a:ext cx="720069" cy="369332"/>
            </a:xfrm>
            <a:prstGeom prst="rect">
              <a:avLst/>
            </a:prstGeom>
            <a:noFill/>
          </p:spPr>
          <p:txBody>
            <a:bodyPr wrap="none" rtlCol="0">
              <a:spAutoFit/>
            </a:bodyPr>
            <a:lstStyle/>
            <a:p>
              <a:r>
                <a:rPr lang="en-US" dirty="0"/>
                <a:t>100m</a:t>
              </a:r>
            </a:p>
          </p:txBody>
        </p:sp>
        <p:sp>
          <p:nvSpPr>
            <p:cNvPr id="9" name="TextBox 8">
              <a:extLst>
                <a:ext uri="{FF2B5EF4-FFF2-40B4-BE49-F238E27FC236}">
                  <a16:creationId xmlns:a16="http://schemas.microsoft.com/office/drawing/2014/main" id="{8D20C2AC-9CD8-4E44-AC9D-B1C020B41201}"/>
                </a:ext>
              </a:extLst>
            </p:cNvPr>
            <p:cNvSpPr txBox="1"/>
            <p:nvPr/>
          </p:nvSpPr>
          <p:spPr>
            <a:xfrm>
              <a:off x="6909028" y="4081583"/>
              <a:ext cx="1441420" cy="307777"/>
            </a:xfrm>
            <a:prstGeom prst="rect">
              <a:avLst/>
            </a:prstGeom>
            <a:noFill/>
          </p:spPr>
          <p:txBody>
            <a:bodyPr wrap="none" rtlCol="0">
              <a:spAutoFit/>
            </a:bodyPr>
            <a:lstStyle/>
            <a:p>
              <a:r>
                <a:rPr lang="en-US" sz="1400" dirty="0">
                  <a:solidFill>
                    <a:schemeClr val="accent1">
                      <a:lumMod val="75000"/>
                    </a:schemeClr>
                  </a:solidFill>
                  <a:latin typeface="Arial" panose="020B0604020202020204" pitchFamily="34" charset="0"/>
                  <a:cs typeface="Arial" panose="020B0604020202020204" pitchFamily="34" charset="0"/>
                </a:rPr>
                <a:t>12 GeV CEBAF</a:t>
              </a:r>
            </a:p>
          </p:txBody>
        </p:sp>
        <p:sp>
          <p:nvSpPr>
            <p:cNvPr id="10" name="TextBox 9">
              <a:extLst>
                <a:ext uri="{FF2B5EF4-FFF2-40B4-BE49-F238E27FC236}">
                  <a16:creationId xmlns:a16="http://schemas.microsoft.com/office/drawing/2014/main" id="{EEE47BC0-4E8E-AC46-96C8-6BECB0A5BDE1}"/>
                </a:ext>
              </a:extLst>
            </p:cNvPr>
            <p:cNvSpPr txBox="1"/>
            <p:nvPr/>
          </p:nvSpPr>
          <p:spPr>
            <a:xfrm>
              <a:off x="4149786" y="3611111"/>
              <a:ext cx="1428596" cy="307777"/>
            </a:xfrm>
            <a:prstGeom prst="rect">
              <a:avLst/>
            </a:prstGeom>
            <a:noFill/>
          </p:spPr>
          <p:txBody>
            <a:bodyPr wrap="none" rtlCol="0">
              <a:spAutoFit/>
            </a:bodyPr>
            <a:lstStyle/>
            <a:p>
              <a:r>
                <a:rPr lang="en-US" sz="1400" dirty="0">
                  <a:solidFill>
                    <a:schemeClr val="accent1">
                      <a:lumMod val="75000"/>
                    </a:schemeClr>
                  </a:solidFill>
                  <a:latin typeface="Arial" panose="020B0604020202020204" pitchFamily="34" charset="0"/>
                  <a:cs typeface="Arial" panose="020B0604020202020204" pitchFamily="34" charset="0"/>
                </a:rPr>
                <a:t>Electron source</a:t>
              </a:r>
            </a:p>
          </p:txBody>
        </p:sp>
        <p:sp>
          <p:nvSpPr>
            <p:cNvPr id="11" name="TextBox 10">
              <a:extLst>
                <a:ext uri="{FF2B5EF4-FFF2-40B4-BE49-F238E27FC236}">
                  <a16:creationId xmlns:a16="http://schemas.microsoft.com/office/drawing/2014/main" id="{CDC451F5-6645-FD44-8C5B-3B207CE76470}"/>
                </a:ext>
              </a:extLst>
            </p:cNvPr>
            <p:cNvSpPr txBox="1"/>
            <p:nvPr/>
          </p:nvSpPr>
          <p:spPr>
            <a:xfrm rot="268195">
              <a:off x="5325748" y="2095867"/>
              <a:ext cx="1617751" cy="307777"/>
            </a:xfrm>
            <a:prstGeom prst="rect">
              <a:avLst/>
            </a:prstGeom>
            <a:noFill/>
          </p:spPr>
          <p:txBody>
            <a:bodyPr wrap="none" rtlCol="0">
              <a:spAutoFit/>
            </a:bodyPr>
            <a:lstStyle/>
            <a:p>
              <a:r>
                <a:rPr lang="en-US" sz="1400" dirty="0">
                  <a:solidFill>
                    <a:srgbClr val="00B050"/>
                  </a:solidFill>
                  <a:latin typeface="Arial" panose="020B0604020202020204" pitchFamily="34" charset="0"/>
                  <a:cs typeface="Arial" panose="020B0604020202020204" pitchFamily="34" charset="0"/>
                </a:rPr>
                <a:t>150 MeV Ion linac</a:t>
              </a:r>
            </a:p>
          </p:txBody>
        </p:sp>
        <p:sp>
          <p:nvSpPr>
            <p:cNvPr id="12" name="TextBox 11">
              <a:extLst>
                <a:ext uri="{FF2B5EF4-FFF2-40B4-BE49-F238E27FC236}">
                  <a16:creationId xmlns:a16="http://schemas.microsoft.com/office/drawing/2014/main" id="{24B05ECA-8DEB-D44D-A246-6F3697904155}"/>
                </a:ext>
              </a:extLst>
            </p:cNvPr>
            <p:cNvSpPr txBox="1"/>
            <p:nvPr/>
          </p:nvSpPr>
          <p:spPr>
            <a:xfrm>
              <a:off x="7029044" y="2696248"/>
              <a:ext cx="1648208" cy="523220"/>
            </a:xfrm>
            <a:prstGeom prst="rect">
              <a:avLst/>
            </a:prstGeom>
            <a:noFill/>
          </p:spPr>
          <p:txBody>
            <a:bodyPr wrap="none" rtlCol="0">
              <a:spAutoFit/>
            </a:bodyPr>
            <a:lstStyle/>
            <a:p>
              <a:pPr algn="ctr"/>
              <a:r>
                <a:rPr lang="en-US" sz="1400" dirty="0">
                  <a:solidFill>
                    <a:srgbClr val="00B050"/>
                  </a:solidFill>
                  <a:latin typeface="Arial" panose="020B0604020202020204" pitchFamily="34" charset="0"/>
                  <a:cs typeface="Arial" panose="020B0604020202020204" pitchFamily="34" charset="0"/>
                </a:rPr>
                <a:t>Low energy</a:t>
              </a:r>
            </a:p>
            <a:p>
              <a:pPr algn="ctr"/>
              <a:r>
                <a:rPr lang="en-US" sz="1400" dirty="0">
                  <a:solidFill>
                    <a:srgbClr val="00B050"/>
                  </a:solidFill>
                  <a:latin typeface="Arial" panose="020B0604020202020204" pitchFamily="34" charset="0"/>
                  <a:cs typeface="Arial" panose="020B0604020202020204" pitchFamily="34" charset="0"/>
                </a:rPr>
                <a:t>8.9 GeV/c Booster</a:t>
              </a:r>
            </a:p>
          </p:txBody>
        </p:sp>
        <p:sp>
          <p:nvSpPr>
            <p:cNvPr id="13" name="TextBox 12">
              <a:extLst>
                <a:ext uri="{FF2B5EF4-FFF2-40B4-BE49-F238E27FC236}">
                  <a16:creationId xmlns:a16="http://schemas.microsoft.com/office/drawing/2014/main" id="{4FD05AFF-60B5-DE45-B446-15627C403EA3}"/>
                </a:ext>
              </a:extLst>
            </p:cNvPr>
            <p:cNvSpPr txBox="1"/>
            <p:nvPr/>
          </p:nvSpPr>
          <p:spPr>
            <a:xfrm>
              <a:off x="4325527" y="1132396"/>
              <a:ext cx="1199367" cy="738664"/>
            </a:xfrm>
            <a:prstGeom prst="rect">
              <a:avLst/>
            </a:prstGeom>
            <a:noFill/>
          </p:spPr>
          <p:txBody>
            <a:bodyPr wrap="none" rtlCol="0">
              <a:spAutoFit/>
            </a:bodyPr>
            <a:lstStyle/>
            <a:p>
              <a:pPr algn="ctr"/>
              <a:r>
                <a:rPr lang="en-US" sz="1400" dirty="0">
                  <a:solidFill>
                    <a:srgbClr val="00B050"/>
                  </a:solidFill>
                  <a:latin typeface="Arial" panose="020B0604020202020204" pitchFamily="34" charset="0"/>
                  <a:cs typeface="Arial" panose="020B0604020202020204" pitchFamily="34" charset="0"/>
                </a:rPr>
                <a:t>13 GeV/c </a:t>
              </a:r>
              <a:br>
                <a:rPr lang="en-US" sz="1400" dirty="0">
                  <a:solidFill>
                    <a:srgbClr val="00B050"/>
                  </a:solidFill>
                  <a:latin typeface="Arial" panose="020B0604020202020204" pitchFamily="34" charset="0"/>
                  <a:cs typeface="Arial" panose="020B0604020202020204" pitchFamily="34" charset="0"/>
                </a:rPr>
              </a:br>
              <a:r>
                <a:rPr lang="en-US" sz="1400" dirty="0">
                  <a:solidFill>
                    <a:srgbClr val="00B050"/>
                  </a:solidFill>
                  <a:latin typeface="Arial" panose="020B0604020202020204" pitchFamily="34" charset="0"/>
                  <a:cs typeface="Arial" panose="020B0604020202020204" pitchFamily="34" charset="0"/>
                </a:rPr>
                <a:t>High energy </a:t>
              </a:r>
              <a:br>
                <a:rPr lang="en-US" sz="1400" dirty="0">
                  <a:solidFill>
                    <a:srgbClr val="00B050"/>
                  </a:solidFill>
                  <a:latin typeface="Arial" panose="020B0604020202020204" pitchFamily="34" charset="0"/>
                  <a:cs typeface="Arial" panose="020B0604020202020204" pitchFamily="34" charset="0"/>
                </a:rPr>
              </a:br>
              <a:r>
                <a:rPr lang="en-US" sz="1400" dirty="0">
                  <a:solidFill>
                    <a:srgbClr val="00B050"/>
                  </a:solidFill>
                  <a:latin typeface="Arial" panose="020B0604020202020204" pitchFamily="34" charset="0"/>
                  <a:cs typeface="Arial" panose="020B0604020202020204" pitchFamily="34" charset="0"/>
                </a:rPr>
                <a:t>Booster</a:t>
              </a:r>
            </a:p>
          </p:txBody>
        </p:sp>
        <p:sp>
          <p:nvSpPr>
            <p:cNvPr id="14" name="TextBox 13">
              <a:extLst>
                <a:ext uri="{FF2B5EF4-FFF2-40B4-BE49-F238E27FC236}">
                  <a16:creationId xmlns:a16="http://schemas.microsoft.com/office/drawing/2014/main" id="{CF1F4F90-8ACD-8B43-99A9-9ED298C64D26}"/>
                </a:ext>
              </a:extLst>
            </p:cNvPr>
            <p:cNvSpPr txBox="1"/>
            <p:nvPr/>
          </p:nvSpPr>
          <p:spPr>
            <a:xfrm>
              <a:off x="8724760" y="1405111"/>
              <a:ext cx="1398140" cy="523220"/>
            </a:xfrm>
            <a:prstGeom prst="rect">
              <a:avLst/>
            </a:prstGeom>
            <a:noFill/>
          </p:spPr>
          <p:txBody>
            <a:bodyPr wrap="none" rtlCol="0">
              <a:spAutoFit/>
            </a:bodyPr>
            <a:lstStyle/>
            <a:p>
              <a:pPr algn="ctr"/>
              <a:r>
                <a:rPr lang="en-US" sz="1400" dirty="0">
                  <a:solidFill>
                    <a:srgbClr val="FF0000"/>
                  </a:solidFill>
                  <a:latin typeface="Arial" panose="020B0604020202020204" pitchFamily="34" charset="0"/>
                  <a:cs typeface="Arial" panose="020B0604020202020204" pitchFamily="34" charset="0"/>
                </a:rPr>
                <a:t>200 GeV/c </a:t>
              </a:r>
              <a:br>
                <a:rPr lang="en-US" sz="1400" dirty="0">
                  <a:solidFill>
                    <a:srgbClr val="FF0000"/>
                  </a:solidFill>
                  <a:latin typeface="Arial" panose="020B0604020202020204" pitchFamily="34" charset="0"/>
                  <a:cs typeface="Arial" panose="020B0604020202020204" pitchFamily="34" charset="0"/>
                </a:rPr>
              </a:br>
              <a:r>
                <a:rPr lang="en-US" sz="1400" dirty="0">
                  <a:solidFill>
                    <a:srgbClr val="FF0000"/>
                  </a:solidFill>
                  <a:latin typeface="Arial" panose="020B0604020202020204" pitchFamily="34" charset="0"/>
                  <a:cs typeface="Arial" panose="020B0604020202020204" pitchFamily="34" charset="0"/>
                </a:rPr>
                <a:t>Ion collider ring</a:t>
              </a:r>
            </a:p>
          </p:txBody>
        </p:sp>
        <p:sp>
          <p:nvSpPr>
            <p:cNvPr id="15" name="TextBox 14">
              <a:extLst>
                <a:ext uri="{FF2B5EF4-FFF2-40B4-BE49-F238E27FC236}">
                  <a16:creationId xmlns:a16="http://schemas.microsoft.com/office/drawing/2014/main" id="{9196B9AF-5473-E04E-AAB4-D2C4B64D9602}"/>
                </a:ext>
              </a:extLst>
            </p:cNvPr>
            <p:cNvSpPr txBox="1"/>
            <p:nvPr/>
          </p:nvSpPr>
          <p:spPr>
            <a:xfrm>
              <a:off x="7723485" y="3115388"/>
              <a:ext cx="1806905" cy="523220"/>
            </a:xfrm>
            <a:prstGeom prst="rect">
              <a:avLst/>
            </a:prstGeom>
            <a:noFill/>
          </p:spPr>
          <p:txBody>
            <a:bodyPr wrap="none" rtlCol="0">
              <a:spAutoFit/>
            </a:bodyPr>
            <a:lstStyle/>
            <a:p>
              <a:pPr algn="ctr"/>
              <a:r>
                <a:rPr lang="en-US" sz="1400" dirty="0">
                  <a:solidFill>
                    <a:schemeClr val="accent1">
                      <a:lumMod val="75000"/>
                    </a:schemeClr>
                  </a:solidFill>
                  <a:latin typeface="Arial" panose="020B0604020202020204" pitchFamily="34" charset="0"/>
                  <a:cs typeface="Arial" panose="020B0604020202020204" pitchFamily="34" charset="0"/>
                </a:rPr>
                <a:t>3-12 GeV/c </a:t>
              </a:r>
              <a:br>
                <a:rPr lang="en-US" sz="1400" dirty="0">
                  <a:solidFill>
                    <a:schemeClr val="accent1">
                      <a:lumMod val="75000"/>
                    </a:schemeClr>
                  </a:solidFill>
                  <a:latin typeface="Arial" panose="020B0604020202020204" pitchFamily="34" charset="0"/>
                  <a:cs typeface="Arial" panose="020B0604020202020204" pitchFamily="34" charset="0"/>
                </a:rPr>
              </a:br>
              <a:r>
                <a:rPr lang="en-US" sz="1400" dirty="0">
                  <a:solidFill>
                    <a:schemeClr val="accent1">
                      <a:lumMod val="75000"/>
                    </a:schemeClr>
                  </a:solidFill>
                  <a:latin typeface="Arial" panose="020B0604020202020204" pitchFamily="34" charset="0"/>
                  <a:cs typeface="Arial" panose="020B0604020202020204" pitchFamily="34" charset="0"/>
                </a:rPr>
                <a:t>Electron collider ring</a:t>
              </a:r>
            </a:p>
          </p:txBody>
        </p:sp>
        <p:sp>
          <p:nvSpPr>
            <p:cNvPr id="16" name="Arc 15">
              <a:extLst>
                <a:ext uri="{FF2B5EF4-FFF2-40B4-BE49-F238E27FC236}">
                  <a16:creationId xmlns:a16="http://schemas.microsoft.com/office/drawing/2014/main" id="{D067914D-0673-344A-B3D1-A19308DEA6FB}"/>
                </a:ext>
              </a:extLst>
            </p:cNvPr>
            <p:cNvSpPr/>
            <p:nvPr/>
          </p:nvSpPr>
          <p:spPr>
            <a:xfrm>
              <a:off x="5640686" y="943748"/>
              <a:ext cx="1733384" cy="935007"/>
            </a:xfrm>
            <a:prstGeom prst="arc">
              <a:avLst>
                <a:gd name="adj1" fmla="val 10245463"/>
                <a:gd name="adj2" fmla="val 13632957"/>
              </a:avLst>
            </a:prstGeom>
            <a:noFill/>
            <a:ln w="190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Arc 16">
              <a:extLst>
                <a:ext uri="{FF2B5EF4-FFF2-40B4-BE49-F238E27FC236}">
                  <a16:creationId xmlns:a16="http://schemas.microsoft.com/office/drawing/2014/main" id="{0CBDAA47-6886-B540-B299-6923A4D29273}"/>
                </a:ext>
              </a:extLst>
            </p:cNvPr>
            <p:cNvSpPr/>
            <p:nvPr/>
          </p:nvSpPr>
          <p:spPr>
            <a:xfrm>
              <a:off x="9013139" y="2712161"/>
              <a:ext cx="1733384" cy="707886"/>
            </a:xfrm>
            <a:prstGeom prst="arc">
              <a:avLst>
                <a:gd name="adj1" fmla="val 4787365"/>
                <a:gd name="adj2" fmla="val 9445564"/>
              </a:avLst>
            </a:prstGeom>
            <a:noFill/>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Arc 17">
              <a:extLst>
                <a:ext uri="{FF2B5EF4-FFF2-40B4-BE49-F238E27FC236}">
                  <a16:creationId xmlns:a16="http://schemas.microsoft.com/office/drawing/2014/main" id="{95B2B390-4BEA-2642-A736-87BA598F1E81}"/>
                </a:ext>
              </a:extLst>
            </p:cNvPr>
            <p:cNvSpPr/>
            <p:nvPr/>
          </p:nvSpPr>
          <p:spPr>
            <a:xfrm>
              <a:off x="8112872" y="1909973"/>
              <a:ext cx="3357950" cy="984553"/>
            </a:xfrm>
            <a:prstGeom prst="arc">
              <a:avLst>
                <a:gd name="adj1" fmla="val 15370856"/>
                <a:gd name="adj2" fmla="val 20652007"/>
              </a:avLst>
            </a:prstGeom>
            <a:noFill/>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46AA771C-5A4F-A249-8303-01CE5051E55C}"/>
                </a:ext>
              </a:extLst>
            </p:cNvPr>
            <p:cNvSpPr txBox="1"/>
            <p:nvPr/>
          </p:nvSpPr>
          <p:spPr>
            <a:xfrm>
              <a:off x="6864155" y="1329161"/>
              <a:ext cx="1019830" cy="523220"/>
            </a:xfrm>
            <a:prstGeom prst="rect">
              <a:avLst/>
            </a:prstGeom>
            <a:noFill/>
          </p:spPr>
          <p:txBody>
            <a:bodyPr wrap="none" rtlCol="0">
              <a:spAutoFit/>
            </a:bodyPr>
            <a:lstStyle/>
            <a:p>
              <a:pPr algn="ctr"/>
              <a:r>
                <a:rPr lang="en-US" sz="1400" dirty="0">
                  <a:solidFill>
                    <a:srgbClr val="9D41E0"/>
                  </a:solidFill>
                  <a:latin typeface="Arial" panose="020B0604020202020204" pitchFamily="34" charset="0"/>
                  <a:cs typeface="Arial" panose="020B0604020202020204" pitchFamily="34" charset="0"/>
                </a:rPr>
                <a:t>Interaction</a:t>
              </a:r>
            </a:p>
            <a:p>
              <a:pPr algn="ctr"/>
              <a:r>
                <a:rPr lang="en-US" sz="1400" dirty="0">
                  <a:solidFill>
                    <a:srgbClr val="9D41E0"/>
                  </a:solidFill>
                  <a:latin typeface="Arial" panose="020B0604020202020204" pitchFamily="34" charset="0"/>
                  <a:cs typeface="Arial" panose="020B0604020202020204" pitchFamily="34" charset="0"/>
                </a:rPr>
                <a:t>point</a:t>
              </a:r>
            </a:p>
          </p:txBody>
        </p:sp>
        <p:sp>
          <p:nvSpPr>
            <p:cNvPr id="20" name="TextBox 19">
              <a:extLst>
                <a:ext uri="{FF2B5EF4-FFF2-40B4-BE49-F238E27FC236}">
                  <a16:creationId xmlns:a16="http://schemas.microsoft.com/office/drawing/2014/main" id="{37826700-0865-0B4A-8E79-4CD1803D7309}"/>
                </a:ext>
              </a:extLst>
            </p:cNvPr>
            <p:cNvSpPr txBox="1"/>
            <p:nvPr/>
          </p:nvSpPr>
          <p:spPr>
            <a:xfrm>
              <a:off x="9012659" y="2340671"/>
              <a:ext cx="1019830" cy="523220"/>
            </a:xfrm>
            <a:prstGeom prst="rect">
              <a:avLst/>
            </a:prstGeom>
            <a:noFill/>
          </p:spPr>
          <p:txBody>
            <a:bodyPr wrap="none" rtlCol="0">
              <a:spAutoFit/>
            </a:bodyPr>
            <a:lstStyle/>
            <a:p>
              <a:pPr algn="ctr"/>
              <a:r>
                <a:rPr lang="en-US" sz="1400" dirty="0">
                  <a:solidFill>
                    <a:srgbClr val="9D41E0"/>
                  </a:solidFill>
                  <a:latin typeface="Arial" panose="020B0604020202020204" pitchFamily="34" charset="0"/>
                  <a:cs typeface="Arial" panose="020B0604020202020204" pitchFamily="34" charset="0"/>
                </a:rPr>
                <a:t>Interaction</a:t>
              </a:r>
            </a:p>
            <a:p>
              <a:pPr algn="ctr"/>
              <a:r>
                <a:rPr lang="en-US" sz="1400" dirty="0">
                  <a:solidFill>
                    <a:srgbClr val="9D41E0"/>
                  </a:solidFill>
                  <a:latin typeface="Arial" panose="020B0604020202020204" pitchFamily="34" charset="0"/>
                  <a:cs typeface="Arial" panose="020B0604020202020204" pitchFamily="34" charset="0"/>
                </a:rPr>
                <a:t>point</a:t>
              </a:r>
            </a:p>
          </p:txBody>
        </p:sp>
        <p:sp>
          <p:nvSpPr>
            <p:cNvPr id="21" name="Arc 20">
              <a:extLst>
                <a:ext uri="{FF2B5EF4-FFF2-40B4-BE49-F238E27FC236}">
                  <a16:creationId xmlns:a16="http://schemas.microsoft.com/office/drawing/2014/main" id="{5DE43E95-7E2E-4542-8A49-CD1ED686EF9D}"/>
                </a:ext>
              </a:extLst>
            </p:cNvPr>
            <p:cNvSpPr/>
            <p:nvPr/>
          </p:nvSpPr>
          <p:spPr>
            <a:xfrm>
              <a:off x="6496283" y="1904061"/>
              <a:ext cx="1133455" cy="935007"/>
            </a:xfrm>
            <a:prstGeom prst="arc">
              <a:avLst>
                <a:gd name="adj1" fmla="val 1459995"/>
                <a:gd name="adj2" fmla="val 5887615"/>
              </a:avLst>
            </a:prstGeom>
            <a:noFill/>
            <a:ln w="190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2" name="Content Placeholder 2">
            <a:extLst>
              <a:ext uri="{FF2B5EF4-FFF2-40B4-BE49-F238E27FC236}">
                <a16:creationId xmlns:a16="http://schemas.microsoft.com/office/drawing/2014/main" id="{E90B744D-B8B0-0F49-ADE5-9399FE54761E}"/>
              </a:ext>
            </a:extLst>
          </p:cNvPr>
          <p:cNvSpPr>
            <a:spLocks noGrp="1"/>
          </p:cNvSpPr>
          <p:nvPr>
            <p:ph idx="1"/>
          </p:nvPr>
        </p:nvSpPr>
        <p:spPr>
          <a:xfrm>
            <a:off x="176010" y="822171"/>
            <a:ext cx="11757660" cy="5723409"/>
          </a:xfrm>
        </p:spPr>
        <p:txBody>
          <a:bodyPr>
            <a:noAutofit/>
          </a:bodyPr>
          <a:lstStyle/>
          <a:p>
            <a:pPr>
              <a:lnSpc>
                <a:spcPct val="100000"/>
              </a:lnSpc>
            </a:pPr>
            <a:r>
              <a:rPr lang="en-US" altLang="en-US" sz="1600" dirty="0">
                <a:solidFill>
                  <a:schemeClr val="tx1"/>
                </a:solidFill>
              </a:rPr>
              <a:t>Full-energy top-up injection of </a:t>
            </a:r>
            <a:r>
              <a:rPr lang="en-US" altLang="en-US" sz="1600" dirty="0">
                <a:solidFill>
                  <a:srgbClr val="0432FF"/>
                </a:solidFill>
              </a:rPr>
              <a:t>highly </a:t>
            </a:r>
            <a:br>
              <a:rPr lang="en-US" altLang="en-US" sz="1600" dirty="0">
                <a:solidFill>
                  <a:srgbClr val="0432FF"/>
                </a:solidFill>
              </a:rPr>
            </a:br>
            <a:r>
              <a:rPr lang="en-US" altLang="en-US" sz="1600" dirty="0">
                <a:solidFill>
                  <a:srgbClr val="0432FF"/>
                </a:solidFill>
              </a:rPr>
              <a:t>polarized electrons from CEBAF</a:t>
            </a:r>
            <a:r>
              <a:rPr lang="en-US" altLang="en-US" sz="1600" dirty="0">
                <a:solidFill>
                  <a:schemeClr val="tx1"/>
                </a:solidFill>
              </a:rPr>
              <a:t> </a:t>
            </a:r>
            <a:r>
              <a:rPr lang="en-US" altLang="en-US" sz="1600" dirty="0">
                <a:solidFill>
                  <a:schemeClr val="tx1"/>
                </a:solidFill>
                <a:sym typeface="Symbol" panose="05050102010706020507" pitchFamily="18" charset="2"/>
              </a:rPr>
              <a:t> </a:t>
            </a:r>
            <a:br>
              <a:rPr lang="en-US" altLang="en-US" sz="1600" dirty="0">
                <a:solidFill>
                  <a:schemeClr val="tx1"/>
                </a:solidFill>
                <a:sym typeface="Symbol" panose="05050102010706020507" pitchFamily="18" charset="2"/>
              </a:rPr>
            </a:br>
            <a:r>
              <a:rPr lang="en-US" altLang="en-US" sz="1600" dirty="0">
                <a:solidFill>
                  <a:srgbClr val="009900"/>
                </a:solidFill>
                <a:sym typeface="Symbol" panose="05050102010706020507" pitchFamily="18" charset="2"/>
              </a:rPr>
              <a:t>H</a:t>
            </a:r>
            <a:r>
              <a:rPr lang="en-US" altLang="en-US" sz="1600" dirty="0">
                <a:solidFill>
                  <a:srgbClr val="009900"/>
                </a:solidFill>
              </a:rPr>
              <a:t>igh stored electron current and polarization</a:t>
            </a:r>
            <a:endParaRPr lang="en-US" sz="1600" dirty="0">
              <a:solidFill>
                <a:srgbClr val="009900"/>
              </a:solidFill>
            </a:endParaRPr>
          </a:p>
          <a:p>
            <a:pPr>
              <a:lnSpc>
                <a:spcPct val="100000"/>
              </a:lnSpc>
            </a:pPr>
            <a:r>
              <a:rPr lang="en-US" altLang="en-US" sz="1600" dirty="0">
                <a:solidFill>
                  <a:srgbClr val="0432FF"/>
                </a:solidFill>
              </a:rPr>
              <a:t>Full-size high-energy booster</a:t>
            </a:r>
            <a:r>
              <a:rPr lang="en-US" altLang="en-US" sz="1600" dirty="0"/>
              <a:t> </a:t>
            </a:r>
            <a:r>
              <a:rPr lang="en-US" altLang="en-US" sz="1600" dirty="0">
                <a:sym typeface="Symbol" panose="05050102010706020507" pitchFamily="18" charset="2"/>
              </a:rPr>
              <a:t></a:t>
            </a:r>
            <a:br>
              <a:rPr lang="en-US" altLang="en-US" sz="1600" dirty="0">
                <a:sym typeface="Symbol" panose="05050102010706020507" pitchFamily="18" charset="2"/>
              </a:rPr>
            </a:br>
            <a:r>
              <a:rPr lang="en-US" altLang="en-US" sz="1600" dirty="0">
                <a:sym typeface="Symbol" panose="05050102010706020507" pitchFamily="18" charset="2"/>
              </a:rPr>
              <a:t>Quick replacement of colliding ion beam</a:t>
            </a:r>
            <a:r>
              <a:rPr lang="en-US" altLang="en-US" sz="1600" dirty="0"/>
              <a:t> </a:t>
            </a:r>
            <a:r>
              <a:rPr lang="en-US" altLang="en-US" sz="1600" dirty="0">
                <a:sym typeface="Symbol" panose="05050102010706020507" pitchFamily="18" charset="2"/>
              </a:rPr>
              <a:t></a:t>
            </a:r>
            <a:br>
              <a:rPr lang="en-US" altLang="en-US" sz="1600" dirty="0">
                <a:sym typeface="Symbol" panose="05050102010706020507" pitchFamily="18" charset="2"/>
              </a:rPr>
            </a:br>
            <a:r>
              <a:rPr lang="en-US" altLang="en-US" sz="1600" dirty="0">
                <a:solidFill>
                  <a:srgbClr val="009900"/>
                </a:solidFill>
                <a:sym typeface="Symbol" panose="05050102010706020507" pitchFamily="18" charset="2"/>
              </a:rPr>
              <a:t>High average luminosity</a:t>
            </a:r>
            <a:endParaRPr lang="en-US" altLang="en-US" sz="1600" dirty="0">
              <a:solidFill>
                <a:srgbClr val="009900"/>
              </a:solidFill>
            </a:endParaRPr>
          </a:p>
          <a:p>
            <a:pPr>
              <a:lnSpc>
                <a:spcPct val="100000"/>
              </a:lnSpc>
            </a:pPr>
            <a:r>
              <a:rPr lang="en-US" altLang="en-US" sz="1600" dirty="0">
                <a:solidFill>
                  <a:srgbClr val="0432FF"/>
                </a:solidFill>
              </a:rPr>
              <a:t>High-rate collisions of strongly-focused short</a:t>
            </a:r>
            <a:r>
              <a:rPr lang="en-US" altLang="en-US" sz="1600" dirty="0">
                <a:solidFill>
                  <a:schemeClr val="tx1"/>
                </a:solidFill>
              </a:rPr>
              <a:t> </a:t>
            </a:r>
            <a:br>
              <a:rPr lang="en-US" altLang="en-US" sz="1600" dirty="0">
                <a:solidFill>
                  <a:schemeClr val="tx1"/>
                </a:solidFill>
              </a:rPr>
            </a:br>
            <a:r>
              <a:rPr lang="en-US" altLang="en-US" sz="1600" dirty="0">
                <a:solidFill>
                  <a:schemeClr val="tx1"/>
                </a:solidFill>
              </a:rPr>
              <a:t>low-charge low-emittance </a:t>
            </a:r>
            <a:r>
              <a:rPr lang="en-US" altLang="en-US" sz="1600" dirty="0">
                <a:solidFill>
                  <a:srgbClr val="0432FF"/>
                </a:solidFill>
              </a:rPr>
              <a:t>bunches</a:t>
            </a:r>
            <a:r>
              <a:rPr lang="en-US" altLang="en-US" sz="1600" dirty="0">
                <a:solidFill>
                  <a:schemeClr val="tx1"/>
                </a:solidFill>
              </a:rPr>
              <a:t> </a:t>
            </a:r>
            <a:br>
              <a:rPr lang="en-US" altLang="en-US" sz="1600" dirty="0">
                <a:solidFill>
                  <a:schemeClr val="tx1"/>
                </a:solidFill>
              </a:rPr>
            </a:br>
            <a:r>
              <a:rPr lang="en-US" altLang="en-US" sz="1600" dirty="0">
                <a:solidFill>
                  <a:schemeClr val="tx1"/>
                </a:solidFill>
              </a:rPr>
              <a:t>similarly to record-luminosity lepton colliders </a:t>
            </a:r>
            <a:r>
              <a:rPr lang="en-US" altLang="en-US" sz="1600" dirty="0">
                <a:sym typeface="Symbol" panose="05050102010706020507" pitchFamily="18" charset="2"/>
              </a:rPr>
              <a:t></a:t>
            </a:r>
            <a:br>
              <a:rPr lang="en-US" altLang="en-US" sz="1600" dirty="0">
                <a:sym typeface="Symbol" panose="05050102010706020507" pitchFamily="18" charset="2"/>
              </a:rPr>
            </a:br>
            <a:r>
              <a:rPr lang="en-US" altLang="en-US" sz="1600" dirty="0">
                <a:solidFill>
                  <a:srgbClr val="009900"/>
                </a:solidFill>
                <a:sym typeface="Symbol" panose="05050102010706020507" pitchFamily="18" charset="2"/>
              </a:rPr>
              <a:t>High luminosity</a:t>
            </a:r>
            <a:endParaRPr lang="en-US" altLang="en-US" sz="1600" dirty="0">
              <a:solidFill>
                <a:srgbClr val="009900"/>
              </a:solidFill>
            </a:endParaRPr>
          </a:p>
          <a:p>
            <a:pPr>
              <a:lnSpc>
                <a:spcPct val="100000"/>
              </a:lnSpc>
            </a:pPr>
            <a:r>
              <a:rPr lang="en-US" altLang="en-US" sz="1600" dirty="0">
                <a:solidFill>
                  <a:srgbClr val="0432FF"/>
                </a:solidFill>
              </a:rPr>
              <a:t>Multi-stage electron cooling</a:t>
            </a:r>
            <a:r>
              <a:rPr lang="en-US" altLang="en-US" sz="1600" dirty="0"/>
              <a:t> using</a:t>
            </a:r>
            <a:br>
              <a:rPr lang="en-US" altLang="en-US" sz="1600" dirty="0"/>
            </a:br>
            <a:r>
              <a:rPr lang="en-US" altLang="en-US" sz="1600" dirty="0"/>
              <a:t>demonstrated magnetized cooling </a:t>
            </a:r>
            <a:br>
              <a:rPr lang="en-US" altLang="en-US" sz="1600" dirty="0"/>
            </a:br>
            <a:r>
              <a:rPr lang="en-US" altLang="en-US" sz="1600" dirty="0"/>
              <a:t>mechanism </a:t>
            </a:r>
            <a:r>
              <a:rPr lang="en-US" altLang="en-US" sz="1600" dirty="0">
                <a:sym typeface="Symbol" panose="05050102010706020507" pitchFamily="18" charset="2"/>
              </a:rPr>
              <a:t> Small ion emittance </a:t>
            </a:r>
            <a:br>
              <a:rPr lang="en-US" altLang="en-US" sz="1600" dirty="0">
                <a:sym typeface="Symbol" panose="05050102010706020507" pitchFamily="18" charset="2"/>
              </a:rPr>
            </a:br>
            <a:r>
              <a:rPr lang="en-US" altLang="en-US" sz="1600" dirty="0">
                <a:solidFill>
                  <a:srgbClr val="009900"/>
                </a:solidFill>
                <a:sym typeface="Symbol" panose="05050102010706020507" pitchFamily="18" charset="2"/>
              </a:rPr>
              <a:t>High luminosity</a:t>
            </a:r>
          </a:p>
          <a:p>
            <a:pPr>
              <a:lnSpc>
                <a:spcPct val="100000"/>
              </a:lnSpc>
            </a:pPr>
            <a:r>
              <a:rPr lang="en-US" altLang="en-US" sz="1600" dirty="0">
                <a:solidFill>
                  <a:srgbClr val="0432FF"/>
                </a:solidFill>
              </a:rPr>
              <a:t>Figure-8 ring</a:t>
            </a:r>
            <a:r>
              <a:rPr lang="en-US" altLang="en-US" sz="1600" dirty="0">
                <a:solidFill>
                  <a:schemeClr val="tx1"/>
                </a:solidFill>
              </a:rPr>
              <a:t> design </a:t>
            </a:r>
            <a:r>
              <a:rPr lang="en-US" altLang="en-US" sz="1600" dirty="0">
                <a:sym typeface="Symbol" panose="05050102010706020507" pitchFamily="18" charset="2"/>
              </a:rPr>
              <a:t> </a:t>
            </a:r>
            <a:r>
              <a:rPr lang="en-US" altLang="en-US" sz="1600" dirty="0">
                <a:solidFill>
                  <a:srgbClr val="009900"/>
                </a:solidFill>
                <a:sym typeface="Symbol" panose="05050102010706020507" pitchFamily="18" charset="2"/>
              </a:rPr>
              <a:t>High electron and ion polarizations</a:t>
            </a:r>
            <a:r>
              <a:rPr lang="en-US" altLang="en-US" sz="1600" dirty="0">
                <a:sym typeface="Symbol" panose="05050102010706020507" pitchFamily="18" charset="2"/>
              </a:rPr>
              <a:t>, polarization manipulation and spin flip</a:t>
            </a:r>
          </a:p>
          <a:p>
            <a:pPr>
              <a:lnSpc>
                <a:spcPct val="100000"/>
              </a:lnSpc>
            </a:pPr>
            <a:r>
              <a:rPr lang="en-US" altLang="en-US" sz="1600" dirty="0">
                <a:sym typeface="Symbol" panose="05050102010706020507" pitchFamily="18" charset="2"/>
              </a:rPr>
              <a:t>Integrated </a:t>
            </a:r>
            <a:r>
              <a:rPr lang="en-US" altLang="en-US" sz="1600" dirty="0">
                <a:solidFill>
                  <a:srgbClr val="0432FF"/>
                </a:solidFill>
                <a:sym typeface="Symbol" panose="05050102010706020507" pitchFamily="18" charset="2"/>
              </a:rPr>
              <a:t>full acceptance detector</a:t>
            </a:r>
            <a:r>
              <a:rPr lang="en-US" altLang="en-US" sz="1600" dirty="0">
                <a:sym typeface="Symbol" panose="05050102010706020507" pitchFamily="18" charset="2"/>
              </a:rPr>
              <a:t> with </a:t>
            </a:r>
            <a:r>
              <a:rPr lang="en-US" altLang="en-US" sz="1600" dirty="0">
                <a:solidFill>
                  <a:srgbClr val="009900"/>
                </a:solidFill>
                <a:sym typeface="Symbol" panose="05050102010706020507" pitchFamily="18" charset="2"/>
              </a:rPr>
              <a:t>far-forward detection</a:t>
            </a:r>
            <a:r>
              <a:rPr lang="en-US" altLang="en-US" sz="1600" dirty="0">
                <a:sym typeface="Symbol" panose="05050102010706020507" pitchFamily="18" charset="2"/>
              </a:rPr>
              <a:t> sections being parts of both machine and detector </a:t>
            </a:r>
          </a:p>
          <a:p>
            <a:pPr>
              <a:lnSpc>
                <a:spcPct val="100000"/>
              </a:lnSpc>
            </a:pPr>
            <a:r>
              <a:rPr lang="en-US" altLang="en-US" sz="1600" dirty="0">
                <a:solidFill>
                  <a:schemeClr val="tx1"/>
                </a:solidFill>
              </a:rPr>
              <a:t>Upgradable to </a:t>
            </a:r>
            <a:r>
              <a:rPr lang="en-US" altLang="en-US" sz="1600" dirty="0">
                <a:solidFill>
                  <a:srgbClr val="0432FF"/>
                </a:solidFill>
              </a:rPr>
              <a:t>140 GeV CM</a:t>
            </a:r>
            <a:r>
              <a:rPr lang="en-US" altLang="en-US" sz="1600" dirty="0"/>
              <a:t> by replacing the ion collider 6T </a:t>
            </a:r>
            <a:r>
              <a:rPr lang="en-US" altLang="en-US" sz="1600" dirty="0" err="1"/>
              <a:t>NbTi</a:t>
            </a:r>
            <a:r>
              <a:rPr lang="en-US" altLang="en-US" sz="1600" dirty="0"/>
              <a:t> </a:t>
            </a:r>
            <a:r>
              <a:rPr lang="en-US" altLang="en-US" sz="1600" dirty="0" smtClean="0"/>
              <a:t>cos</a:t>
            </a:r>
            <a:r>
              <a:rPr lang="en-US" altLang="en-US" sz="1600" dirty="0" smtClean="0">
                <a:sym typeface="Symbol" panose="05050102010706020507" pitchFamily="18" charset="2"/>
              </a:rPr>
              <a:t></a:t>
            </a:r>
            <a:r>
              <a:rPr lang="en-US" altLang="en-US" sz="1600" dirty="0" smtClean="0"/>
              <a:t> </a:t>
            </a:r>
            <a:r>
              <a:rPr lang="en-US" altLang="en-US" sz="1600" dirty="0">
                <a:solidFill>
                  <a:srgbClr val="009900"/>
                </a:solidFill>
              </a:rPr>
              <a:t>bending dipoles only</a:t>
            </a:r>
            <a:r>
              <a:rPr lang="en-US" altLang="en-US" sz="1600" dirty="0"/>
              <a:t> with 12 T Nb3Sn magnets</a:t>
            </a:r>
            <a:endParaRPr lang="en-US" altLang="en-US" sz="1600" dirty="0">
              <a:solidFill>
                <a:srgbClr val="0432FF"/>
              </a:solidFill>
            </a:endParaRPr>
          </a:p>
          <a:p>
            <a:pPr marL="0" indent="0" algn="ctr">
              <a:lnSpc>
                <a:spcPct val="100000"/>
              </a:lnSpc>
              <a:buNone/>
            </a:pPr>
            <a:endParaRPr lang="en-US" altLang="en-US" sz="1400" dirty="0"/>
          </a:p>
          <a:p>
            <a:pPr>
              <a:lnSpc>
                <a:spcPct val="100000"/>
              </a:lnSpc>
            </a:pPr>
            <a:endParaRPr lang="en-US" sz="1600" dirty="0"/>
          </a:p>
        </p:txBody>
      </p:sp>
      <p:sp>
        <p:nvSpPr>
          <p:cNvPr id="23" name="Rectangle 22"/>
          <p:cNvSpPr/>
          <p:nvPr/>
        </p:nvSpPr>
        <p:spPr>
          <a:xfrm>
            <a:off x="224681" y="5837829"/>
            <a:ext cx="8649729" cy="492443"/>
          </a:xfrm>
          <a:prstGeom prst="rect">
            <a:avLst/>
          </a:prstGeom>
        </p:spPr>
        <p:txBody>
          <a:bodyPr wrap="square">
            <a:spAutoFit/>
          </a:bodyPr>
          <a:lstStyle/>
          <a:p>
            <a:pPr marL="228600" lvl="0" indent="-228600">
              <a:spcAft>
                <a:spcPts val="600"/>
              </a:spcAft>
              <a:buFont typeface="Arial" panose="020B0604020202020204" pitchFamily="34" charset="0"/>
              <a:buChar char="•"/>
            </a:pPr>
            <a:r>
              <a:rPr lang="en-US" sz="2200" dirty="0">
                <a:solidFill>
                  <a:srgbClr val="000000"/>
                </a:solidFill>
                <a:latin typeface="Arial" charset="0"/>
                <a:cs typeface="Arial" panose="020B0604020202020204" pitchFamily="34" charset="0"/>
              </a:rPr>
              <a:t>Design meets the high luminosity goal of  </a:t>
            </a:r>
            <a:r>
              <a:rPr lang="en-US" sz="2600" dirty="0">
                <a:solidFill>
                  <a:srgbClr val="000000"/>
                </a:solidFill>
                <a:latin typeface="Arial" charset="0"/>
                <a:cs typeface="Arial" panose="020B0604020202020204" pitchFamily="34" charset="0"/>
              </a:rPr>
              <a:t> </a:t>
            </a:r>
            <a:r>
              <a:rPr lang="en-US" sz="2600" b="1" dirty="0">
                <a:solidFill>
                  <a:srgbClr val="FF0000"/>
                </a:solidFill>
                <a:latin typeface="Arial" charset="0"/>
                <a:cs typeface="Arial" panose="020B0604020202020204" pitchFamily="34" charset="0"/>
              </a:rPr>
              <a:t>L = 10</a:t>
            </a:r>
            <a:r>
              <a:rPr lang="en-US" sz="2600" b="1" baseline="30000" dirty="0">
                <a:solidFill>
                  <a:srgbClr val="FF0000"/>
                </a:solidFill>
                <a:latin typeface="Arial" charset="0"/>
                <a:cs typeface="Arial" panose="020B0604020202020204" pitchFamily="34" charset="0"/>
              </a:rPr>
              <a:t>34</a:t>
            </a:r>
            <a:r>
              <a:rPr lang="en-US" sz="2600" b="1" dirty="0">
                <a:solidFill>
                  <a:srgbClr val="FF0000"/>
                </a:solidFill>
                <a:latin typeface="Arial" charset="0"/>
                <a:cs typeface="Arial" panose="020B0604020202020204" pitchFamily="34" charset="0"/>
              </a:rPr>
              <a:t>cm</a:t>
            </a:r>
            <a:r>
              <a:rPr lang="en-US" sz="2600" b="1" baseline="30000" dirty="0">
                <a:solidFill>
                  <a:srgbClr val="FF0000"/>
                </a:solidFill>
                <a:latin typeface="Arial" charset="0"/>
                <a:cs typeface="Arial" panose="020B0604020202020204" pitchFamily="34" charset="0"/>
              </a:rPr>
              <a:t>-2</a:t>
            </a:r>
            <a:r>
              <a:rPr lang="en-US" sz="2600" b="1" dirty="0">
                <a:solidFill>
                  <a:srgbClr val="FF0000"/>
                </a:solidFill>
                <a:latin typeface="Arial" charset="0"/>
                <a:cs typeface="Arial" panose="020B0604020202020204" pitchFamily="34" charset="0"/>
              </a:rPr>
              <a:t>s</a:t>
            </a:r>
            <a:r>
              <a:rPr lang="en-US" sz="2600" b="1" baseline="30000" dirty="0">
                <a:solidFill>
                  <a:srgbClr val="FF0000"/>
                </a:solidFill>
                <a:latin typeface="Arial" charset="0"/>
                <a:cs typeface="Arial" panose="020B0604020202020204" pitchFamily="34" charset="0"/>
              </a:rPr>
              <a:t>-1</a:t>
            </a:r>
            <a:endParaRPr lang="en-US" sz="2600" b="1" dirty="0">
              <a:solidFill>
                <a:srgbClr val="000000"/>
              </a:solidFill>
              <a:latin typeface="Arial" charset="0"/>
              <a:cs typeface="Arial" panose="020B0604020202020204" pitchFamily="34" charset="0"/>
            </a:endParaRPr>
          </a:p>
        </p:txBody>
      </p:sp>
      <p:sp>
        <p:nvSpPr>
          <p:cNvPr id="24"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dirty="0" smtClean="0"/>
              <a:t>EINN2019, V. Morozov for EIC design team</a:t>
            </a:r>
            <a:endParaRPr lang="en-US" dirty="0"/>
          </a:p>
        </p:txBody>
      </p:sp>
    </p:spTree>
    <p:extLst>
      <p:ext uri="{BB962C8B-B14F-4D97-AF65-F5344CB8AC3E}">
        <p14:creationId xmlns:p14="http://schemas.microsoft.com/office/powerpoint/2010/main" val="791917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13750</TotalTime>
  <Words>2598</Words>
  <Application>Microsoft Office PowerPoint</Application>
  <PresentationFormat>Widescreen</PresentationFormat>
  <Paragraphs>498</Paragraphs>
  <Slides>36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ＭＳ Ｐゴシック</vt:lpstr>
      <vt:lpstr>ＭＳ Ｐゴシック</vt:lpstr>
      <vt:lpstr>.PingFangSC-Regular</vt:lpstr>
      <vt:lpstr>Arial</vt:lpstr>
      <vt:lpstr>Arial Narrow</vt:lpstr>
      <vt:lpstr>Calibri</vt:lpstr>
      <vt:lpstr>Cambria Math</vt:lpstr>
      <vt:lpstr>Garamond</vt:lpstr>
      <vt:lpstr>Helvetica</vt:lpstr>
      <vt:lpstr>PingFangSC-Regular</vt:lpstr>
      <vt:lpstr>Script MT Bold</vt:lpstr>
      <vt:lpstr>Symbol</vt:lpstr>
      <vt:lpstr>Times</vt:lpstr>
      <vt:lpstr>Wingdings</vt:lpstr>
      <vt:lpstr>Theme1</vt:lpstr>
      <vt:lpstr>Electron-Ion Collider Accelerator Design Status</vt:lpstr>
      <vt:lpstr>2018 Report of National Academy of Sciences, Engineering, and Medicine*</vt:lpstr>
      <vt:lpstr>Electron Ion Collider Requirements </vt:lpstr>
      <vt:lpstr>HERA</vt:lpstr>
      <vt:lpstr>Lessons from B Factories - KEK B and PEP-II</vt:lpstr>
      <vt:lpstr>EIC Design Features Enabling High Luminosity and High Polarization</vt:lpstr>
      <vt:lpstr>EIC Designs</vt:lpstr>
      <vt:lpstr>eRHIC Layout</vt:lpstr>
      <vt:lpstr>JLEIC Layout</vt:lpstr>
      <vt:lpstr>High Luminosity Implementation</vt:lpstr>
      <vt:lpstr>EIC Luminosity</vt:lpstr>
      <vt:lpstr>EIC Parameters</vt:lpstr>
      <vt:lpstr>Strong Hadron Cooling and High Luminosity</vt:lpstr>
      <vt:lpstr>Strong Incoherent Hadron Cooling Scheme for JLEIC</vt:lpstr>
      <vt:lpstr>Strong Coherent Hadron Cooling Scheme for eRHIC </vt:lpstr>
      <vt:lpstr>Alternative to Strong Hadron Cooling in eRHIC and JLEIC</vt:lpstr>
      <vt:lpstr>EIC Polarization Requirements</vt:lpstr>
      <vt:lpstr>Polarized e^-: eRHIC Rapid Cycling Synchrotron &amp; CEBAF full-E injector</vt:lpstr>
      <vt:lpstr>Polarization in the eRHIC electron storage ring</vt:lpstr>
      <vt:lpstr>Polarization in the JLEIC electron storage ring</vt:lpstr>
      <vt:lpstr>Polarization Lifetime and Continuous Injection in JLEIC</vt:lpstr>
      <vt:lpstr>Ion Polarization in eRHIC</vt:lpstr>
      <vt:lpstr>Figure 8 Design Ensures High Ion Polarization</vt:lpstr>
      <vt:lpstr>Interaction Region Design</vt:lpstr>
      <vt:lpstr>Interaction Region Concept</vt:lpstr>
      <vt:lpstr>EIC parameters in detail &amp; Interaction Region</vt:lpstr>
      <vt:lpstr>Full Acceptance JLEIC IR Layout</vt:lpstr>
      <vt:lpstr>JLEIC First Ion Spectrometer Dipole</vt:lpstr>
      <vt:lpstr>Full Acceptance eRHIC IR Layout</vt:lpstr>
      <vt:lpstr>eRHIC IR Magnets</vt:lpstr>
      <vt:lpstr>On-Going EIC R&amp;D Effort</vt:lpstr>
      <vt:lpstr>Joint BNL &amp; JLab Transparent Spin Experiment</vt:lpstr>
      <vt:lpstr>RHIC in Transparent Spin Mode</vt:lpstr>
      <vt:lpstr>PowerPoint Presentation</vt:lpstr>
      <vt:lpstr>EIC will boost accelerator technology impact on other areas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Vasiliy Morozov</cp:lastModifiedBy>
  <cp:revision>346</cp:revision>
  <dcterms:created xsi:type="dcterms:W3CDTF">2018-09-06T13:32:58Z</dcterms:created>
  <dcterms:modified xsi:type="dcterms:W3CDTF">2019-10-29T12:34:40Z</dcterms:modified>
</cp:coreProperties>
</file>