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3" r:id="rId2"/>
    <p:sldMasterId id="2147483724" r:id="rId3"/>
    <p:sldMasterId id="2147483739" r:id="rId4"/>
  </p:sldMasterIdLst>
  <p:notesMasterIdLst>
    <p:notesMasterId r:id="rId47"/>
  </p:notesMasterIdLst>
  <p:handoutMasterIdLst>
    <p:handoutMasterId r:id="rId48"/>
  </p:handoutMasterIdLst>
  <p:sldIdLst>
    <p:sldId id="306" r:id="rId5"/>
    <p:sldId id="736" r:id="rId6"/>
    <p:sldId id="674" r:id="rId7"/>
    <p:sldId id="673" r:id="rId8"/>
    <p:sldId id="780" r:id="rId9"/>
    <p:sldId id="781" r:id="rId10"/>
    <p:sldId id="678" r:id="rId11"/>
    <p:sldId id="782" r:id="rId12"/>
    <p:sldId id="764" r:id="rId13"/>
    <p:sldId id="762" r:id="rId14"/>
    <p:sldId id="680" r:id="rId15"/>
    <p:sldId id="707" r:id="rId16"/>
    <p:sldId id="796" r:id="rId17"/>
    <p:sldId id="710" r:id="rId18"/>
    <p:sldId id="786" r:id="rId19"/>
    <p:sldId id="635" r:id="rId20"/>
    <p:sldId id="711" r:id="rId21"/>
    <p:sldId id="793" r:id="rId22"/>
    <p:sldId id="799" r:id="rId23"/>
    <p:sldId id="800" r:id="rId24"/>
    <p:sldId id="696" r:id="rId25"/>
    <p:sldId id="774" r:id="rId26"/>
    <p:sldId id="581" r:id="rId27"/>
    <p:sldId id="733" r:id="rId28"/>
    <p:sldId id="768" r:id="rId29"/>
    <p:sldId id="742" r:id="rId30"/>
    <p:sldId id="743" r:id="rId31"/>
    <p:sldId id="744" r:id="rId32"/>
    <p:sldId id="745" r:id="rId33"/>
    <p:sldId id="746" r:id="rId34"/>
    <p:sldId id="747" r:id="rId35"/>
    <p:sldId id="787" r:id="rId36"/>
    <p:sldId id="788" r:id="rId37"/>
    <p:sldId id="797" r:id="rId38"/>
    <p:sldId id="789" r:id="rId39"/>
    <p:sldId id="801" r:id="rId40"/>
    <p:sldId id="790" r:id="rId41"/>
    <p:sldId id="771" r:id="rId42"/>
    <p:sldId id="695" r:id="rId43"/>
    <p:sldId id="794" r:id="rId44"/>
    <p:sldId id="772" r:id="rId45"/>
    <p:sldId id="777" r:id="rId46"/>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C80"/>
    <a:srgbClr val="00B0F0"/>
    <a:srgbClr val="C63303"/>
    <a:srgbClr val="FF4100"/>
    <a:srgbClr val="33CC33"/>
    <a:srgbClr val="00AA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9" autoAdjust="0"/>
    <p:restoredTop sz="96421" autoAdjust="0"/>
  </p:normalViewPr>
  <p:slideViewPr>
    <p:cSldViewPr snapToGrid="0" snapToObjects="1">
      <p:cViewPr>
        <p:scale>
          <a:sx n="132" d="100"/>
          <a:sy n="132" d="100"/>
        </p:scale>
        <p:origin x="-1038" y="306"/>
      </p:cViewPr>
      <p:guideLst>
        <p:guide orient="horz" pos="2160"/>
        <p:guide pos="2880"/>
      </p:guideLst>
    </p:cSldViewPr>
  </p:slideViewPr>
  <p:outlineViewPr>
    <p:cViewPr>
      <p:scale>
        <a:sx n="33" d="100"/>
        <a:sy n="33" d="100"/>
      </p:scale>
      <p:origin x="0" y="-11706"/>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9900" cy="461963"/>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35413" y="1"/>
            <a:ext cx="3009900" cy="461963"/>
          </a:xfrm>
          <a:prstGeom prst="rect">
            <a:avLst/>
          </a:prstGeom>
        </p:spPr>
        <p:txBody>
          <a:bodyPr vert="horz" lIns="91431" tIns="45715" rIns="91431" bIns="45715" rtlCol="0"/>
          <a:lstStyle>
            <a:lvl1pPr algn="r">
              <a:defRPr sz="1200"/>
            </a:lvl1pPr>
          </a:lstStyle>
          <a:p>
            <a:fld id="{496053D4-4411-4BA1-ABB6-E327C86F6016}" type="datetimeFigureOut">
              <a:rPr lang="en-US" smtClean="0"/>
              <a:pPr/>
              <a:t>20/11/2019</a:t>
            </a:fld>
            <a:endParaRPr lang="en-US"/>
          </a:p>
        </p:txBody>
      </p:sp>
      <p:sp>
        <p:nvSpPr>
          <p:cNvPr id="4" name="Footer Placeholder 3"/>
          <p:cNvSpPr>
            <a:spLocks noGrp="1"/>
          </p:cNvSpPr>
          <p:nvPr>
            <p:ph type="ftr" sz="quarter" idx="2"/>
          </p:nvPr>
        </p:nvSpPr>
        <p:spPr>
          <a:xfrm>
            <a:off x="0" y="8758238"/>
            <a:ext cx="3009900" cy="461962"/>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1962"/>
          </a:xfrm>
          <a:prstGeom prst="rect">
            <a:avLst/>
          </a:prstGeom>
        </p:spPr>
        <p:txBody>
          <a:bodyPr vert="horz" lIns="91431" tIns="45715" rIns="91431" bIns="45715" rtlCol="0" anchor="b"/>
          <a:lstStyle>
            <a:lvl1pPr algn="r">
              <a:defRPr sz="1200"/>
            </a:lvl1pPr>
          </a:lstStyle>
          <a:p>
            <a:fld id="{CBB0BDA9-1711-4099-B801-DC3DF4257A00}" type="slidenum">
              <a:rPr lang="en-US" smtClean="0"/>
              <a:pPr/>
              <a:t>‹#›</a:t>
            </a:fld>
            <a:endParaRPr lang="en-US"/>
          </a:p>
        </p:txBody>
      </p:sp>
    </p:spTree>
    <p:extLst>
      <p:ext uri="{BB962C8B-B14F-4D97-AF65-F5344CB8AC3E}">
        <p14:creationId xmlns:p14="http://schemas.microsoft.com/office/powerpoint/2010/main" val="9077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0323" cy="462611"/>
          </a:xfrm>
          <a:prstGeom prst="rect">
            <a:avLst/>
          </a:prstGeom>
        </p:spPr>
        <p:txBody>
          <a:bodyPr vert="horz" lIns="92372" tIns="46186" rIns="92372" bIns="46186" rtlCol="0"/>
          <a:lstStyle>
            <a:lvl1pPr algn="l">
              <a:defRPr sz="1200"/>
            </a:lvl1pPr>
          </a:lstStyle>
          <a:p>
            <a:endParaRPr lang="en-US"/>
          </a:p>
        </p:txBody>
      </p:sp>
      <p:sp>
        <p:nvSpPr>
          <p:cNvPr id="3" name="Date Placeholder 2"/>
          <p:cNvSpPr>
            <a:spLocks noGrp="1"/>
          </p:cNvSpPr>
          <p:nvPr>
            <p:ph type="dt" idx="1"/>
          </p:nvPr>
        </p:nvSpPr>
        <p:spPr>
          <a:xfrm>
            <a:off x="3934970" y="1"/>
            <a:ext cx="3010323" cy="462611"/>
          </a:xfrm>
          <a:prstGeom prst="rect">
            <a:avLst/>
          </a:prstGeom>
        </p:spPr>
        <p:txBody>
          <a:bodyPr vert="horz" lIns="92372" tIns="46186" rIns="92372" bIns="46186" rtlCol="0"/>
          <a:lstStyle>
            <a:lvl1pPr algn="r">
              <a:defRPr sz="1200"/>
            </a:lvl1pPr>
          </a:lstStyle>
          <a:p>
            <a:fld id="{AF8F3527-BB28-884B-A511-C22C3DCF5453}" type="datetimeFigureOut">
              <a:rPr lang="en-US" smtClean="0"/>
              <a:pPr/>
              <a:t>20/11/2019</a:t>
            </a:fld>
            <a:endParaRPr lang="en-US"/>
          </a:p>
        </p:txBody>
      </p:sp>
      <p:sp>
        <p:nvSpPr>
          <p:cNvPr id="4" name="Slide Image Placeholder 3"/>
          <p:cNvSpPr>
            <a:spLocks noGrp="1" noRot="1" noChangeAspect="1"/>
          </p:cNvSpPr>
          <p:nvPr>
            <p:ph type="sldImg" idx="2"/>
          </p:nvPr>
        </p:nvSpPr>
        <p:spPr>
          <a:xfrm>
            <a:off x="1400175" y="1152525"/>
            <a:ext cx="4146550" cy="3111500"/>
          </a:xfrm>
          <a:prstGeom prst="rect">
            <a:avLst/>
          </a:prstGeom>
          <a:noFill/>
          <a:ln w="12700">
            <a:solidFill>
              <a:prstClr val="black"/>
            </a:solidFill>
          </a:ln>
        </p:spPr>
        <p:txBody>
          <a:bodyPr vert="horz" lIns="92372" tIns="46186" rIns="92372" bIns="46186"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72" tIns="46186" rIns="92372" bIns="461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57590"/>
            <a:ext cx="3010323" cy="462610"/>
          </a:xfrm>
          <a:prstGeom prst="rect">
            <a:avLst/>
          </a:prstGeom>
        </p:spPr>
        <p:txBody>
          <a:bodyPr vert="horz" lIns="92372" tIns="46186" rIns="92372" bIns="46186"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0"/>
            <a:ext cx="3010323" cy="462610"/>
          </a:xfrm>
          <a:prstGeom prst="rect">
            <a:avLst/>
          </a:prstGeom>
        </p:spPr>
        <p:txBody>
          <a:bodyPr vert="horz" lIns="92372" tIns="46186" rIns="92372" bIns="46186" rtlCol="0" anchor="b"/>
          <a:lstStyle>
            <a:lvl1pPr algn="r">
              <a:defRPr sz="1200"/>
            </a:lvl1pPr>
          </a:lstStyle>
          <a:p>
            <a:fld id="{FBBF1341-3AFE-B447-A831-9671D6A7009B}" type="slidenum">
              <a:rPr lang="en-US" smtClean="0"/>
              <a:pPr/>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examples of the global fit, the solid grays line, and of the local fits (the thin lines) to the data.</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C4029-8637-5849-8D36-D9FD9BC24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91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define the Compton FF, e.g. H(xi, t)  through this integral over the quark momentum fraction x. With this simplification we can proceed and determine the CFF H(xi, t) through a number of steps: 1) The imaginary part of the CFF H can be extracted through the interference of CFF H with BH amplitude leading to </a:t>
            </a:r>
            <a:r>
              <a:rPr lang="en-US" dirty="0" err="1"/>
              <a:t>Im</a:t>
            </a:r>
            <a:r>
              <a:rPr lang="en-US" dirty="0"/>
              <a:t>(H) since BH amplitude is real. 2) the Real part may be extracted from cross section measurements directly, and through a dispersion relation</a:t>
            </a:r>
            <a:r>
              <a:rPr lang="en-US" baseline="0" dirty="0"/>
              <a:t> connecting real and imaginary parts of CFF H(</a:t>
            </a:r>
            <a:r>
              <a:rPr lang="en-US" baseline="0" dirty="0" err="1"/>
              <a:t>xi,t</a:t>
            </a:r>
            <a:r>
              <a:rPr lang="en-US" baseline="0" dirty="0"/>
              <a:t>) and the connection with GFF d1(t).</a:t>
            </a:r>
            <a:r>
              <a:rPr lang="en-US" dirty="0"/>
              <a:t>  </a:t>
            </a:r>
          </a:p>
        </p:txBody>
      </p:sp>
      <p:sp>
        <p:nvSpPr>
          <p:cNvPr id="4" name="Slide Number Placeholder 3"/>
          <p:cNvSpPr>
            <a:spLocks noGrp="1"/>
          </p:cNvSpPr>
          <p:nvPr>
            <p:ph type="sldNum" sz="quarter" idx="5"/>
          </p:nvPr>
        </p:nvSpPr>
        <p:spPr/>
        <p:txBody>
          <a:bodyPr/>
          <a:lstStyle/>
          <a:p>
            <a:fld id="{22BC4029-8637-5849-8D36-D9FD9BC248CD}" type="slidenum">
              <a:rPr lang="en-US" smtClean="0"/>
              <a:pPr/>
              <a:t>18</a:t>
            </a:fld>
            <a:endParaRPr lang="en-US"/>
          </a:p>
        </p:txBody>
      </p:sp>
    </p:spTree>
    <p:extLst>
      <p:ext uri="{BB962C8B-B14F-4D97-AF65-F5344CB8AC3E}">
        <p14:creationId xmlns:p14="http://schemas.microsoft.com/office/powerpoint/2010/main" val="3188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4305">
              <a:defRPr/>
            </a:pPr>
            <a:fld id="{B55DF9A8-A8E8-41EA-B260-D01AD0AE4FE4}" type="slidenum">
              <a:rPr lang="en-US">
                <a:solidFill>
                  <a:prstClr val="black"/>
                </a:solidFill>
                <a:latin typeface="Calibri" panose="020F0502020204030204"/>
              </a:rPr>
              <a:pPr defTabSz="914305">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51181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4305">
              <a:defRPr/>
            </a:pPr>
            <a:fld id="{B55DF9A8-A8E8-41EA-B260-D01AD0AE4FE4}" type="slidenum">
              <a:rPr lang="en-US">
                <a:solidFill>
                  <a:prstClr val="black"/>
                </a:solidFill>
                <a:latin typeface="Calibri" panose="020F0502020204030204"/>
              </a:rPr>
              <a:pPr defTabSz="914305">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8305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w="9525"/>
        </p:spPr>
        <p:txBody>
          <a:bodyPr/>
          <a:lstStyle/>
          <a:p>
            <a:endParaRPr lang="en-US" smtClean="0">
              <a:latin typeface="Arial" pitchFamily="34" charset="0"/>
            </a:endParaRPr>
          </a:p>
        </p:txBody>
      </p:sp>
      <p:sp>
        <p:nvSpPr>
          <p:cNvPr id="58372" name="Slide Number Placeholder 3"/>
          <p:cNvSpPr>
            <a:spLocks noGrp="1"/>
          </p:cNvSpPr>
          <p:nvPr>
            <p:ph type="sldNum" sz="quarter" idx="4294967295"/>
          </p:nvPr>
        </p:nvSpPr>
        <p:spPr bwMode="auto">
          <a:xfrm>
            <a:off x="3884755" y="8685553"/>
            <a:ext cx="2971697" cy="456888"/>
          </a:xfrm>
          <a:prstGeom prst="rect">
            <a:avLst/>
          </a:prstGeom>
          <a:noFill/>
          <a:ln>
            <a:miter lim="800000"/>
            <a:headEnd/>
            <a:tailEnd/>
          </a:ln>
        </p:spPr>
        <p:txBody>
          <a:bodyPr lIns="89853" tIns="44928" rIns="89853" bIns="44928"/>
          <a:lstStyle/>
          <a:p>
            <a:pPr algn="ctr" eaLnBrk="0" hangingPunct="0"/>
            <a:fld id="{6BB2F47E-F193-4D70-B546-24E07DA967B7}" type="slidenum">
              <a:rPr lang="en-US"/>
              <a:pPr algn="ctr" eaLnBrk="0" hangingPunct="0"/>
              <a:t>26</a:t>
            </a:fld>
            <a:endParaRPr lang="en-US"/>
          </a:p>
        </p:txBody>
      </p:sp>
    </p:spTree>
    <p:extLst>
      <p:ext uri="{BB962C8B-B14F-4D97-AF65-F5344CB8AC3E}">
        <p14:creationId xmlns:p14="http://schemas.microsoft.com/office/powerpoint/2010/main" val="38305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A34F10A-E05E-E148-88EC-361D58CCF921}" type="slidenum">
              <a:rPr lang="en-US"/>
              <a:pPr/>
              <a:t>27</a:t>
            </a:fld>
            <a:endParaRPr lang="en-US"/>
          </a:p>
        </p:txBody>
      </p:sp>
      <p:sp>
        <p:nvSpPr>
          <p:cNvPr id="26627" name="Rectangle 2"/>
          <p:cNvSpPr>
            <a:spLocks noGrp="1" noRot="1" noChangeAspect="1" noChangeArrowheads="1" noTextEdit="1"/>
          </p:cNvSpPr>
          <p:nvPr>
            <p:ph type="sldImg"/>
          </p:nvPr>
        </p:nvSpPr>
        <p:spPr>
          <a:xfrm>
            <a:off x="1143000" y="687388"/>
            <a:ext cx="4572000" cy="3429000"/>
          </a:xfrm>
          <a:ln/>
        </p:spPr>
      </p:sp>
      <p:sp>
        <p:nvSpPr>
          <p:cNvPr id="26628" name="Rectangle 3"/>
          <p:cNvSpPr>
            <a:spLocks noGrp="1" noChangeArrowheads="1"/>
          </p:cNvSpPr>
          <p:nvPr>
            <p:ph type="body" idx="1"/>
          </p:nvPr>
        </p:nvSpPr>
        <p:spPr>
          <a:xfrm>
            <a:off x="685800" y="4343400"/>
            <a:ext cx="5486400" cy="4113213"/>
          </a:xfrm>
          <a:noFill/>
          <a:ln/>
        </p:spPr>
        <p:txBody>
          <a:bodyPr/>
          <a:lstStyle/>
          <a:p>
            <a:pPr eaLnBrk="1" hangingPunct="1"/>
            <a:r>
              <a:rPr lang="en-US" b="1" u="sng">
                <a:ea typeface="ＭＳ Ｐゴシック" charset="-128"/>
                <a:cs typeface="ＭＳ Ｐゴシック" charset="-128"/>
              </a:rPr>
              <a:t>The most direct way of accessing GPDs is through polarization measurements.</a:t>
            </a:r>
            <a:r>
              <a:rPr lang="en-US">
                <a:ea typeface="ＭＳ Ｐゴシック" charset="-128"/>
                <a:cs typeface="ＭＳ Ｐゴシック" charset="-128"/>
              </a:rPr>
              <a:t> Using polarized electron beams we can measure the cross section difference for opposite electron helicities. The cross section difference depends on the 3 GPDs H, H-tilde, and E. The kinematical factors suppress the contributions of H-tilde and of E so that the beam spin asymmetry is dominated by GPD H. For longitudinally polarized target the asymmetry is dominated by H-tilde as H and E are kinematically suppressed at not too large xi giving access to H-tilde. With a transversely polarized target one has access to a combination of H and E. With these 3 measurements we are able to disentangle 3 GPDs H, E, H-tilde.    </a:t>
            </a:r>
          </a:p>
        </p:txBody>
      </p:sp>
    </p:spTree>
    <p:extLst>
      <p:ext uri="{BB962C8B-B14F-4D97-AF65-F5344CB8AC3E}">
        <p14:creationId xmlns:p14="http://schemas.microsoft.com/office/powerpoint/2010/main" val="133028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45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f174d539c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f174d539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670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918" y="1372767"/>
            <a:ext cx="4148781" cy="497498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4623744" y="1372767"/>
            <a:ext cx="4148781" cy="2175802"/>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632697"/>
            <a:ext cx="4148781" cy="271505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3" name="Picture 12"/>
          <p:cNvPicPr>
            <a:picLocks noChangeAspect="1"/>
          </p:cNvPicPr>
          <p:nvPr userDrawn="1"/>
        </p:nvPicPr>
        <p:blipFill>
          <a:blip r:embed="rId3"/>
          <a:stretch>
            <a:fillRect/>
          </a:stretch>
        </p:blipFill>
        <p:spPr>
          <a:xfrm>
            <a:off x="0" y="0"/>
            <a:ext cx="9144000" cy="1167319"/>
          </a:xfrm>
          <a:prstGeom prst="rect">
            <a:avLst/>
          </a:prstGeom>
        </p:spPr>
      </p:pic>
      <p:sp>
        <p:nvSpPr>
          <p:cNvPr id="14"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1" name="Picture 10"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3" name="Picture 12"/>
          <p:cNvPicPr>
            <a:picLocks noChangeAspect="1"/>
          </p:cNvPicPr>
          <p:nvPr userDrawn="1"/>
        </p:nvPicPr>
        <p:blipFill>
          <a:blip r:embed="rId3"/>
          <a:stretch>
            <a:fillRect/>
          </a:stretch>
        </p:blipFill>
        <p:spPr>
          <a:xfrm>
            <a:off x="0" y="0"/>
            <a:ext cx="9144000" cy="1167319"/>
          </a:xfrm>
          <a:prstGeom prst="rect">
            <a:avLst/>
          </a:prstGeom>
        </p:spPr>
      </p:pic>
      <p:sp>
        <p:nvSpPr>
          <p:cNvPr id="14"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
        <p:nvSpPr>
          <p:cNvPr id="15" name="Content Placeholder 2"/>
          <p:cNvSpPr>
            <a:spLocks noGrp="1"/>
          </p:cNvSpPr>
          <p:nvPr>
            <p:ph idx="1"/>
          </p:nvPr>
        </p:nvSpPr>
        <p:spPr>
          <a:xfrm>
            <a:off x="4623744" y="1372768"/>
            <a:ext cx="4148781" cy="497498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9"/>
          <p:cNvSpPr>
            <a:spLocks noGrp="1"/>
          </p:cNvSpPr>
          <p:nvPr>
            <p:ph type="pic" sz="quarter" idx="13"/>
          </p:nvPr>
        </p:nvSpPr>
        <p:spPr>
          <a:xfrm>
            <a:off x="308920" y="1372768"/>
            <a:ext cx="4148781" cy="2175802"/>
          </a:xfrm>
          <a:solidFill>
            <a:schemeClr val="accent2"/>
          </a:solidFill>
        </p:spPr>
        <p:txBody>
          <a:bodyPr/>
          <a:lstStyle/>
          <a:p>
            <a:r>
              <a:rPr lang="en-US" dirty="0"/>
              <a:t>Drag picture to placeholder or click icon to add</a:t>
            </a:r>
          </a:p>
        </p:txBody>
      </p:sp>
      <p:sp>
        <p:nvSpPr>
          <p:cNvPr id="17" name="Content Placeholder 2"/>
          <p:cNvSpPr>
            <a:spLocks noGrp="1"/>
          </p:cNvSpPr>
          <p:nvPr>
            <p:ph idx="14"/>
          </p:nvPr>
        </p:nvSpPr>
        <p:spPr>
          <a:xfrm>
            <a:off x="308920" y="3632698"/>
            <a:ext cx="4148781" cy="271505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918" y="1354447"/>
            <a:ext cx="4148781" cy="499330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4686300" y="1354447"/>
            <a:ext cx="4086225" cy="2381250"/>
          </a:xfrm>
          <a:solidFill>
            <a:schemeClr val="accent2"/>
          </a:solidFill>
        </p:spPr>
        <p:txBody>
          <a:bodyPr/>
          <a:lstStyle/>
          <a:p>
            <a:r>
              <a:rPr lang="en-US"/>
              <a:t>Drag picture to placeholder or click icon to add</a:t>
            </a:r>
          </a:p>
        </p:txBody>
      </p:sp>
      <p:sp>
        <p:nvSpPr>
          <p:cNvPr id="11" name="Picture Placeholder 9"/>
          <p:cNvSpPr>
            <a:spLocks noGrp="1"/>
          </p:cNvSpPr>
          <p:nvPr>
            <p:ph type="pic" sz="quarter" idx="14"/>
          </p:nvPr>
        </p:nvSpPr>
        <p:spPr>
          <a:xfrm>
            <a:off x="4686300" y="3966497"/>
            <a:ext cx="4086225" cy="2381250"/>
          </a:xfrm>
          <a:solidFill>
            <a:schemeClr val="accent2"/>
          </a:solidFill>
        </p:spPr>
        <p:txBody>
          <a:bodyPr/>
          <a:lstStyle/>
          <a:p>
            <a:r>
              <a:rPr lang="en-US"/>
              <a:t>Drag picture to placeholder or click icon to add</a:t>
            </a:r>
          </a:p>
        </p:txBody>
      </p:sp>
      <p:pic>
        <p:nvPicPr>
          <p:cNvPr id="12" name="Picture 11"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3" name="Picture 12"/>
          <p:cNvPicPr>
            <a:picLocks noChangeAspect="1"/>
          </p:cNvPicPr>
          <p:nvPr userDrawn="1"/>
        </p:nvPicPr>
        <p:blipFill>
          <a:blip r:embed="rId3"/>
          <a:stretch>
            <a:fillRect/>
          </a:stretch>
        </p:blipFill>
        <p:spPr>
          <a:xfrm>
            <a:off x="0" y="0"/>
            <a:ext cx="9144000" cy="1167319"/>
          </a:xfrm>
          <a:prstGeom prst="rect">
            <a:avLst/>
          </a:prstGeom>
        </p:spPr>
      </p:pic>
      <p:sp>
        <p:nvSpPr>
          <p:cNvPr id="14"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4516" y="1354449"/>
            <a:ext cx="4148781" cy="499330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308918" y="1354449"/>
            <a:ext cx="4086225" cy="2381250"/>
          </a:xfrm>
          <a:solidFill>
            <a:schemeClr val="accent2"/>
          </a:solidFill>
        </p:spPr>
        <p:txBody>
          <a:bodyPr/>
          <a:lstStyle/>
          <a:p>
            <a:r>
              <a:rPr lang="en-US"/>
              <a:t>Drag picture to placeholder or click icon to add</a:t>
            </a:r>
            <a:endParaRPr lang="en-US" dirty="0"/>
          </a:p>
        </p:txBody>
      </p:sp>
      <p:sp>
        <p:nvSpPr>
          <p:cNvPr id="11" name="Picture Placeholder 9"/>
          <p:cNvSpPr>
            <a:spLocks noGrp="1"/>
          </p:cNvSpPr>
          <p:nvPr>
            <p:ph type="pic" sz="quarter" idx="14"/>
          </p:nvPr>
        </p:nvSpPr>
        <p:spPr>
          <a:xfrm>
            <a:off x="308918" y="3966499"/>
            <a:ext cx="4086225" cy="2381250"/>
          </a:xfrm>
          <a:solidFill>
            <a:schemeClr val="accent2"/>
          </a:solidFill>
        </p:spPr>
        <p:txBody>
          <a:bodyPr/>
          <a:lstStyle/>
          <a:p>
            <a:r>
              <a:rPr lang="en-US"/>
              <a:t>Drag picture to placeholder or click icon to add</a:t>
            </a:r>
          </a:p>
        </p:txBody>
      </p:sp>
      <p:pic>
        <p:nvPicPr>
          <p:cNvPr id="12" name="Picture 11"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3" name="Picture 12"/>
          <p:cNvPicPr>
            <a:picLocks noChangeAspect="1"/>
          </p:cNvPicPr>
          <p:nvPr userDrawn="1"/>
        </p:nvPicPr>
        <p:blipFill>
          <a:blip r:embed="rId3"/>
          <a:stretch>
            <a:fillRect/>
          </a:stretch>
        </p:blipFill>
        <p:spPr>
          <a:xfrm>
            <a:off x="0" y="0"/>
            <a:ext cx="9144000" cy="1167319"/>
          </a:xfrm>
          <a:prstGeom prst="rect">
            <a:avLst/>
          </a:prstGeom>
        </p:spPr>
      </p:pic>
      <p:sp>
        <p:nvSpPr>
          <p:cNvPr id="14"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918" y="3735421"/>
            <a:ext cx="4148781" cy="2612327"/>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308918" y="1263272"/>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735421"/>
            <a:ext cx="4148781" cy="261232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1263272"/>
            <a:ext cx="4148781" cy="2381250"/>
          </a:xfrm>
          <a:solidFill>
            <a:schemeClr val="accent2"/>
          </a:solidFill>
        </p:spPr>
        <p:txBody>
          <a:bodyPr/>
          <a:lstStyle/>
          <a:p>
            <a:r>
              <a:rPr lang="en-US"/>
              <a:t>Drag picture to placeholder or click icon to add</a:t>
            </a:r>
          </a:p>
        </p:txBody>
      </p:sp>
      <p:pic>
        <p:nvPicPr>
          <p:cNvPr id="13" name="Picture 12"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4" name="Picture 13"/>
          <p:cNvPicPr>
            <a:picLocks noChangeAspect="1"/>
          </p:cNvPicPr>
          <p:nvPr userDrawn="1"/>
        </p:nvPicPr>
        <p:blipFill>
          <a:blip r:embed="rId3"/>
          <a:stretch>
            <a:fillRect/>
          </a:stretch>
        </p:blipFill>
        <p:spPr>
          <a:xfrm>
            <a:off x="0" y="0"/>
            <a:ext cx="9144000" cy="1167319"/>
          </a:xfrm>
          <a:prstGeom prst="rect">
            <a:avLst/>
          </a:prstGeom>
        </p:spPr>
      </p:pic>
      <p:sp>
        <p:nvSpPr>
          <p:cNvPr id="15"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918" y="1382106"/>
            <a:ext cx="4148781" cy="2465321"/>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1382106"/>
            <a:ext cx="4148781" cy="2465322"/>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Drag picture to placeholder or click icon to add</a:t>
            </a:r>
          </a:p>
        </p:txBody>
      </p:sp>
      <p:pic>
        <p:nvPicPr>
          <p:cNvPr id="13" name="Picture 12"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4" name="Picture 13"/>
          <p:cNvPicPr>
            <a:picLocks noChangeAspect="1"/>
          </p:cNvPicPr>
          <p:nvPr userDrawn="1"/>
        </p:nvPicPr>
        <p:blipFill>
          <a:blip r:embed="rId3"/>
          <a:stretch>
            <a:fillRect/>
          </a:stretch>
        </p:blipFill>
        <p:spPr>
          <a:xfrm>
            <a:off x="0" y="0"/>
            <a:ext cx="9144000" cy="1167319"/>
          </a:xfrm>
          <a:prstGeom prst="rect">
            <a:avLst/>
          </a:prstGeom>
        </p:spPr>
      </p:pic>
      <p:sp>
        <p:nvSpPr>
          <p:cNvPr id="15"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CLAS-color-low.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22326" y="6097964"/>
            <a:ext cx="1421674" cy="76003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069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EDFBE00-F970-084F-82FD-F8E50391301F}" type="datetime1">
              <a:rPr lang="en-US" smtClean="0">
                <a:solidFill>
                  <a:srgbClr val="000000"/>
                </a:solidFill>
              </a:rPr>
              <a:pPr/>
              <a:t>20/11/2019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CF402636-E010-5C4B-800F-BAB15D8D9DF3}" type="datetime1">
              <a:rPr lang="en-US" smtClean="0">
                <a:solidFill>
                  <a:srgbClr val="000000"/>
                </a:solidFill>
              </a:rPr>
              <a:pPr/>
              <a:t>20/11/2019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BDF2C4D-CD5F-1D48-B4CD-2381F067B94D}" type="datetime1">
              <a:rPr lang="en-US" smtClean="0">
                <a:solidFill>
                  <a:srgbClr val="000000"/>
                </a:solidFill>
              </a:rPr>
              <a:pPr/>
              <a:t>20/11/2019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4DAEE1D6-B06F-934A-B6C6-9B5E627A9936}" type="datetime1">
              <a:rPr lang="en-US" smtClean="0">
                <a:solidFill>
                  <a:srgbClr val="000000"/>
                </a:solidFill>
              </a:rPr>
              <a:pPr/>
              <a:t>20/11/2019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7"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3C05D3A-5A5F-874B-B477-410EB329A297}" type="datetime1">
              <a:rPr lang="en-US" smtClean="0">
                <a:solidFill>
                  <a:srgbClr val="000000"/>
                </a:solidFill>
              </a:rPr>
              <a:pPr/>
              <a:t>20/11/2019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9"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3780C47E-EA87-AB45-BE05-23C7791CFC43}" type="datetime1">
              <a:rPr lang="en-US" smtClean="0">
                <a:solidFill>
                  <a:srgbClr val="000000"/>
                </a:solidFill>
              </a:rPr>
              <a:pPr/>
              <a:t>20/11/2019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5"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DA4CD88-47D5-7049-9EB1-C49982EED4A1}" type="datetime1">
              <a:rPr lang="en-US" smtClean="0">
                <a:solidFill>
                  <a:srgbClr val="000000"/>
                </a:solidFill>
              </a:rPr>
              <a:pPr/>
              <a:t>20/11/2019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4"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BB462B41-4107-3D41-AFE8-595F0307E8B3}" type="datetime1">
              <a:rPr lang="en-US" smtClean="0">
                <a:solidFill>
                  <a:srgbClr val="000000"/>
                </a:solidFill>
              </a:rPr>
              <a:pPr/>
              <a:t>20/11/2019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7"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CF669D6-77B0-104C-8B3E-6F98511EE24E}" type="datetime1">
              <a:rPr lang="en-US" smtClean="0">
                <a:solidFill>
                  <a:srgbClr val="000000"/>
                </a:solidFill>
              </a:rPr>
              <a:pPr/>
              <a:t>20/11/2019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7"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E8D4785-CFE9-FD47-A871-522C2AEAB38B}" type="datetime1">
              <a:rPr lang="en-US" smtClean="0">
                <a:solidFill>
                  <a:srgbClr val="000000"/>
                </a:solidFill>
              </a:rPr>
              <a:pPr/>
              <a:t>20/11/2019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2"/>
            <a:ext cx="207645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2"/>
            <a:ext cx="607695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B98052E-0201-C24A-A208-49BE98E50430}" type="datetime1">
              <a:rPr lang="en-US" smtClean="0">
                <a:solidFill>
                  <a:srgbClr val="000000"/>
                </a:solidFill>
              </a:rPr>
              <a:pPr/>
              <a:t>20/11/2019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en-US">
                <a:solidFill>
                  <a:srgbClr val="000000"/>
                </a:solidFil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C10D-A8D0-5141-B398-8D25C045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220B55-4C1F-9D4F-B3DD-A3A702E51C70}"/>
              </a:ext>
            </a:extLst>
          </p:cNvPr>
          <p:cNvSpPr>
            <a:spLocks noGrp="1"/>
          </p:cNvSpPr>
          <p:nvPr>
            <p:ph type="dt" sz="half" idx="10"/>
          </p:nvPr>
        </p:nvSpPr>
        <p:spPr/>
        <p:txBody>
          <a:bodyPr/>
          <a:lstStyle/>
          <a:p>
            <a:fld id="{01C878A5-624F-AF4A-9A0C-A11B0A1DFF73}" type="datetime1">
              <a:rPr lang="en-US" smtClean="0">
                <a:solidFill>
                  <a:srgbClr val="000000"/>
                </a:solidFill>
              </a:rPr>
              <a:pPr/>
              <a:t>20/11/2019</a:t>
            </a:fld>
            <a:endParaRPr lang="en-US">
              <a:solidFill>
                <a:srgbClr val="000000"/>
              </a:solidFill>
            </a:endParaRPr>
          </a:p>
        </p:txBody>
      </p:sp>
      <p:sp>
        <p:nvSpPr>
          <p:cNvPr id="4" name="Footer Placeholder 3">
            <a:extLst>
              <a:ext uri="{FF2B5EF4-FFF2-40B4-BE49-F238E27FC236}">
                <a16:creationId xmlns:a16="http://schemas.microsoft.com/office/drawing/2014/main" xmlns="" id="{B32EFD3E-68E1-6148-99FA-561DD4EA8BC8}"/>
              </a:ext>
            </a:extLst>
          </p:cNvPr>
          <p:cNvSpPr>
            <a:spLocks noGrp="1"/>
          </p:cNvSpPr>
          <p:nvPr>
            <p:ph type="ftr" sz="quarter" idx="11"/>
          </p:nvPr>
        </p:nvSpPr>
        <p:spPr/>
        <p:txBody>
          <a:bodyPr/>
          <a:lstStyle/>
          <a:p>
            <a:r>
              <a:rPr lang="en-US">
                <a:solidFill>
                  <a:srgbClr val="000000"/>
                </a:solidFill>
              </a:rPr>
              <a:t>CNF19-09                                                              FEMTOGRAPHY2019 - Symposium, SURA Washington DC, 8/12-13, 2019 </a:t>
            </a:r>
          </a:p>
        </p:txBody>
      </p:sp>
      <p:sp>
        <p:nvSpPr>
          <p:cNvPr id="5" name="Slide Number Placeholder 4">
            <a:extLst>
              <a:ext uri="{FF2B5EF4-FFF2-40B4-BE49-F238E27FC236}">
                <a16:creationId xmlns:a16="http://schemas.microsoft.com/office/drawing/2014/main" xmlns="" id="{7D22A36F-C7CF-8A4B-9115-629F52C4686B}"/>
              </a:ext>
            </a:extLst>
          </p:cNvPr>
          <p:cNvSpPr>
            <a:spLocks noGrp="1"/>
          </p:cNvSpPr>
          <p:nvPr>
            <p:ph type="sldNum" sz="quarter" idx="12"/>
          </p:nvPr>
        </p:nvSpPr>
        <p:spPr/>
        <p:txBody>
          <a:bodyPr/>
          <a:lstStyle/>
          <a:p>
            <a:fld id="{2F3B8D72-9A1C-BC49-825F-A5A889677686}"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smtClean="0"/>
              <a:t>Click icon to add picture</a:t>
            </a:r>
            <a:endParaRPr lang="en-US"/>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79789805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0000"/>
                </a:solidFill>
              </a:rPr>
              <a:pPr/>
              <a:t>‹#›</a:t>
            </a:fld>
            <a:endParaRPr lang="en">
              <a:solidFill>
                <a:srgbClr val="000000"/>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6858000"/>
          </a:xfrm>
          <a:prstGeom prst="rect">
            <a:avLst/>
          </a:prstGeom>
          <a:noFill/>
          <a:ln>
            <a:noFill/>
          </a:ln>
        </p:spPr>
      </p:pic>
      <p:sp>
        <p:nvSpPr>
          <p:cNvPr id="11" name="Google Shape;11;p2"/>
          <p:cNvSpPr txBox="1">
            <a:spLocks noGrp="1"/>
          </p:cNvSpPr>
          <p:nvPr>
            <p:ph type="ctrTitle"/>
          </p:nvPr>
        </p:nvSpPr>
        <p:spPr>
          <a:xfrm>
            <a:off x="685800" y="991800"/>
            <a:ext cx="5796900" cy="1546400"/>
          </a:xfrm>
          <a:prstGeom prst="rect">
            <a:avLst/>
          </a:prstGeom>
        </p:spPr>
        <p:txBody>
          <a:bodyPr spcFirstLastPara="1" wrap="square" lIns="0" tIns="0" rIns="0" bIns="0"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pic>
        <p:nvPicPr>
          <p:cNvPr id="48" name="Google Shape;48;p10"/>
          <p:cNvPicPr preferRelativeResize="0"/>
          <p:nvPr/>
        </p:nvPicPr>
        <p:blipFill>
          <a:blip r:embed="rId2">
            <a:alphaModFix/>
          </a:blip>
          <a:stretch>
            <a:fillRect/>
          </a:stretch>
        </p:blipFill>
        <p:spPr>
          <a:xfrm>
            <a:off x="0" y="0"/>
            <a:ext cx="9144000" cy="6858000"/>
          </a:xfrm>
          <a:prstGeom prst="rect">
            <a:avLst/>
          </a:prstGeom>
          <a:noFill/>
          <a:ln>
            <a:noFill/>
          </a:ln>
        </p:spPr>
      </p:pic>
      <p:sp>
        <p:nvSpPr>
          <p:cNvPr id="49" name="Google Shape;49;p10"/>
          <p:cNvSpPr txBox="1">
            <a:spLocks noGrp="1"/>
          </p:cNvSpPr>
          <p:nvPr>
            <p:ph type="sldNum" idx="12"/>
          </p:nvPr>
        </p:nvSpPr>
        <p:spPr>
          <a:xfrm>
            <a:off x="8480584" y="6333135"/>
            <a:ext cx="5487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6"/>
            <a:ext cx="2133600" cy="476251"/>
          </a:xfrm>
          <a:prstGeom prst="rect">
            <a:avLst/>
          </a:prstGeom>
          <a:ln/>
        </p:spPr>
        <p:txBody>
          <a:bodyPr/>
          <a:lstStyle>
            <a:lvl1pPr>
              <a:defRPr/>
            </a:lvl1pPr>
          </a:lstStyle>
          <a:p>
            <a:pPr>
              <a:buClr>
                <a:srgbClr val="000000"/>
              </a:buClr>
            </a:pPr>
            <a:fld id="{E5DFCB5D-9D98-8C4B-BDA0-69E7A889CFA7}" type="datetime1">
              <a:rPr lang="en-US" sz="1400" kern="0" smtClean="0">
                <a:solidFill>
                  <a:srgbClr val="000000"/>
                </a:solidFill>
                <a:cs typeface="Arial"/>
                <a:sym typeface="Arial"/>
              </a:rPr>
              <a:pPr>
                <a:buClr>
                  <a:srgbClr val="000000"/>
                </a:buClr>
              </a:pPr>
              <a:t>20/11/2019</a:t>
            </a:fld>
            <a:endParaRPr lang="en-US" sz="1400" kern="0">
              <a:solidFill>
                <a:srgbClr val="000000"/>
              </a:solidFill>
              <a:ea typeface="Arial"/>
              <a:cs typeface="Arial"/>
              <a:sym typeface="Arial"/>
            </a:endParaRPr>
          </a:p>
        </p:txBody>
      </p:sp>
      <p:sp>
        <p:nvSpPr>
          <p:cNvPr id="5" name="Rectangle 5"/>
          <p:cNvSpPr>
            <a:spLocks noGrp="1" noChangeArrowheads="1"/>
          </p:cNvSpPr>
          <p:nvPr>
            <p:ph type="ftr" sz="quarter" idx="11"/>
          </p:nvPr>
        </p:nvSpPr>
        <p:spPr>
          <a:xfrm>
            <a:off x="2743200" y="6248401"/>
            <a:ext cx="3962400" cy="476251"/>
          </a:xfrm>
          <a:prstGeom prst="rect">
            <a:avLst/>
          </a:prstGeom>
          <a:ln/>
        </p:spPr>
        <p:txBody>
          <a:bodyPr/>
          <a:lstStyle>
            <a:lvl1pPr>
              <a:defRPr/>
            </a:lvl1pPr>
          </a:lstStyle>
          <a:p>
            <a:pPr>
              <a:buClr>
                <a:srgbClr val="000000"/>
              </a:buClr>
            </a:pPr>
            <a:r>
              <a:rPr lang="en-US" sz="1400" kern="0">
                <a:solidFill>
                  <a:srgbClr val="000000"/>
                </a:solidFill>
                <a:ea typeface="Arial"/>
                <a:cs typeface="Arial"/>
                <a:sym typeface="Arial"/>
              </a:rPr>
              <a:t>CNF19-09                                                              FEMTOGRAPHY2019 - Symposium, SURA Washington DC, 8/12-13, 2019 </a:t>
            </a: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pPr/>
              <a:t>‹#›</a:t>
            </a:fld>
            <a:endParaRPr lang="en-US"/>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6"/>
            <a:ext cx="2133600" cy="476251"/>
          </a:xfrm>
          <a:prstGeom prst="rect">
            <a:avLst/>
          </a:prstGeom>
          <a:ln/>
        </p:spPr>
        <p:txBody>
          <a:bodyPr/>
          <a:lstStyle>
            <a:lvl1pPr>
              <a:defRPr b="1" i="1">
                <a:solidFill>
                  <a:srgbClr val="FFFF00"/>
                </a:solidFill>
              </a:defRPr>
            </a:lvl1pPr>
          </a:lstStyle>
          <a:p>
            <a:pPr>
              <a:buClr>
                <a:srgbClr val="000000"/>
              </a:buClr>
            </a:pPr>
            <a:fld id="{A3900BA2-2785-5A43-87AC-765B92100425}" type="datetime1">
              <a:rPr lang="en-US" sz="1400" kern="0" smtClean="0">
                <a:cs typeface="Arial"/>
                <a:sym typeface="Arial"/>
              </a:rPr>
              <a:pPr>
                <a:buClr>
                  <a:srgbClr val="000000"/>
                </a:buClr>
              </a:pPr>
              <a:t>20/11/2019</a:t>
            </a:fld>
            <a:endParaRPr lang="en-US" sz="1400" kern="0" dirty="0">
              <a:ea typeface="Arial"/>
              <a:cs typeface="Arial"/>
              <a:sym typeface="Arial"/>
            </a:endParaRPr>
          </a:p>
        </p:txBody>
      </p:sp>
      <p:sp>
        <p:nvSpPr>
          <p:cNvPr id="5" name="Rectangle 5"/>
          <p:cNvSpPr>
            <a:spLocks noGrp="1" noChangeArrowheads="1"/>
          </p:cNvSpPr>
          <p:nvPr>
            <p:ph type="ftr" sz="quarter" idx="11"/>
          </p:nvPr>
        </p:nvSpPr>
        <p:spPr>
          <a:xfrm>
            <a:off x="2743201" y="6248401"/>
            <a:ext cx="4518212" cy="476251"/>
          </a:xfrm>
          <a:prstGeom prst="rect">
            <a:avLst/>
          </a:prstGeom>
          <a:ln/>
        </p:spPr>
        <p:txBody>
          <a:bodyPr/>
          <a:lstStyle>
            <a:lvl1pPr>
              <a:defRPr b="1" i="1">
                <a:solidFill>
                  <a:srgbClr val="FFFF00"/>
                </a:solidFill>
              </a:defRPr>
            </a:lvl1pPr>
          </a:lstStyle>
          <a:p>
            <a:pPr>
              <a:buClr>
                <a:srgbClr val="000000"/>
              </a:buClr>
            </a:pPr>
            <a:r>
              <a:rPr lang="en-US" sz="1400" kern="0">
                <a:ea typeface="Arial"/>
                <a:cs typeface="Arial"/>
                <a:sym typeface="Arial"/>
              </a:rPr>
              <a:t>CNF19-09                                                              FEMTOGRAPHY2019 - Symposium, SURA Washington DC, 8/12-13, 2019 </a:t>
            </a:r>
            <a:endParaRPr lang="en-US" sz="1400" kern="0" dirty="0">
              <a:ea typeface="Aria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fld id="{2F3B8D72-9A1C-BC49-825F-A5A889677686}" type="slidenum">
              <a:rPr lang="en-US" smtClean="0"/>
              <a:pPr/>
              <a:t>‹#›</a:t>
            </a:fld>
            <a:endParaRPr lang="en-US"/>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a:solidFill>
                <a:srgbClr val="000000"/>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576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9283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Rectangle 3"/>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93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23226" y="1745944"/>
            <a:ext cx="4060995" cy="3184812"/>
          </a:xfrm>
        </p:spPr>
        <p:txBody>
          <a:bodyPr anchor="b">
            <a:noAutofit/>
          </a:bodyPr>
          <a:lstStyle>
            <a:lvl1pPr algn="l">
              <a:defRPr sz="3000" b="1" cap="none" baseline="0">
                <a:solidFill>
                  <a:srgbClr val="AE0A24"/>
                </a:solidFill>
                <a:latin typeface="Arial" charset="0"/>
              </a:defRPr>
            </a:lvl1pPr>
          </a:lstStyle>
          <a:p>
            <a:r>
              <a:rPr lang="en-US" dirty="0"/>
              <a:t>Title Here</a:t>
            </a:r>
          </a:p>
        </p:txBody>
      </p:sp>
      <p:sp>
        <p:nvSpPr>
          <p:cNvPr id="3" name="Subtitle 2"/>
          <p:cNvSpPr>
            <a:spLocks noGrp="1"/>
          </p:cNvSpPr>
          <p:nvPr>
            <p:ph type="subTitle" idx="1" hasCustomPrompt="1"/>
          </p:nvPr>
        </p:nvSpPr>
        <p:spPr>
          <a:xfrm>
            <a:off x="323226" y="700391"/>
            <a:ext cx="8482279" cy="457590"/>
          </a:xfrm>
        </p:spPr>
        <p:txBody>
          <a:bodyPr>
            <a:normAutofit/>
          </a:bodyPr>
          <a:lstStyle>
            <a:lvl1pPr marL="0" indent="0" algn="l">
              <a:lnSpc>
                <a:spcPct val="100000"/>
              </a:lnSpc>
              <a:buNone/>
              <a:defRPr sz="2200" baseline="0">
                <a:solidFill>
                  <a:schemeClr val="tx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pic>
        <p:nvPicPr>
          <p:cNvPr id="13" name="Picture 12" descr="CLAS-color-low.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22326" y="6097964"/>
            <a:ext cx="1421674" cy="76003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1026863"/>
          </a:xfrm>
          <a:prstGeom prst="rect">
            <a:avLst/>
          </a:prstGeom>
        </p:spPr>
      </p:pic>
      <p:sp>
        <p:nvSpPr>
          <p:cNvPr id="2" name="Title 1"/>
          <p:cNvSpPr>
            <a:spLocks noGrp="1"/>
          </p:cNvSpPr>
          <p:nvPr>
            <p:ph type="title"/>
          </p:nvPr>
        </p:nvSpPr>
        <p:spPr>
          <a:xfrm>
            <a:off x="308919" y="408633"/>
            <a:ext cx="8464378" cy="487490"/>
          </a:xfrm>
        </p:spPr>
        <p:txBody>
          <a:bodyPr>
            <a:noAutofit/>
          </a:bodyPr>
          <a:lstStyle>
            <a:lvl1pPr>
              <a:defRPr sz="36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308919" y="1354089"/>
            <a:ext cx="8464378" cy="4993659"/>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descr="CLAS-color-low.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918" y="1391443"/>
            <a:ext cx="4148781" cy="495630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
                <a:solidFill>
                  <a:srgbClr val="000000"/>
                </a:solidFill>
              </a:rPr>
              <a:t>The CLAS12 Experiment at Jefferson Lab</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sp>
        <p:nvSpPr>
          <p:cNvPr id="8" name="Content Placeholder 2"/>
          <p:cNvSpPr>
            <a:spLocks noGrp="1"/>
          </p:cNvSpPr>
          <p:nvPr>
            <p:ph idx="13"/>
          </p:nvPr>
        </p:nvSpPr>
        <p:spPr>
          <a:xfrm>
            <a:off x="4686300" y="1391443"/>
            <a:ext cx="4086997" cy="495630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LAS-color-low.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3916" y="6387500"/>
            <a:ext cx="880084" cy="470499"/>
          </a:xfrm>
          <a:prstGeom prst="rect">
            <a:avLst/>
          </a:prstGeom>
        </p:spPr>
      </p:pic>
      <p:pic>
        <p:nvPicPr>
          <p:cNvPr id="11" name="Picture 10"/>
          <p:cNvPicPr>
            <a:picLocks noChangeAspect="1"/>
          </p:cNvPicPr>
          <p:nvPr userDrawn="1"/>
        </p:nvPicPr>
        <p:blipFill>
          <a:blip r:embed="rId3"/>
          <a:stretch>
            <a:fillRect/>
          </a:stretch>
        </p:blipFill>
        <p:spPr>
          <a:xfrm>
            <a:off x="0" y="0"/>
            <a:ext cx="9144000" cy="1167319"/>
          </a:xfrm>
          <a:prstGeom prst="rect">
            <a:avLst/>
          </a:prstGeom>
        </p:spPr>
      </p:pic>
      <p:sp>
        <p:nvSpPr>
          <p:cNvPr id="12" name="Title 1"/>
          <p:cNvSpPr>
            <a:spLocks noGrp="1"/>
          </p:cNvSpPr>
          <p:nvPr>
            <p:ph type="title"/>
          </p:nvPr>
        </p:nvSpPr>
        <p:spPr>
          <a:xfrm>
            <a:off x="308920" y="539373"/>
            <a:ext cx="8464378" cy="487490"/>
          </a:xfrm>
        </p:spPr>
        <p:txBody>
          <a:bodyPr>
            <a:noAutofit/>
          </a:bodyPr>
          <a:lstStyle>
            <a:lvl1pPr>
              <a:defRPr sz="3600" b="1" cap="none" baseline="0">
                <a:latin typeface="Arial"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708" r:id="rId4"/>
    <p:sldLayoutId id="2147483711" r:id="rId5"/>
    <p:sldLayoutId id="2147483712"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
                <a:solidFill>
                  <a:srgbClr val="000000">
                    <a:tint val="75000"/>
                  </a:srgbClr>
                </a:solidFill>
              </a:rPr>
              <a:t>The CLAS12 Experiment at Jefferson Lab</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1257685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38"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mn-lt"/>
              </a:defRPr>
            </a:lvl1pPr>
          </a:lstStyle>
          <a:p>
            <a:pPr fontAlgn="base">
              <a:spcBef>
                <a:spcPct val="0"/>
              </a:spcBef>
              <a:spcAft>
                <a:spcPct val="0"/>
              </a:spcAft>
            </a:pPr>
            <a:fld id="{A13C4C99-1D48-3044-B262-DC9D1598E3A4}" type="datetime1">
              <a:rPr lang="en-US" smtClean="0">
                <a:solidFill>
                  <a:srgbClr val="000000"/>
                </a:solidFill>
              </a:rPr>
              <a:pPr fontAlgn="base">
                <a:spcBef>
                  <a:spcPct val="0"/>
                </a:spcBef>
                <a:spcAft>
                  <a:spcPct val="0"/>
                </a:spcAft>
              </a:pPr>
              <a:t>20/11/2019</a:t>
            </a:fld>
            <a:endParaRPr lang="en-US">
              <a:solidFill>
                <a:srgbClr val="000000"/>
              </a:solidFill>
            </a:endParaRPr>
          </a:p>
        </p:txBody>
      </p:sp>
      <p:sp>
        <p:nvSpPr>
          <p:cNvPr id="557061" name="Rectangle 5"/>
          <p:cNvSpPr>
            <a:spLocks noGrp="1" noChangeArrowheads="1"/>
          </p:cNvSpPr>
          <p:nvPr>
            <p:ph type="ftr" sz="quarter" idx="3"/>
          </p:nvPr>
        </p:nvSpPr>
        <p:spPr bwMode="auto">
          <a:xfrm>
            <a:off x="2743200" y="6248400"/>
            <a:ext cx="3962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atin typeface="+mn-lt"/>
              </a:defRPr>
            </a:lvl1pPr>
          </a:lstStyle>
          <a:p>
            <a:pPr fontAlgn="base">
              <a:spcBef>
                <a:spcPct val="0"/>
              </a:spcBef>
              <a:spcAft>
                <a:spcPct val="0"/>
              </a:spcAft>
            </a:pPr>
            <a:r>
              <a:rPr lang="en-US">
                <a:solidFill>
                  <a:srgbClr val="000000"/>
                </a:solidFill>
              </a:rPr>
              <a:t>CNF19-09                                                              FEMTOGRAPHY2019 - Symposium, SURA Washington DC, 8/12-13, 2019 </a:t>
            </a:r>
          </a:p>
        </p:txBody>
      </p:sp>
      <p:sp>
        <p:nvSpPr>
          <p:cNvPr id="557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mn-lt"/>
              </a:defRPr>
            </a:lvl1pPr>
          </a:lstStyle>
          <a:p>
            <a:pPr fontAlgn="base">
              <a:spcBef>
                <a:spcPct val="0"/>
              </a:spcBef>
              <a:spcAft>
                <a:spcPct val="0"/>
              </a:spcAft>
            </a:pPr>
            <a:fld id="{2F3B8D72-9A1C-BC49-825F-A5A889677686}"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797292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p:hf hdr="0" dt="0"/>
  <p:txStyles>
    <p:titleStyle>
      <a:lvl1pPr algn="ctr" rtl="0" eaLnBrk="1" fontAlgn="base" hangingPunct="1">
        <a:spcBef>
          <a:spcPct val="0"/>
        </a:spcBef>
        <a:spcAft>
          <a:spcPct val="0"/>
        </a:spcAft>
        <a:defRPr sz="2700">
          <a:solidFill>
            <a:schemeClr val="tx2"/>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2700">
          <a:solidFill>
            <a:schemeClr val="tx2"/>
          </a:solidFill>
          <a:latin typeface="Arial"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2700">
          <a:solidFill>
            <a:schemeClr val="tx2"/>
          </a:solidFill>
          <a:latin typeface="Arial"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2700">
          <a:solidFill>
            <a:schemeClr val="tx2"/>
          </a:solidFill>
          <a:latin typeface="Arial"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2700">
          <a:solidFill>
            <a:schemeClr val="tx2"/>
          </a:solidFill>
          <a:latin typeface="Arial" pitchFamily="-65" charset="0"/>
          <a:ea typeface="ＭＳ Ｐゴシック" pitchFamily="-65" charset="-128"/>
          <a:cs typeface="ＭＳ Ｐゴシック" pitchFamily="-65" charset="-128"/>
        </a:defRPr>
      </a:lvl5pPr>
      <a:lvl6pPr marL="342900" algn="ctr" rtl="0" eaLnBrk="1" fontAlgn="base" hangingPunct="1">
        <a:spcBef>
          <a:spcPct val="0"/>
        </a:spcBef>
        <a:spcAft>
          <a:spcPct val="0"/>
        </a:spcAft>
        <a:defRPr sz="2700">
          <a:solidFill>
            <a:schemeClr val="tx2"/>
          </a:solidFill>
          <a:latin typeface="Arial" pitchFamily="-65" charset="0"/>
        </a:defRPr>
      </a:lvl6pPr>
      <a:lvl7pPr marL="685800" algn="ctr" rtl="0" eaLnBrk="1" fontAlgn="base" hangingPunct="1">
        <a:spcBef>
          <a:spcPct val="0"/>
        </a:spcBef>
        <a:spcAft>
          <a:spcPct val="0"/>
        </a:spcAft>
        <a:defRPr sz="2700">
          <a:solidFill>
            <a:schemeClr val="tx2"/>
          </a:solidFill>
          <a:latin typeface="Arial" pitchFamily="-65" charset="0"/>
        </a:defRPr>
      </a:lvl7pPr>
      <a:lvl8pPr marL="1028700" algn="ctr" rtl="0" eaLnBrk="1" fontAlgn="base" hangingPunct="1">
        <a:spcBef>
          <a:spcPct val="0"/>
        </a:spcBef>
        <a:spcAft>
          <a:spcPct val="0"/>
        </a:spcAft>
        <a:defRPr sz="2700">
          <a:solidFill>
            <a:schemeClr val="tx2"/>
          </a:solidFill>
          <a:latin typeface="Arial" pitchFamily="-65" charset="0"/>
        </a:defRPr>
      </a:lvl8pPr>
      <a:lvl9pPr marL="1371600" algn="ctr" rtl="0" eaLnBrk="1" fontAlgn="base" hangingPunct="1">
        <a:spcBef>
          <a:spcPct val="0"/>
        </a:spcBef>
        <a:spcAft>
          <a:spcPct val="0"/>
        </a:spcAft>
        <a:defRPr sz="2700">
          <a:solidFill>
            <a:schemeClr val="tx2"/>
          </a:solidFill>
          <a:latin typeface="Arial" pitchFamily="-65"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1" fontAlgn="base" hangingPunct="1">
        <a:spcBef>
          <a:spcPct val="20000"/>
        </a:spcBef>
        <a:spcAft>
          <a:spcPct val="0"/>
        </a:spcAft>
        <a:buChar char="–"/>
        <a:defRPr sz="2100">
          <a:solidFill>
            <a:schemeClr val="tx1"/>
          </a:solidFill>
          <a:latin typeface="+mn-lt"/>
          <a:ea typeface="ＭＳ Ｐゴシック" pitchFamily="-65" charset="-128"/>
        </a:defRPr>
      </a:lvl2pPr>
      <a:lvl3pPr marL="857250" indent="-171450" algn="l" rtl="0" eaLnBrk="1" fontAlgn="base" hangingPunct="1">
        <a:spcBef>
          <a:spcPct val="20000"/>
        </a:spcBef>
        <a:spcAft>
          <a:spcPct val="0"/>
        </a:spcAft>
        <a:buChar char="•"/>
        <a:defRPr sz="1800">
          <a:solidFill>
            <a:schemeClr val="tx1"/>
          </a:solidFill>
          <a:latin typeface="+mn-lt"/>
          <a:ea typeface="ＭＳ Ｐゴシック" pitchFamily="-65" charset="-128"/>
        </a:defRPr>
      </a:lvl3pPr>
      <a:lvl4pPr marL="12001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4pPr>
      <a:lvl5pPr marL="15430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5pPr>
      <a:lvl6pPr marL="18859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7DFFB1"/>
            </a:gs>
            <a:gs pos="12000">
              <a:srgbClr val="00AAC6"/>
            </a:gs>
            <a:gs pos="51000">
              <a:srgbClr val="0037B3"/>
            </a:gs>
            <a:gs pos="100000">
              <a:srgbClr val="00001A"/>
            </a:gs>
          </a:gsLst>
          <a:lin ang="1350003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79433"/>
            <a:ext cx="60255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1pPr>
            <a:lvl2pPr lvl="1">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2pPr>
            <a:lvl3pPr lvl="2">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3pPr>
            <a:lvl4pPr lvl="3">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4pPr>
            <a:lvl5pPr lvl="4">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5pPr>
            <a:lvl6pPr lvl="5">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6pPr>
            <a:lvl7pPr lvl="6">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7pPr>
            <a:lvl8pPr lvl="7">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8pPr>
            <a:lvl9pPr lvl="8">
              <a:spcBef>
                <a:spcPts val="0"/>
              </a:spcBef>
              <a:spcAft>
                <a:spcPts val="0"/>
              </a:spcAft>
              <a:buClr>
                <a:schemeClr val="lt1"/>
              </a:buClr>
              <a:buSzPts val="3600"/>
              <a:buFont typeface="Titillium Web"/>
              <a:buNone/>
              <a:defRPr sz="3600" b="1">
                <a:solidFill>
                  <a:schemeClr val="lt1"/>
                </a:solidFill>
                <a:latin typeface="Titillium Web"/>
                <a:ea typeface="Titillium Web"/>
                <a:cs typeface="Titillium Web"/>
                <a:sym typeface="Titillium Web"/>
              </a:defRPr>
            </a:lvl9pPr>
          </a:lstStyle>
          <a:p>
            <a:endParaRPr/>
          </a:p>
        </p:txBody>
      </p:sp>
      <p:sp>
        <p:nvSpPr>
          <p:cNvPr id="7" name="Google Shape;7;p1"/>
          <p:cNvSpPr txBox="1">
            <a:spLocks noGrp="1"/>
          </p:cNvSpPr>
          <p:nvPr>
            <p:ph type="body" idx="1"/>
          </p:nvPr>
        </p:nvSpPr>
        <p:spPr>
          <a:xfrm>
            <a:off x="457200" y="1904997"/>
            <a:ext cx="6025500" cy="41984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7DFFB1"/>
              </a:buClr>
              <a:buSzPts val="2400"/>
              <a:buFont typeface="Titillium Web Light"/>
              <a:buChar char="▰"/>
              <a:defRPr sz="2400">
                <a:solidFill>
                  <a:schemeClr val="lt1"/>
                </a:solidFill>
                <a:latin typeface="Titillium Web Light"/>
                <a:ea typeface="Titillium Web Light"/>
                <a:cs typeface="Titillium Web Light"/>
                <a:sym typeface="Titillium Web Light"/>
              </a:defRPr>
            </a:lvl1pPr>
            <a:lvl2pPr marL="914400" lvl="1"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lt1"/>
              </a:buClr>
              <a:buSzPts val="2400"/>
              <a:buFont typeface="Titillium Web Light"/>
              <a:buChar char="■"/>
              <a:defRPr sz="2400">
                <a:solidFill>
                  <a:schemeClr val="lt1"/>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8480584" y="6333135"/>
            <a:ext cx="548700" cy="524800"/>
          </a:xfrm>
          <a:prstGeom prst="rect">
            <a:avLst/>
          </a:prstGeom>
          <a:noFill/>
          <a:ln>
            <a:noFill/>
          </a:ln>
        </p:spPr>
        <p:txBody>
          <a:bodyPr spcFirstLastPara="1" wrap="square" lIns="0" tIns="0" rIns="0" bIns="0" anchor="ctr" anchorCtr="0">
            <a:noAutofit/>
          </a:bodyPr>
          <a:lstStyle>
            <a:lvl1pPr lvl="0" algn="r">
              <a:buNone/>
              <a:defRPr sz="1300">
                <a:solidFill>
                  <a:srgbClr val="0037B3"/>
                </a:solidFill>
                <a:latin typeface="Titillium Web Light"/>
                <a:ea typeface="Titillium Web Light"/>
                <a:cs typeface="Titillium Web Light"/>
                <a:sym typeface="Titillium Web Light"/>
              </a:defRPr>
            </a:lvl1pPr>
            <a:lvl2pPr lvl="1" algn="r">
              <a:buNone/>
              <a:defRPr sz="1300">
                <a:solidFill>
                  <a:srgbClr val="0037B3"/>
                </a:solidFill>
                <a:latin typeface="Titillium Web Light"/>
                <a:ea typeface="Titillium Web Light"/>
                <a:cs typeface="Titillium Web Light"/>
                <a:sym typeface="Titillium Web Light"/>
              </a:defRPr>
            </a:lvl2pPr>
            <a:lvl3pPr lvl="2" algn="r">
              <a:buNone/>
              <a:defRPr sz="1300">
                <a:solidFill>
                  <a:srgbClr val="0037B3"/>
                </a:solidFill>
                <a:latin typeface="Titillium Web Light"/>
                <a:ea typeface="Titillium Web Light"/>
                <a:cs typeface="Titillium Web Light"/>
                <a:sym typeface="Titillium Web Light"/>
              </a:defRPr>
            </a:lvl3pPr>
            <a:lvl4pPr lvl="3" algn="r">
              <a:buNone/>
              <a:defRPr sz="1300">
                <a:solidFill>
                  <a:srgbClr val="0037B3"/>
                </a:solidFill>
                <a:latin typeface="Titillium Web Light"/>
                <a:ea typeface="Titillium Web Light"/>
                <a:cs typeface="Titillium Web Light"/>
                <a:sym typeface="Titillium Web Light"/>
              </a:defRPr>
            </a:lvl4pPr>
            <a:lvl5pPr lvl="4" algn="r">
              <a:buNone/>
              <a:defRPr sz="1300">
                <a:solidFill>
                  <a:srgbClr val="0037B3"/>
                </a:solidFill>
                <a:latin typeface="Titillium Web Light"/>
                <a:ea typeface="Titillium Web Light"/>
                <a:cs typeface="Titillium Web Light"/>
                <a:sym typeface="Titillium Web Light"/>
              </a:defRPr>
            </a:lvl5pPr>
            <a:lvl6pPr lvl="5" algn="r">
              <a:buNone/>
              <a:defRPr sz="1300">
                <a:solidFill>
                  <a:srgbClr val="0037B3"/>
                </a:solidFill>
                <a:latin typeface="Titillium Web Light"/>
                <a:ea typeface="Titillium Web Light"/>
                <a:cs typeface="Titillium Web Light"/>
                <a:sym typeface="Titillium Web Light"/>
              </a:defRPr>
            </a:lvl6pPr>
            <a:lvl7pPr lvl="6" algn="r">
              <a:buNone/>
              <a:defRPr sz="1300">
                <a:solidFill>
                  <a:srgbClr val="0037B3"/>
                </a:solidFill>
                <a:latin typeface="Titillium Web Light"/>
                <a:ea typeface="Titillium Web Light"/>
                <a:cs typeface="Titillium Web Light"/>
                <a:sym typeface="Titillium Web Light"/>
              </a:defRPr>
            </a:lvl7pPr>
            <a:lvl8pPr lvl="7" algn="r">
              <a:buNone/>
              <a:defRPr sz="1300">
                <a:solidFill>
                  <a:srgbClr val="0037B3"/>
                </a:solidFill>
                <a:latin typeface="Titillium Web Light"/>
                <a:ea typeface="Titillium Web Light"/>
                <a:cs typeface="Titillium Web Light"/>
                <a:sym typeface="Titillium Web Light"/>
              </a:defRPr>
            </a:lvl8pPr>
            <a:lvl9pPr lvl="8" algn="r">
              <a:buNone/>
              <a:defRPr sz="1300">
                <a:solidFill>
                  <a:srgbClr val="0037B3"/>
                </a:solidFill>
                <a:latin typeface="Titillium Web Light"/>
                <a:ea typeface="Titillium Web Light"/>
                <a:cs typeface="Titillium Web Light"/>
                <a:sym typeface="Titillium Web Light"/>
              </a:defRPr>
            </a:lvl9pPr>
          </a:lstStyle>
          <a:p>
            <a:pPr>
              <a:buClr>
                <a:srgbClr val="000000"/>
              </a:buClr>
            </a:pPr>
            <a:fld id="{00000000-1234-1234-1234-123412341234}" type="slidenum">
              <a:rPr lang="uk-UA" kern="0" smtClean="0"/>
              <a:pPr>
                <a:buClr>
                  <a:srgbClr val="000000"/>
                </a:buClr>
              </a:pPr>
              <a:t>‹#›</a:t>
            </a:fld>
            <a:endParaRPr lang="uk-UA" kern="0"/>
          </a:p>
        </p:txBody>
      </p:sp>
    </p:spTree>
    <p:extLst>
      <p:ext uri="{BB962C8B-B14F-4D97-AF65-F5344CB8AC3E}">
        <p14:creationId xmlns:p14="http://schemas.microsoft.com/office/powerpoint/2010/main" val="173031447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ransition>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emf"/><Relationship Id="rId12"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emf"/><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gif"/><Relationship Id="rId7"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jpe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3.gif"/><Relationship Id="rId7"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jpeg"/><Relationship Id="rId4" Type="http://schemas.openxmlformats.org/officeDocument/2006/relationships/image" Target="../media/image84.png"/><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102.emf"/><Relationship Id="rId5" Type="http://schemas.openxmlformats.org/officeDocument/2006/relationships/image" Target="../media/image101.png"/><Relationship Id="rId4" Type="http://schemas.openxmlformats.org/officeDocument/2006/relationships/image" Target="../media/image100.tiff"/></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 Id="rId5" Type="http://schemas.openxmlformats.org/officeDocument/2006/relationships/image" Target="../media/image960.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TlZuYoiGk4D1pLQKo3SrVxRwCDUzmOGO/view"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1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115.emf"/><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4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621" y="507889"/>
            <a:ext cx="9046418" cy="617838"/>
          </a:xfrm>
        </p:spPr>
        <p:txBody>
          <a:bodyPr/>
          <a:lstStyle/>
          <a:p>
            <a:r>
              <a:rPr lang="en-US" sz="2400" cap="none" dirty="0" smtClean="0"/>
              <a:t/>
            </a:r>
            <a:br>
              <a:rPr lang="en-US" sz="2400" cap="none" dirty="0" smtClean="0"/>
            </a:br>
            <a:r>
              <a:rPr lang="en-US" sz="3600" b="0" cap="none" dirty="0" smtClean="0"/>
              <a:t>The </a:t>
            </a:r>
            <a:r>
              <a:rPr lang="en-US" sz="3600" cap="none" dirty="0" smtClean="0"/>
              <a:t>G</a:t>
            </a:r>
            <a:r>
              <a:rPr lang="en-US" sz="3600" b="0" cap="none" dirty="0" smtClean="0"/>
              <a:t>ravitational </a:t>
            </a:r>
            <a:r>
              <a:rPr lang="en-US" sz="3600" cap="none" dirty="0" smtClean="0"/>
              <a:t>S</a:t>
            </a:r>
            <a:r>
              <a:rPr lang="en-US" sz="3600" b="0" cap="none" dirty="0" smtClean="0"/>
              <a:t>tructure of the </a:t>
            </a:r>
            <a:r>
              <a:rPr lang="en-US" sz="3600" cap="none" dirty="0" smtClean="0"/>
              <a:t>P</a:t>
            </a:r>
            <a:r>
              <a:rPr lang="en-US" sz="3600" b="0" cap="none" dirty="0" smtClean="0"/>
              <a:t>roton</a:t>
            </a:r>
            <a:endParaRPr lang="en-US" sz="3600" b="0" cap="none" dirty="0">
              <a:ea typeface="Arial" charset="0"/>
              <a:cs typeface="Arial" charset="0"/>
            </a:endParaRPr>
          </a:p>
        </p:txBody>
      </p:sp>
      <p:sp>
        <p:nvSpPr>
          <p:cNvPr id="6" name="Text Placeholder 5"/>
          <p:cNvSpPr>
            <a:spLocks noGrp="1"/>
          </p:cNvSpPr>
          <p:nvPr>
            <p:ph type="body" sz="quarter" idx="14"/>
          </p:nvPr>
        </p:nvSpPr>
        <p:spPr>
          <a:xfrm>
            <a:off x="101112" y="2465704"/>
            <a:ext cx="5082577" cy="1380329"/>
          </a:xfrm>
        </p:spPr>
        <p:txBody>
          <a:bodyPr>
            <a:normAutofit/>
          </a:bodyPr>
          <a:lstStyle/>
          <a:p>
            <a:pPr>
              <a:lnSpc>
                <a:spcPct val="100000"/>
              </a:lnSpc>
              <a:spcBef>
                <a:spcPts val="0"/>
              </a:spcBef>
            </a:pPr>
            <a:r>
              <a:rPr lang="en-US" b="1" dirty="0" smtClean="0">
                <a:solidFill>
                  <a:schemeClr val="tx1"/>
                </a:solidFill>
              </a:rPr>
              <a:t>Latifa Elouadrhiri</a:t>
            </a:r>
          </a:p>
          <a:p>
            <a:pPr>
              <a:lnSpc>
                <a:spcPct val="100000"/>
              </a:lnSpc>
              <a:spcBef>
                <a:spcPts val="0"/>
              </a:spcBef>
            </a:pPr>
            <a:r>
              <a:rPr lang="en-US" i="1" dirty="0" smtClean="0">
                <a:solidFill>
                  <a:schemeClr val="tx1"/>
                </a:solidFill>
              </a:rPr>
              <a:t>Jefferson Lab </a:t>
            </a:r>
          </a:p>
          <a:p>
            <a:pPr>
              <a:lnSpc>
                <a:spcPct val="100000"/>
              </a:lnSpc>
              <a:spcBef>
                <a:spcPts val="0"/>
              </a:spcBef>
            </a:pPr>
            <a:endParaRPr lang="en-US" dirty="0" smtClean="0">
              <a:solidFill>
                <a:schemeClr val="tx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0596" y="1296284"/>
            <a:ext cx="3764227" cy="233884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650315" y="2016362"/>
            <a:ext cx="3619693" cy="2733079"/>
          </a:xfrm>
          <a:prstGeom prst="rect">
            <a:avLst/>
          </a:prstGeom>
          <a:ln>
            <a:solidFill>
              <a:schemeClr val="tx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467790" y="2876775"/>
            <a:ext cx="2620232" cy="3125431"/>
          </a:xfrm>
          <a:prstGeom prst="rect">
            <a:avLst/>
          </a:prstGeom>
        </p:spPr>
      </p:pic>
      <p:sp>
        <p:nvSpPr>
          <p:cNvPr id="4" name="Rectangle 3"/>
          <p:cNvSpPr/>
          <p:nvPr/>
        </p:nvSpPr>
        <p:spPr>
          <a:xfrm>
            <a:off x="1330123" y="6027376"/>
            <a:ext cx="7018432" cy="646331"/>
          </a:xfrm>
          <a:prstGeom prst="rect">
            <a:avLst/>
          </a:prstGeom>
        </p:spPr>
        <p:txBody>
          <a:bodyPr wrap="square">
            <a:spAutoFit/>
          </a:bodyPr>
          <a:lstStyle/>
          <a:p>
            <a:pPr algn="ctr" fontAlgn="base"/>
            <a:r>
              <a:rPr lang="en-US" sz="1200" dirty="0">
                <a:latin typeface="Arial" charset="0"/>
                <a:ea typeface="Arial" charset="0"/>
                <a:cs typeface="Arial" charset="0"/>
              </a:rPr>
              <a:t>13th European Research Conference</a:t>
            </a:r>
            <a:r>
              <a:rPr lang="en-US" sz="1200">
                <a:latin typeface="Arial" charset="0"/>
                <a:ea typeface="Arial" charset="0"/>
                <a:cs typeface="Arial" charset="0"/>
              </a:rPr>
              <a:t> </a:t>
            </a:r>
            <a:r>
              <a:rPr lang="en-US" sz="1200" smtClean="0">
                <a:latin typeface="Arial" charset="0"/>
                <a:ea typeface="Arial" charset="0"/>
                <a:cs typeface="Arial" charset="0"/>
              </a:rPr>
              <a:t>on </a:t>
            </a:r>
            <a:r>
              <a:rPr lang="en-US" sz="1200" dirty="0">
                <a:latin typeface="Arial" charset="0"/>
                <a:ea typeface="Arial" charset="0"/>
                <a:cs typeface="Arial" charset="0"/>
              </a:rPr>
              <a:t>Electromagnetic Interactions with Nucleons and Nuclei</a:t>
            </a:r>
          </a:p>
          <a:p>
            <a:pPr algn="ctr" fontAlgn="base"/>
            <a:r>
              <a:rPr lang="en-US" sz="1200" dirty="0">
                <a:latin typeface="Arial" charset="0"/>
                <a:ea typeface="Arial" charset="0"/>
                <a:cs typeface="Arial" charset="0"/>
              </a:rPr>
              <a:t>27 October – 02 November 2019 </a:t>
            </a:r>
          </a:p>
          <a:p>
            <a:pPr algn="ctr" fontAlgn="base"/>
            <a:r>
              <a:rPr lang="en-US" sz="1200" b="1" dirty="0">
                <a:latin typeface="Arial" charset="0"/>
                <a:ea typeface="Arial" charset="0"/>
                <a:cs typeface="Arial" charset="0"/>
              </a:rPr>
              <a:t> </a:t>
            </a:r>
            <a:r>
              <a:rPr lang="en-US" sz="1200" b="1" dirty="0" err="1">
                <a:latin typeface="Arial" charset="0"/>
                <a:ea typeface="Arial" charset="0"/>
                <a:cs typeface="Arial" charset="0"/>
              </a:rPr>
              <a:t>Paphos</a:t>
            </a:r>
            <a:r>
              <a:rPr lang="en-US" sz="1200" b="1" dirty="0">
                <a:latin typeface="Arial" charset="0"/>
                <a:ea typeface="Arial" charset="0"/>
                <a:cs typeface="Arial" charset="0"/>
              </a:rPr>
              <a:t>, Cyprus</a:t>
            </a:r>
            <a:endParaRPr lang="en-US" sz="1200" b="0" i="0" u="none" strike="noStrike" dirty="0">
              <a:effectLst/>
              <a:latin typeface="Arial" charset="0"/>
              <a:ea typeface="Arial" charset="0"/>
              <a:cs typeface="Arial" charset="0"/>
            </a:endParaRPr>
          </a:p>
        </p:txBody>
      </p:sp>
      <p:sp>
        <p:nvSpPr>
          <p:cNvPr id="5" name="Rectangle 4"/>
          <p:cNvSpPr/>
          <p:nvPr/>
        </p:nvSpPr>
        <p:spPr>
          <a:xfrm>
            <a:off x="101112" y="1385401"/>
            <a:ext cx="4036682" cy="830997"/>
          </a:xfrm>
          <a:prstGeom prst="rect">
            <a:avLst/>
          </a:prstGeom>
        </p:spPr>
        <p:txBody>
          <a:bodyPr wrap="none">
            <a:spAutoFit/>
          </a:bodyPr>
          <a:lstStyle/>
          <a:p>
            <a:r>
              <a:rPr lang="en-US" sz="2400" b="1" dirty="0" smtClean="0">
                <a:latin typeface="Arial" charset="0"/>
                <a:ea typeface="Arial" charset="0"/>
                <a:cs typeface="Arial" charset="0"/>
              </a:rPr>
              <a:t>P</a:t>
            </a:r>
            <a:r>
              <a:rPr lang="en-US" sz="2400" dirty="0" smtClean="0">
                <a:latin typeface="Arial" charset="0"/>
                <a:ea typeface="Arial" charset="0"/>
                <a:cs typeface="Arial" charset="0"/>
              </a:rPr>
              <a:t>roton </a:t>
            </a:r>
            <a:r>
              <a:rPr lang="en-US" sz="2400" b="1" dirty="0">
                <a:latin typeface="Arial" charset="0"/>
                <a:ea typeface="Arial" charset="0"/>
                <a:cs typeface="Arial" charset="0"/>
              </a:rPr>
              <a:t>P</a:t>
            </a:r>
            <a:r>
              <a:rPr lang="en-US" sz="2400" dirty="0">
                <a:latin typeface="Arial" charset="0"/>
                <a:ea typeface="Arial" charset="0"/>
                <a:cs typeface="Arial" charset="0"/>
              </a:rPr>
              <a:t>ressure </a:t>
            </a:r>
            <a:r>
              <a:rPr lang="en-US" sz="2400" b="1" dirty="0" smtClean="0">
                <a:latin typeface="Arial" charset="0"/>
                <a:ea typeface="Arial" charset="0"/>
                <a:cs typeface="Arial" charset="0"/>
              </a:rPr>
              <a:t>D</a:t>
            </a:r>
            <a:r>
              <a:rPr lang="en-US" sz="2400" dirty="0" smtClean="0">
                <a:latin typeface="Arial" charset="0"/>
                <a:ea typeface="Arial" charset="0"/>
                <a:cs typeface="Arial" charset="0"/>
              </a:rPr>
              <a:t>istribution</a:t>
            </a:r>
          </a:p>
          <a:p>
            <a:r>
              <a:rPr lang="en-US" sz="2400" dirty="0" smtClean="0">
                <a:latin typeface="Arial" charset="0"/>
                <a:ea typeface="Arial" charset="0"/>
                <a:cs typeface="Arial" charset="0"/>
              </a:rPr>
              <a:t>First Extraction</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36705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ea typeface="Arial" charset="0"/>
                <a:cs typeface="Arial" charset="0"/>
              </a:rPr>
              <a:t>CLAS Experiment</a:t>
            </a:r>
            <a:endParaRPr lang="en-US" sz="3200" dirty="0">
              <a:ea typeface="Arial" charset="0"/>
              <a:cs typeface="Arial" charset="0"/>
            </a:endParaRPr>
          </a:p>
        </p:txBody>
      </p:sp>
      <p:pic>
        <p:nvPicPr>
          <p:cNvPr id="4" name="Picture 3"/>
          <p:cNvPicPr>
            <a:picLocks noChangeAspect="1"/>
          </p:cNvPicPr>
          <p:nvPr/>
        </p:nvPicPr>
        <p:blipFill>
          <a:blip r:embed="rId2"/>
          <a:stretch>
            <a:fillRect/>
          </a:stretch>
        </p:blipFill>
        <p:spPr>
          <a:xfrm>
            <a:off x="903767" y="893135"/>
            <a:ext cx="7127127" cy="5308817"/>
          </a:xfrm>
          <a:prstGeom prst="rect">
            <a:avLst/>
          </a:prstGeom>
        </p:spPr>
      </p:pic>
      <p:sp>
        <p:nvSpPr>
          <p:cNvPr id="5" name="TextBox 4"/>
          <p:cNvSpPr txBox="1"/>
          <p:nvPr/>
        </p:nvSpPr>
        <p:spPr>
          <a:xfrm>
            <a:off x="1786270" y="253451"/>
            <a:ext cx="9144000" cy="461665"/>
          </a:xfrm>
          <a:prstGeom prst="rect">
            <a:avLst/>
          </a:prstGeom>
          <a:noFill/>
        </p:spPr>
        <p:txBody>
          <a:bodyPr wrap="square" rtlCol="0">
            <a:spAutoFit/>
          </a:bodyPr>
          <a:lstStyle/>
          <a:p>
            <a:pPr algn="ctr"/>
            <a:r>
              <a:rPr lang="en-US" sz="2400" b="1" dirty="0" smtClean="0">
                <a:latin typeface="Arial"/>
                <a:cs typeface="Arial"/>
              </a:rPr>
              <a:t>In operation 1997 – 2012</a:t>
            </a:r>
            <a:endParaRPr lang="en-US" sz="2400" b="1" dirty="0">
              <a:latin typeface="Arial"/>
              <a:cs typeface="Arial"/>
            </a:endParaRPr>
          </a:p>
        </p:txBody>
      </p:sp>
    </p:spTree>
    <p:extLst>
      <p:ext uri="{BB962C8B-B14F-4D97-AF65-F5344CB8AC3E}">
        <p14:creationId xmlns:p14="http://schemas.microsoft.com/office/powerpoint/2010/main" val="1909465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a:p>
        </p:txBody>
      </p:sp>
      <p:sp>
        <p:nvSpPr>
          <p:cNvPr id="26" name="Rectangle 58"/>
          <p:cNvSpPr>
            <a:spLocks noChangeArrowheads="1"/>
          </p:cNvSpPr>
          <p:nvPr/>
        </p:nvSpPr>
        <p:spPr bwMode="auto">
          <a:xfrm>
            <a:off x="699404" y="5016907"/>
            <a:ext cx="2790825" cy="1094467"/>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pic>
        <p:nvPicPr>
          <p:cNvPr id="27" name="Picture 52" descr="ssaclasherm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0200" y="1263833"/>
            <a:ext cx="2581275" cy="3595687"/>
          </a:xfrm>
          <a:prstGeom prst="rect">
            <a:avLst/>
          </a:prstGeom>
          <a:noFill/>
        </p:spPr>
      </p:pic>
      <p:grpSp>
        <p:nvGrpSpPr>
          <p:cNvPr id="28" name="Group 71"/>
          <p:cNvGrpSpPr>
            <a:grpSpLocks/>
          </p:cNvGrpSpPr>
          <p:nvPr/>
        </p:nvGrpSpPr>
        <p:grpSpPr bwMode="auto">
          <a:xfrm>
            <a:off x="3683906" y="5175545"/>
            <a:ext cx="6348187" cy="902368"/>
            <a:chOff x="2627" y="3389"/>
            <a:chExt cx="3416" cy="480"/>
          </a:xfrm>
        </p:grpSpPr>
        <p:sp>
          <p:nvSpPr>
            <p:cNvPr id="29" name="Rectangle 19"/>
            <p:cNvSpPr>
              <a:spLocks noChangeArrowheads="1"/>
            </p:cNvSpPr>
            <p:nvPr/>
          </p:nvSpPr>
          <p:spPr bwMode="auto">
            <a:xfrm>
              <a:off x="2627" y="3389"/>
              <a:ext cx="2848" cy="480"/>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sp>
          <p:nvSpPr>
            <p:cNvPr id="30" name="Text Box 20"/>
            <p:cNvSpPr txBox="1">
              <a:spLocks noChangeArrowheads="1"/>
            </p:cNvSpPr>
            <p:nvPr/>
          </p:nvSpPr>
          <p:spPr bwMode="auto">
            <a:xfrm>
              <a:off x="2823" y="3476"/>
              <a:ext cx="3220" cy="344"/>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0"/>
                </a:spcBef>
                <a:spcAft>
                  <a:spcPct val="0"/>
                </a:spcAft>
              </a:pPr>
              <a:r>
                <a:rPr lang="en-US" b="1" dirty="0">
                  <a:solidFill>
                    <a:srgbClr val="000000"/>
                  </a:solidFill>
                  <a:latin typeface="Arial" charset="0"/>
                  <a:ea typeface="Arial" charset="0"/>
                  <a:cs typeface="Arial" charset="0"/>
                </a:rPr>
                <a:t>First GPD </a:t>
              </a:r>
              <a:r>
                <a:rPr lang="en-US" dirty="0">
                  <a:solidFill>
                    <a:srgbClr val="000000"/>
                  </a:solidFill>
                  <a:latin typeface="Arial" charset="0"/>
                  <a:ea typeface="Arial" charset="0"/>
                  <a:cs typeface="Arial" charset="0"/>
                </a:rPr>
                <a:t>analyses of HERA/CLAS/HERMES </a:t>
              </a:r>
            </a:p>
            <a:p>
              <a:pPr defTabSz="914400" fontAlgn="base">
                <a:spcBef>
                  <a:spcPct val="0"/>
                </a:spcBef>
                <a:spcAft>
                  <a:spcPct val="0"/>
                </a:spcAft>
              </a:pPr>
              <a:r>
                <a:rPr lang="en-US" dirty="0">
                  <a:solidFill>
                    <a:srgbClr val="000000"/>
                  </a:solidFill>
                  <a:latin typeface="Arial" charset="0"/>
                  <a:ea typeface="Arial" charset="0"/>
                  <a:cs typeface="Arial" charset="0"/>
                </a:rPr>
                <a:t>data in LO/NLO</a:t>
              </a:r>
              <a:r>
                <a:rPr lang="en-US" b="1" dirty="0">
                  <a:solidFill>
                    <a:srgbClr val="000000"/>
                  </a:solidFill>
                  <a:latin typeface="Arial" charset="0"/>
                  <a:ea typeface="Arial" charset="0"/>
                  <a:cs typeface="Arial" charset="0"/>
                </a:rPr>
                <a:t> </a:t>
              </a:r>
              <a:r>
                <a:rPr lang="en-US" dirty="0">
                  <a:solidFill>
                    <a:srgbClr val="000000"/>
                  </a:solidFill>
                  <a:latin typeface="Arial" charset="0"/>
                  <a:ea typeface="Arial" charset="0"/>
                  <a:cs typeface="Arial" charset="0"/>
                </a:rPr>
                <a:t>consistent with </a:t>
              </a:r>
              <a:r>
                <a:rPr lang="en-US" b="1" dirty="0">
                  <a:solidFill>
                    <a:srgbClr val="FF0000"/>
                  </a:solidFill>
                  <a:latin typeface="Arial" charset="0"/>
                  <a:ea typeface="Arial" charset="0"/>
                  <a:cs typeface="Arial" charset="0"/>
                </a:rPr>
                <a:t>a ~ </a:t>
              </a:r>
              <a:r>
                <a:rPr lang="en-US" b="1" dirty="0" smtClean="0">
                  <a:solidFill>
                    <a:srgbClr val="FF0000"/>
                  </a:solidFill>
                  <a:latin typeface="Arial" charset="0"/>
                  <a:ea typeface="Arial" charset="0"/>
                  <a:cs typeface="Arial" charset="0"/>
                </a:rPr>
                <a:t>0.20</a:t>
              </a:r>
              <a:endParaRPr lang="en-US" sz="1600" dirty="0">
                <a:solidFill>
                  <a:srgbClr val="000000"/>
                </a:solidFill>
                <a:latin typeface="Arial" charset="0"/>
                <a:ea typeface="Arial" charset="0"/>
                <a:cs typeface="Arial" charset="0"/>
              </a:endParaRPr>
            </a:p>
          </p:txBody>
        </p:sp>
      </p:grpSp>
      <p:sp>
        <p:nvSpPr>
          <p:cNvPr id="31" name="Line 23"/>
          <p:cNvSpPr>
            <a:spLocks noChangeShapeType="1"/>
          </p:cNvSpPr>
          <p:nvPr/>
        </p:nvSpPr>
        <p:spPr bwMode="auto">
          <a:xfrm flipV="1">
            <a:off x="1732869" y="5639888"/>
            <a:ext cx="14652" cy="257175"/>
          </a:xfrm>
          <a:prstGeom prst="line">
            <a:avLst/>
          </a:prstGeom>
          <a:noFill/>
          <a:ln w="28575">
            <a:solidFill>
              <a:schemeClr val="tx1"/>
            </a:solidFill>
            <a:round/>
            <a:headEnd/>
            <a:tailEnd type="arrow" w="med" len="me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sp>
        <p:nvSpPr>
          <p:cNvPr id="32" name="Line 24"/>
          <p:cNvSpPr>
            <a:spLocks noChangeShapeType="1"/>
          </p:cNvSpPr>
          <p:nvPr/>
        </p:nvSpPr>
        <p:spPr bwMode="auto">
          <a:xfrm flipH="1" flipV="1">
            <a:off x="3026005" y="5576388"/>
            <a:ext cx="2264" cy="320675"/>
          </a:xfrm>
          <a:prstGeom prst="line">
            <a:avLst/>
          </a:prstGeom>
          <a:noFill/>
          <a:ln w="28575">
            <a:solidFill>
              <a:schemeClr val="tx1"/>
            </a:solidFill>
            <a:round/>
            <a:headEnd/>
            <a:tailEnd type="arrow" w="med" len="me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sp>
        <p:nvSpPr>
          <p:cNvPr id="33" name="Text Box 25"/>
          <p:cNvSpPr txBox="1">
            <a:spLocks noChangeArrowheads="1"/>
          </p:cNvSpPr>
          <p:nvPr/>
        </p:nvSpPr>
        <p:spPr bwMode="auto">
          <a:xfrm>
            <a:off x="2647268" y="5820864"/>
            <a:ext cx="966787" cy="366712"/>
          </a:xfrm>
          <a:prstGeom prst="rect">
            <a:avLst/>
          </a:prstGeom>
          <a:noFill/>
          <a:ln w="9525">
            <a:noFill/>
            <a:miter lim="800000"/>
            <a:headEnd/>
            <a:tailEnd/>
          </a:ln>
          <a:effectLst/>
        </p:spPr>
        <p:txBody>
          <a:bodyPr wrap="none">
            <a:prstTxWarp prst="textNoShape">
              <a:avLst/>
            </a:prstTxWarp>
            <a:spAutoFit/>
          </a:bodyPr>
          <a:lstStyle/>
          <a:p>
            <a:pPr algn="ctr" defTabSz="914400" fontAlgn="base">
              <a:spcBef>
                <a:spcPct val="0"/>
              </a:spcBef>
              <a:spcAft>
                <a:spcPct val="0"/>
              </a:spcAft>
            </a:pPr>
            <a:r>
              <a:rPr lang="en-US" dirty="0">
                <a:solidFill>
                  <a:srgbClr val="000000"/>
                </a:solidFill>
              </a:rPr>
              <a:t>twist-3</a:t>
            </a:r>
          </a:p>
        </p:txBody>
      </p:sp>
      <p:sp>
        <p:nvSpPr>
          <p:cNvPr id="34" name="Text Box 26"/>
          <p:cNvSpPr txBox="1">
            <a:spLocks noChangeArrowheads="1"/>
          </p:cNvSpPr>
          <p:nvPr/>
        </p:nvSpPr>
        <p:spPr bwMode="auto">
          <a:xfrm>
            <a:off x="1333304" y="5820864"/>
            <a:ext cx="851515" cy="369332"/>
          </a:xfrm>
          <a:prstGeom prst="rect">
            <a:avLst/>
          </a:prstGeom>
          <a:noFill/>
          <a:ln w="9525">
            <a:noFill/>
            <a:miter lim="800000"/>
            <a:headEnd/>
            <a:tailEnd/>
          </a:ln>
          <a:effectLst/>
        </p:spPr>
        <p:txBody>
          <a:bodyPr wrap="none">
            <a:prstTxWarp prst="textNoShape">
              <a:avLst/>
            </a:prstTxWarp>
            <a:spAutoFit/>
          </a:bodyPr>
          <a:lstStyle/>
          <a:p>
            <a:pPr algn="ctr" defTabSz="914400" fontAlgn="base">
              <a:spcBef>
                <a:spcPct val="0"/>
              </a:spcBef>
              <a:spcAft>
                <a:spcPct val="0"/>
              </a:spcAft>
            </a:pPr>
            <a:r>
              <a:rPr lang="en-US" dirty="0" smtClean="0">
                <a:solidFill>
                  <a:srgbClr val="000000"/>
                </a:solidFill>
                <a:latin typeface="Arial" charset="0"/>
                <a:ea typeface="Arial" charset="0"/>
                <a:cs typeface="Arial" charset="0"/>
              </a:rPr>
              <a:t>twist-2</a:t>
            </a:r>
            <a:endParaRPr lang="en-US" dirty="0">
              <a:solidFill>
                <a:srgbClr val="000000"/>
              </a:solidFill>
              <a:latin typeface="Arial" charset="0"/>
              <a:ea typeface="Arial" charset="0"/>
              <a:cs typeface="Arial" charset="0"/>
            </a:endParaRPr>
          </a:p>
        </p:txBody>
      </p:sp>
      <p:sp>
        <p:nvSpPr>
          <p:cNvPr id="35" name="Text Box 22"/>
          <p:cNvSpPr txBox="1">
            <a:spLocks noChangeArrowheads="1"/>
          </p:cNvSpPr>
          <p:nvPr/>
        </p:nvSpPr>
        <p:spPr bwMode="auto">
          <a:xfrm>
            <a:off x="699405" y="5182689"/>
            <a:ext cx="2855913" cy="457200"/>
          </a:xfrm>
          <a:prstGeom prst="rect">
            <a:avLst/>
          </a:prstGeom>
          <a:noFill/>
          <a:ln w="9525">
            <a:noFill/>
            <a:miter lim="800000"/>
            <a:headEnd/>
            <a:tailEnd/>
          </a:ln>
          <a:effectLst/>
        </p:spPr>
        <p:txBody>
          <a:bodyPr wrap="none">
            <a:prstTxWarp prst="textNoShape">
              <a:avLst/>
            </a:prstTxWarp>
            <a:spAutoFit/>
          </a:bodyPr>
          <a:lstStyle/>
          <a:p>
            <a:pPr algn="ctr" defTabSz="914400" fontAlgn="base">
              <a:spcBef>
                <a:spcPct val="0"/>
              </a:spcBef>
              <a:spcAft>
                <a:spcPct val="0"/>
              </a:spcAft>
            </a:pPr>
            <a:r>
              <a:rPr lang="en-US" sz="2400" dirty="0">
                <a:solidFill>
                  <a:srgbClr val="000000"/>
                </a:solidFill>
              </a:rPr>
              <a:t>A</a:t>
            </a:r>
            <a:r>
              <a:rPr lang="en-US" sz="2400" baseline="-25000" dirty="0">
                <a:solidFill>
                  <a:srgbClr val="000000"/>
                </a:solidFill>
              </a:rPr>
              <a:t>UL</a:t>
            </a:r>
            <a:r>
              <a:rPr lang="en-US" sz="2400" dirty="0">
                <a:solidFill>
                  <a:srgbClr val="000000"/>
                </a:solidFill>
                <a:latin typeface="Times New Roman" pitchFamily="-102" charset="0"/>
              </a:rPr>
              <a:t> = </a:t>
            </a:r>
            <a:r>
              <a:rPr lang="en-US" sz="2400" dirty="0" err="1">
                <a:solidFill>
                  <a:srgbClr val="FF0000"/>
                </a:solidFill>
                <a:latin typeface="Symbol" pitchFamily="-102" charset="2"/>
              </a:rPr>
              <a:t>a</a:t>
            </a:r>
            <a:r>
              <a:rPr lang="en-US" sz="2400" dirty="0" err="1">
                <a:solidFill>
                  <a:srgbClr val="000000"/>
                </a:solidFill>
                <a:latin typeface="Times New Roman" pitchFamily="-102" charset="0"/>
              </a:rPr>
              <a:t>sin</a:t>
            </a:r>
            <a:r>
              <a:rPr lang="en-US" sz="2400" dirty="0" err="1">
                <a:solidFill>
                  <a:srgbClr val="000000"/>
                </a:solidFill>
                <a:latin typeface="Symbol" pitchFamily="-102" charset="2"/>
              </a:rPr>
              <a:t>f</a:t>
            </a:r>
            <a:r>
              <a:rPr lang="en-US" sz="2400" dirty="0">
                <a:solidFill>
                  <a:srgbClr val="000000"/>
                </a:solidFill>
                <a:latin typeface="Times New Roman" pitchFamily="-102" charset="0"/>
              </a:rPr>
              <a:t> + </a:t>
            </a:r>
            <a:r>
              <a:rPr lang="en-US" sz="2400" dirty="0">
                <a:solidFill>
                  <a:srgbClr val="FF0000"/>
                </a:solidFill>
                <a:latin typeface="Symbol" pitchFamily="-102" charset="2"/>
              </a:rPr>
              <a:t>b</a:t>
            </a:r>
            <a:r>
              <a:rPr lang="en-US" sz="2400" dirty="0">
                <a:solidFill>
                  <a:srgbClr val="000000"/>
                </a:solidFill>
                <a:latin typeface="Times New Roman" pitchFamily="-102" charset="0"/>
              </a:rPr>
              <a:t>sin2</a:t>
            </a:r>
            <a:r>
              <a:rPr lang="en-US" sz="2400" dirty="0">
                <a:solidFill>
                  <a:srgbClr val="000000"/>
                </a:solidFill>
                <a:latin typeface="Symbol" pitchFamily="-102" charset="2"/>
              </a:rPr>
              <a:t>f</a:t>
            </a:r>
          </a:p>
        </p:txBody>
      </p:sp>
      <p:sp>
        <p:nvSpPr>
          <p:cNvPr id="36" name="Line 39"/>
          <p:cNvSpPr>
            <a:spLocks noChangeShapeType="1"/>
          </p:cNvSpPr>
          <p:nvPr/>
        </p:nvSpPr>
        <p:spPr bwMode="auto">
          <a:xfrm>
            <a:off x="2214563" y="2787833"/>
            <a:ext cx="1747837" cy="1587"/>
          </a:xfrm>
          <a:prstGeom prst="line">
            <a:avLst/>
          </a:prstGeom>
          <a:noFill/>
          <a:ln w="9525">
            <a:solidFill>
              <a:schemeClr val="tx1"/>
            </a:solidFill>
            <a:round/>
            <a:headEnd/>
            <a:tailEn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sp>
        <p:nvSpPr>
          <p:cNvPr id="37" name="Text Box 64"/>
          <p:cNvSpPr txBox="1">
            <a:spLocks noChangeArrowheads="1"/>
          </p:cNvSpPr>
          <p:nvPr/>
        </p:nvSpPr>
        <p:spPr bwMode="auto">
          <a:xfrm>
            <a:off x="4387850" y="897120"/>
            <a:ext cx="697627" cy="369332"/>
          </a:xfrm>
          <a:prstGeom prst="rect">
            <a:avLst/>
          </a:prstGeom>
          <a:noFill/>
          <a:ln w="9525">
            <a:solidFill>
              <a:schemeClr val="tx1"/>
            </a:solidFill>
            <a:miter lim="800000"/>
            <a:headEnd/>
            <a:tailEnd/>
          </a:ln>
          <a:effectLst/>
        </p:spPr>
        <p:txBody>
          <a:bodyPr wrap="none">
            <a:prstTxWarp prst="textNoShape">
              <a:avLst/>
            </a:prstTxWarp>
            <a:spAutoFit/>
          </a:bodyPr>
          <a:lstStyle/>
          <a:p>
            <a:pPr defTabSz="914400" fontAlgn="base">
              <a:spcBef>
                <a:spcPct val="0"/>
              </a:spcBef>
              <a:spcAft>
                <a:spcPct val="0"/>
              </a:spcAft>
            </a:pPr>
            <a:r>
              <a:rPr lang="en-US" b="1" dirty="0">
                <a:solidFill>
                  <a:srgbClr val="000000"/>
                </a:solidFill>
                <a:latin typeface="Arial" charset="0"/>
                <a:ea typeface="Arial" charset="0"/>
                <a:cs typeface="Arial" charset="0"/>
              </a:rPr>
              <a:t>2001</a:t>
            </a:r>
          </a:p>
        </p:txBody>
      </p:sp>
      <p:grpSp>
        <p:nvGrpSpPr>
          <p:cNvPr id="38" name="Group 69"/>
          <p:cNvGrpSpPr>
            <a:grpSpLocks/>
          </p:cNvGrpSpPr>
          <p:nvPr/>
        </p:nvGrpSpPr>
        <p:grpSpPr bwMode="auto">
          <a:xfrm>
            <a:off x="134938" y="2040120"/>
            <a:ext cx="1398587" cy="466725"/>
            <a:chOff x="85" y="1392"/>
            <a:chExt cx="881" cy="294"/>
          </a:xfrm>
        </p:grpSpPr>
        <p:sp>
          <p:nvSpPr>
            <p:cNvPr id="39" name="Text Box 61"/>
            <p:cNvSpPr txBox="1">
              <a:spLocks noChangeArrowheads="1"/>
            </p:cNvSpPr>
            <p:nvPr/>
          </p:nvSpPr>
          <p:spPr bwMode="auto">
            <a:xfrm>
              <a:off x="85" y="1392"/>
              <a:ext cx="881" cy="294"/>
            </a:xfrm>
            <a:prstGeom prst="rect">
              <a:avLst/>
            </a:prstGeom>
            <a:noFill/>
            <a:ln w="9525">
              <a:solidFill>
                <a:schemeClr val="tx1"/>
              </a:solidFill>
              <a:miter lim="800000"/>
              <a:headEnd/>
              <a:tailEnd/>
            </a:ln>
            <a:effectLst/>
          </p:spPr>
          <p:txBody>
            <a:bodyPr wrap="none">
              <a:prstTxWarp prst="textNoShape">
                <a:avLst/>
              </a:prstTxWarp>
              <a:spAutoFit/>
            </a:bodyPr>
            <a:lstStyle/>
            <a:p>
              <a:pPr defTabSz="914400" fontAlgn="base">
                <a:spcBef>
                  <a:spcPct val="0"/>
                </a:spcBef>
                <a:spcAft>
                  <a:spcPct val="0"/>
                </a:spcAft>
              </a:pPr>
              <a:r>
                <a:rPr lang="en-US" sz="2400" b="1">
                  <a:solidFill>
                    <a:srgbClr val="FF0000"/>
                  </a:solidFill>
                  <a:latin typeface="Times New Roman" pitchFamily="-102" charset="0"/>
                </a:rPr>
                <a:t>e</a:t>
              </a:r>
              <a:r>
                <a:rPr lang="en-US" sz="2400" b="1" baseline="30000">
                  <a:solidFill>
                    <a:srgbClr val="FF0000"/>
                  </a:solidFill>
                  <a:latin typeface="Times New Roman" pitchFamily="-102" charset="0"/>
                </a:rPr>
                <a:t>-</a:t>
              </a:r>
              <a:r>
                <a:rPr lang="en-US" sz="2400" b="1">
                  <a:solidFill>
                    <a:srgbClr val="000000"/>
                  </a:solidFill>
                  <a:latin typeface="Times New Roman" pitchFamily="-102" charset="0"/>
                </a:rPr>
                <a:t>p</a:t>
              </a:r>
              <a:r>
                <a:rPr lang="en-US" sz="2400" b="1">
                  <a:solidFill>
                    <a:srgbClr val="000000"/>
                  </a:solidFill>
                  <a:latin typeface="Symbol" pitchFamily="-102" charset="2"/>
                </a:rPr>
                <a:t>-&gt;</a:t>
              </a:r>
              <a:r>
                <a:rPr lang="en-US" sz="2400" b="1">
                  <a:solidFill>
                    <a:srgbClr val="000000"/>
                  </a:solidFill>
                  <a:latin typeface="Times New Roman" pitchFamily="-102" charset="0"/>
                </a:rPr>
                <a:t>e</a:t>
              </a:r>
              <a:r>
                <a:rPr lang="en-US" sz="2400" b="1" baseline="30000">
                  <a:solidFill>
                    <a:srgbClr val="000000"/>
                  </a:solidFill>
                  <a:latin typeface="Times New Roman" pitchFamily="-102" charset="0"/>
                </a:rPr>
                <a:t>-</a:t>
              </a:r>
              <a:r>
                <a:rPr lang="en-US" sz="2400" b="1">
                  <a:solidFill>
                    <a:srgbClr val="000000"/>
                  </a:solidFill>
                  <a:latin typeface="Times New Roman" pitchFamily="-102" charset="0"/>
                </a:rPr>
                <a:t>p</a:t>
              </a:r>
              <a:r>
                <a:rPr lang="en-US" sz="2400" b="1">
                  <a:solidFill>
                    <a:srgbClr val="000000"/>
                  </a:solidFill>
                  <a:latin typeface="Symbol" pitchFamily="-102" charset="2"/>
                </a:rPr>
                <a:t>g</a:t>
              </a:r>
            </a:p>
          </p:txBody>
        </p:sp>
        <p:sp>
          <p:nvSpPr>
            <p:cNvPr id="40" name="Line 65"/>
            <p:cNvSpPr>
              <a:spLocks noChangeShapeType="1"/>
            </p:cNvSpPr>
            <p:nvPr/>
          </p:nvSpPr>
          <p:spPr bwMode="auto">
            <a:xfrm>
              <a:off x="144" y="1488"/>
              <a:ext cx="96" cy="0"/>
            </a:xfrm>
            <a:prstGeom prst="line">
              <a:avLst/>
            </a:prstGeom>
            <a:noFill/>
            <a:ln w="9525">
              <a:solidFill>
                <a:srgbClr val="FF0000"/>
              </a:solidFill>
              <a:round/>
              <a:headEnd/>
              <a:tailEnd type="triangle" w="med" len="me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grpSp>
      <p:grpSp>
        <p:nvGrpSpPr>
          <p:cNvPr id="41" name="Group 70"/>
          <p:cNvGrpSpPr>
            <a:grpSpLocks/>
          </p:cNvGrpSpPr>
          <p:nvPr/>
        </p:nvGrpSpPr>
        <p:grpSpPr bwMode="auto">
          <a:xfrm>
            <a:off x="5257800" y="1263833"/>
            <a:ext cx="3551238" cy="3595687"/>
            <a:chOff x="3312" y="903"/>
            <a:chExt cx="2237" cy="2265"/>
          </a:xfrm>
        </p:grpSpPr>
        <p:pic>
          <p:nvPicPr>
            <p:cNvPr id="42" name="Picture 28" descr="ssaclasherm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2" y="903"/>
              <a:ext cx="1270" cy="2265"/>
            </a:xfrm>
            <a:prstGeom prst="rect">
              <a:avLst/>
            </a:prstGeom>
            <a:noFill/>
          </p:spPr>
        </p:pic>
        <p:sp>
          <p:nvSpPr>
            <p:cNvPr id="43" name="Line 54"/>
            <p:cNvSpPr>
              <a:spLocks noChangeShapeType="1"/>
            </p:cNvSpPr>
            <p:nvPr/>
          </p:nvSpPr>
          <p:spPr bwMode="auto">
            <a:xfrm>
              <a:off x="3430" y="1863"/>
              <a:ext cx="1104" cy="0"/>
            </a:xfrm>
            <a:prstGeom prst="line">
              <a:avLst/>
            </a:prstGeom>
            <a:noFill/>
            <a:ln w="9525">
              <a:solidFill>
                <a:schemeClr val="tx1"/>
              </a:solidFill>
              <a:round/>
              <a:headEnd/>
              <a:tailEn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sp>
          <p:nvSpPr>
            <p:cNvPr id="44" name="Rectangle 56"/>
            <p:cNvSpPr>
              <a:spLocks noChangeArrowheads="1"/>
            </p:cNvSpPr>
            <p:nvPr/>
          </p:nvSpPr>
          <p:spPr bwMode="auto">
            <a:xfrm>
              <a:off x="3936" y="999"/>
              <a:ext cx="384" cy="144"/>
            </a:xfrm>
            <a:prstGeom prst="rect">
              <a:avLst/>
            </a:prstGeom>
            <a:solidFill>
              <a:schemeClr val="bg1"/>
            </a:solidFill>
            <a:ln w="9525">
              <a:noFill/>
              <a:miter lim="800000"/>
              <a:headEnd/>
              <a:tailEnd/>
            </a:ln>
            <a:effectLst/>
          </p:spPr>
          <p:txBody>
            <a:bodyPr wrap="none" anchor="ct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grpSp>
          <p:nvGrpSpPr>
            <p:cNvPr id="45" name="Group 68"/>
            <p:cNvGrpSpPr>
              <a:grpSpLocks/>
            </p:cNvGrpSpPr>
            <p:nvPr/>
          </p:nvGrpSpPr>
          <p:grpSpPr bwMode="auto">
            <a:xfrm>
              <a:off x="4608" y="1344"/>
              <a:ext cx="941" cy="294"/>
              <a:chOff x="4608" y="1344"/>
              <a:chExt cx="941" cy="294"/>
            </a:xfrm>
          </p:grpSpPr>
          <p:sp>
            <p:nvSpPr>
              <p:cNvPr id="46" name="Text Box 60"/>
              <p:cNvSpPr txBox="1">
                <a:spLocks noChangeArrowheads="1"/>
              </p:cNvSpPr>
              <p:nvPr/>
            </p:nvSpPr>
            <p:spPr bwMode="auto">
              <a:xfrm>
                <a:off x="4608" y="1344"/>
                <a:ext cx="941" cy="294"/>
              </a:xfrm>
              <a:prstGeom prst="rect">
                <a:avLst/>
              </a:prstGeom>
              <a:noFill/>
              <a:ln w="9525">
                <a:solidFill>
                  <a:schemeClr val="tx1"/>
                </a:solidFill>
                <a:miter lim="800000"/>
                <a:headEnd/>
                <a:tailEnd/>
              </a:ln>
              <a:effectLst/>
            </p:spPr>
            <p:txBody>
              <a:bodyPr wrap="none">
                <a:prstTxWarp prst="textNoShape">
                  <a:avLst/>
                </a:prstTxWarp>
                <a:spAutoFit/>
              </a:bodyPr>
              <a:lstStyle/>
              <a:p>
                <a:pPr defTabSz="914400" fontAlgn="base">
                  <a:spcBef>
                    <a:spcPct val="0"/>
                  </a:spcBef>
                  <a:spcAft>
                    <a:spcPct val="0"/>
                  </a:spcAft>
                </a:pPr>
                <a:r>
                  <a:rPr lang="en-US" sz="2400" b="1">
                    <a:solidFill>
                      <a:srgbClr val="FF0000"/>
                    </a:solidFill>
                    <a:latin typeface="Times New Roman" pitchFamily="-102" charset="0"/>
                  </a:rPr>
                  <a:t>e</a:t>
                </a:r>
                <a:r>
                  <a:rPr lang="en-US" sz="2400" b="1" baseline="30000">
                    <a:solidFill>
                      <a:srgbClr val="FF0000"/>
                    </a:solidFill>
                    <a:latin typeface="Times New Roman" pitchFamily="-102" charset="0"/>
                  </a:rPr>
                  <a:t>+</a:t>
                </a:r>
                <a:r>
                  <a:rPr lang="en-US" sz="2400" b="1">
                    <a:solidFill>
                      <a:srgbClr val="000000"/>
                    </a:solidFill>
                    <a:latin typeface="Times New Roman" pitchFamily="-102" charset="0"/>
                  </a:rPr>
                  <a:t>p</a:t>
                </a:r>
                <a:r>
                  <a:rPr lang="en-US" sz="2400" b="1">
                    <a:solidFill>
                      <a:srgbClr val="000000"/>
                    </a:solidFill>
                    <a:latin typeface="Symbol" pitchFamily="-102" charset="2"/>
                  </a:rPr>
                  <a:t>-&gt;</a:t>
                </a:r>
                <a:r>
                  <a:rPr lang="en-US" sz="2400" b="1">
                    <a:solidFill>
                      <a:srgbClr val="000000"/>
                    </a:solidFill>
                    <a:latin typeface="Times New Roman" pitchFamily="-102" charset="0"/>
                  </a:rPr>
                  <a:t>e</a:t>
                </a:r>
                <a:r>
                  <a:rPr lang="en-US" sz="2400" b="1" baseline="30000">
                    <a:solidFill>
                      <a:srgbClr val="000000"/>
                    </a:solidFill>
                    <a:latin typeface="Times New Roman" pitchFamily="-102" charset="0"/>
                  </a:rPr>
                  <a:t>+</a:t>
                </a:r>
                <a:r>
                  <a:rPr lang="en-US" sz="2400" b="1">
                    <a:solidFill>
                      <a:srgbClr val="000000"/>
                    </a:solidFill>
                    <a:latin typeface="Times New Roman" pitchFamily="-102" charset="0"/>
                  </a:rPr>
                  <a:t>p</a:t>
                </a:r>
                <a:r>
                  <a:rPr lang="en-US" sz="2400" b="1">
                    <a:solidFill>
                      <a:srgbClr val="000000"/>
                    </a:solidFill>
                    <a:latin typeface="Symbol" pitchFamily="-102" charset="2"/>
                  </a:rPr>
                  <a:t>g</a:t>
                </a:r>
              </a:p>
            </p:txBody>
          </p:sp>
          <p:sp>
            <p:nvSpPr>
              <p:cNvPr id="47" name="Line 67"/>
              <p:cNvSpPr>
                <a:spLocks noChangeShapeType="1"/>
              </p:cNvSpPr>
              <p:nvPr/>
            </p:nvSpPr>
            <p:spPr bwMode="auto">
              <a:xfrm>
                <a:off x="4656" y="1440"/>
                <a:ext cx="96" cy="0"/>
              </a:xfrm>
              <a:prstGeom prst="line">
                <a:avLst/>
              </a:prstGeom>
              <a:noFill/>
              <a:ln w="9525">
                <a:solidFill>
                  <a:srgbClr val="FF0000"/>
                </a:solidFill>
                <a:round/>
                <a:headEnd/>
                <a:tailEnd type="triangle" w="med" len="med"/>
              </a:ln>
              <a:effectLst/>
            </p:spPr>
            <p:txBody>
              <a:bodyPr>
                <a:prstTxWarp prst="textNoShape">
                  <a:avLst/>
                </a:prstTxWarp>
              </a:bodyPr>
              <a:lstStyle/>
              <a:p>
                <a:pPr defTabSz="914400" fontAlgn="base">
                  <a:spcBef>
                    <a:spcPct val="0"/>
                  </a:spcBef>
                  <a:spcAft>
                    <a:spcPct val="0"/>
                  </a:spcAft>
                </a:pPr>
                <a:endParaRPr lang="en-US" b="1">
                  <a:solidFill>
                    <a:srgbClr val="000000"/>
                  </a:solidFill>
                  <a:latin typeface="Times New Roman" pitchFamily="-102" charset="0"/>
                </a:endParaRPr>
              </a:p>
            </p:txBody>
          </p:sp>
        </p:grpSp>
      </p:grpSp>
      <p:sp>
        <p:nvSpPr>
          <p:cNvPr id="48" name="Text Box 72"/>
          <p:cNvSpPr txBox="1">
            <a:spLocks noChangeArrowheads="1"/>
          </p:cNvSpPr>
          <p:nvPr/>
        </p:nvSpPr>
        <p:spPr bwMode="auto">
          <a:xfrm>
            <a:off x="2590800" y="938395"/>
            <a:ext cx="596638" cy="369332"/>
          </a:xfrm>
          <a:prstGeom prst="rect">
            <a:avLst/>
          </a:prstGeom>
          <a:noFill/>
          <a:ln w="9525">
            <a:noFill/>
            <a:miter lim="800000"/>
            <a:headEnd/>
            <a:tailEnd/>
          </a:ln>
          <a:effectLst/>
        </p:spPr>
        <p:txBody>
          <a:bodyPr wrap="none">
            <a:prstTxWarp prst="textNoShape">
              <a:avLst/>
            </a:prstTxWarp>
            <a:spAutoFit/>
          </a:bodyPr>
          <a:lstStyle/>
          <a:p>
            <a:pPr defTabSz="914400" fontAlgn="base">
              <a:spcBef>
                <a:spcPct val="0"/>
              </a:spcBef>
              <a:spcAft>
                <a:spcPct val="0"/>
              </a:spcAft>
            </a:pPr>
            <a:r>
              <a:rPr lang="en-US" b="1" dirty="0" err="1">
                <a:solidFill>
                  <a:srgbClr val="000000"/>
                </a:solidFill>
              </a:rPr>
              <a:t>JLab</a:t>
            </a:r>
            <a:endParaRPr lang="en-US" b="1" dirty="0">
              <a:solidFill>
                <a:srgbClr val="000000"/>
              </a:solidFill>
            </a:endParaRPr>
          </a:p>
        </p:txBody>
      </p:sp>
      <p:sp>
        <p:nvSpPr>
          <p:cNvPr id="49" name="Text Box 73"/>
          <p:cNvSpPr txBox="1">
            <a:spLocks noChangeArrowheads="1"/>
          </p:cNvSpPr>
          <p:nvPr/>
        </p:nvSpPr>
        <p:spPr bwMode="auto">
          <a:xfrm>
            <a:off x="5775325" y="938395"/>
            <a:ext cx="712054" cy="369332"/>
          </a:xfrm>
          <a:prstGeom prst="rect">
            <a:avLst/>
          </a:prstGeom>
          <a:noFill/>
          <a:ln w="9525">
            <a:noFill/>
            <a:miter lim="800000"/>
            <a:headEnd/>
            <a:tailEnd/>
          </a:ln>
          <a:effectLst/>
        </p:spPr>
        <p:txBody>
          <a:bodyPr wrap="none">
            <a:prstTxWarp prst="textNoShape">
              <a:avLst/>
            </a:prstTxWarp>
            <a:spAutoFit/>
          </a:bodyPr>
          <a:lstStyle/>
          <a:p>
            <a:pPr defTabSz="914400" fontAlgn="base">
              <a:spcBef>
                <a:spcPct val="0"/>
              </a:spcBef>
              <a:spcAft>
                <a:spcPct val="0"/>
              </a:spcAft>
            </a:pPr>
            <a:r>
              <a:rPr lang="en-US" b="1" dirty="0">
                <a:solidFill>
                  <a:srgbClr val="000000"/>
                </a:solidFill>
              </a:rPr>
              <a:t>HERA</a:t>
            </a:r>
          </a:p>
        </p:txBody>
      </p:sp>
      <p:sp>
        <p:nvSpPr>
          <p:cNvPr id="50" name="Text Box 4"/>
          <p:cNvSpPr txBox="1">
            <a:spLocks noChangeArrowheads="1"/>
          </p:cNvSpPr>
          <p:nvPr/>
        </p:nvSpPr>
        <p:spPr bwMode="auto">
          <a:xfrm>
            <a:off x="-78893" y="169863"/>
            <a:ext cx="9224000" cy="584775"/>
          </a:xfrm>
          <a:prstGeom prst="rect">
            <a:avLst/>
          </a:prstGeom>
          <a:noFill/>
          <a:ln w="28575">
            <a:noFill/>
            <a:miter lim="800000"/>
            <a:headEnd/>
            <a:tailEnd/>
          </a:ln>
          <a:effectLst/>
        </p:spPr>
        <p:txBody>
          <a:bodyPr wrap="none">
            <a:prstTxWarp prst="textNoShape">
              <a:avLst/>
            </a:prstTxWarp>
            <a:spAutoFit/>
          </a:bodyPr>
          <a:lstStyle/>
          <a:p>
            <a:pPr algn="ctr" defTabSz="914400" eaLnBrk="0" fontAlgn="base" hangingPunct="0">
              <a:spcBef>
                <a:spcPct val="0"/>
              </a:spcBef>
              <a:spcAft>
                <a:spcPct val="0"/>
              </a:spcAft>
            </a:pPr>
            <a:r>
              <a:rPr lang="en-US" sz="3200" b="1" dirty="0">
                <a:solidFill>
                  <a:srgbClr val="000000"/>
                </a:solidFill>
                <a:latin typeface="Arial" charset="0"/>
                <a:ea typeface="Arial" charset="0"/>
                <a:cs typeface="Arial" charset="0"/>
              </a:rPr>
              <a:t>Pioneering experiments observe interference !</a:t>
            </a:r>
            <a:endParaRPr lang="en-US" sz="3200" b="1" baseline="300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909465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mn-lt"/>
              </a:rPr>
              <a:t>DVCS </a:t>
            </a:r>
            <a:r>
              <a:rPr lang="en-US" sz="3200" dirty="0" err="1" smtClean="0">
                <a:latin typeface="+mn-lt"/>
              </a:rPr>
              <a:t>Unpolarized</a:t>
            </a:r>
            <a:r>
              <a:rPr lang="en-US" sz="3200" dirty="0" smtClean="0">
                <a:latin typeface="+mn-lt"/>
              </a:rPr>
              <a:t> Cross-Sections</a:t>
            </a:r>
            <a:endParaRPr lang="en-US" sz="3200" dirty="0">
              <a:latin typeface="+mn-lt"/>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12</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261886" y="966055"/>
            <a:ext cx="8511411" cy="5381694"/>
          </a:xfrm>
          <a:prstGeom prst="rect">
            <a:avLst/>
          </a:prstGeom>
        </p:spPr>
      </p:pic>
    </p:spTree>
    <p:extLst>
      <p:ext uri="{BB962C8B-B14F-4D97-AF65-F5344CB8AC3E}">
        <p14:creationId xmlns:p14="http://schemas.microsoft.com/office/powerpoint/2010/main" val="205711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689" y="89315"/>
            <a:ext cx="6348284" cy="546022"/>
          </a:xfrm>
        </p:spPr>
        <p:txBody>
          <a:bodyPr>
            <a:noAutofit/>
          </a:bodyPr>
          <a:lstStyle/>
          <a:p>
            <a:r>
              <a:rPr lang="en-US" sz="2700" dirty="0">
                <a:solidFill>
                  <a:srgbClr val="BB1B1B"/>
                </a:solidFill>
                <a:latin typeface="Cambria"/>
                <a:cs typeface="Cambria"/>
              </a:rPr>
              <a:t>Fits to determine </a:t>
            </a:r>
            <a:r>
              <a:rPr lang="en-US" sz="2700" dirty="0">
                <a:solidFill>
                  <a:srgbClr val="00B400"/>
                </a:solidFill>
                <a:latin typeface="Lucida Handwriting" panose="03010101010101010101" pitchFamily="66" charset="77"/>
                <a:cs typeface="Cambria"/>
              </a:rPr>
              <a:t>H</a:t>
            </a:r>
            <a:r>
              <a:rPr lang="en-US" sz="2700" dirty="0">
                <a:solidFill>
                  <a:srgbClr val="00B400"/>
                </a:solidFill>
                <a:latin typeface="Cambria" panose="02040503050406030204" pitchFamily="18" charset="0"/>
                <a:cs typeface="Cambria"/>
              </a:rPr>
              <a:t>(</a:t>
            </a:r>
            <a:r>
              <a:rPr lang="en-US" sz="2700" i="1" dirty="0">
                <a:solidFill>
                  <a:srgbClr val="00B400"/>
                </a:solidFill>
                <a:latin typeface="Symbol" pitchFamily="2" charset="2"/>
                <a:cs typeface="Cambria"/>
              </a:rPr>
              <a:t>x </a:t>
            </a:r>
            <a:r>
              <a:rPr lang="en-US" sz="2700" i="1" dirty="0">
                <a:solidFill>
                  <a:srgbClr val="00B400"/>
                </a:solidFill>
                <a:latin typeface="Cambria" panose="02040503050406030204" pitchFamily="18" charset="0"/>
                <a:cs typeface="Cambria"/>
              </a:rPr>
              <a:t>,t</a:t>
            </a:r>
            <a:r>
              <a:rPr lang="en-US" sz="2700" i="1" dirty="0" smtClean="0">
                <a:solidFill>
                  <a:srgbClr val="00B400"/>
                </a:solidFill>
                <a:latin typeface="Cambria" panose="02040503050406030204" pitchFamily="18" charset="0"/>
                <a:cs typeface="Cambria"/>
              </a:rPr>
              <a:t>)</a:t>
            </a:r>
            <a:endParaRPr lang="en-US" sz="2700" dirty="0">
              <a:solidFill>
                <a:srgbClr val="00B400"/>
              </a:solidFill>
              <a:latin typeface="Cambria"/>
              <a:cs typeface="Cambria"/>
            </a:endParaRPr>
          </a:p>
        </p:txBody>
      </p:sp>
      <p:grpSp>
        <p:nvGrpSpPr>
          <p:cNvPr id="5" name="Group 21"/>
          <p:cNvGrpSpPr>
            <a:grpSpLocks noChangeAspect="1"/>
          </p:cNvGrpSpPr>
          <p:nvPr/>
        </p:nvGrpSpPr>
        <p:grpSpPr>
          <a:xfrm>
            <a:off x="921204" y="3231007"/>
            <a:ext cx="2908367" cy="1777814"/>
            <a:chOff x="317655" y="1600200"/>
            <a:chExt cx="3323159" cy="2031365"/>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1000" y="1600200"/>
              <a:ext cx="3259814" cy="2031365"/>
            </a:xfrm>
            <a:prstGeom prst="rect">
              <a:avLst/>
            </a:prstGeom>
          </p:spPr>
        </p:pic>
        <p:sp>
          <p:nvSpPr>
            <p:cNvPr id="7" name="TextBox 6"/>
            <p:cNvSpPr txBox="1"/>
            <p:nvPr/>
          </p:nvSpPr>
          <p:spPr>
            <a:xfrm rot="16200000">
              <a:off x="-78818" y="1996674"/>
              <a:ext cx="1056700" cy="263753"/>
            </a:xfrm>
            <a:prstGeom prst="rect">
              <a:avLst/>
            </a:prstGeom>
            <a:solidFill>
              <a:schemeClr val="bg1"/>
            </a:solidFill>
          </p:spPr>
          <p:txBody>
            <a:bodyPr wrap="square" rtlCol="0">
              <a:spAutoFit/>
            </a:bodyPr>
            <a:lstStyle/>
            <a:p>
              <a:pPr defTabSz="342900" fontAlgn="base">
                <a:spcBef>
                  <a:spcPct val="0"/>
                </a:spcBef>
                <a:spcAft>
                  <a:spcPct val="0"/>
                </a:spcAft>
              </a:pPr>
              <a:r>
                <a:rPr lang="en-US" sz="900" b="1" dirty="0">
                  <a:solidFill>
                    <a:prstClr val="black"/>
                  </a:solidFill>
                  <a:latin typeface="Times New Roman" pitchFamily="-110" charset="0"/>
                </a:rPr>
                <a:t>DVCS - BSA</a:t>
              </a:r>
            </a:p>
          </p:txBody>
        </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13917" y="1552653"/>
            <a:ext cx="2838450" cy="1284469"/>
          </a:xfrm>
          <a:prstGeom prst="rect">
            <a:avLst/>
          </a:prstGeom>
          <a:ln>
            <a:solidFill>
              <a:srgbClr val="000000"/>
            </a:solidFill>
          </a:ln>
        </p:spPr>
      </p:pic>
      <p:sp>
        <p:nvSpPr>
          <p:cNvPr id="10" name="TextBox 9"/>
          <p:cNvSpPr txBox="1"/>
          <p:nvPr/>
        </p:nvSpPr>
        <p:spPr>
          <a:xfrm>
            <a:off x="1121981" y="5120141"/>
            <a:ext cx="6429515"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black"/>
                </a:solidFill>
                <a:latin typeface="Cambria" panose="02040503050406030204" pitchFamily="18" charset="0"/>
                <a:cs typeface="Arial"/>
              </a:rPr>
              <a:t>F</a:t>
            </a:r>
            <a:r>
              <a:rPr lang="en-US" sz="900" b="1" i="1" dirty="0">
                <a:solidFill>
                  <a:prstClr val="black"/>
                </a:solidFill>
                <a:latin typeface="Cambria" panose="02040503050406030204" pitchFamily="18" charset="0"/>
                <a:cs typeface="Arial"/>
              </a:rPr>
              <a:t>.X. </a:t>
            </a:r>
            <a:r>
              <a:rPr lang="en-US" sz="900" b="1" i="1" dirty="0" err="1">
                <a:solidFill>
                  <a:prstClr val="black"/>
                </a:solidFill>
                <a:latin typeface="Cambria" panose="02040503050406030204" pitchFamily="18" charset="0"/>
                <a:cs typeface="Arial"/>
              </a:rPr>
              <a:t>Girod</a:t>
            </a:r>
            <a:r>
              <a:rPr lang="en-US" sz="900" b="1" i="1" dirty="0">
                <a:solidFill>
                  <a:prstClr val="black"/>
                </a:solidFill>
                <a:latin typeface="Cambria" panose="02040503050406030204" pitchFamily="18" charset="0"/>
                <a:cs typeface="Arial"/>
              </a:rPr>
              <a:t> et al., </a:t>
            </a:r>
            <a:r>
              <a:rPr lang="en-US" sz="900" b="1" i="1" dirty="0" err="1">
                <a:solidFill>
                  <a:prstClr val="black"/>
                </a:solidFill>
                <a:latin typeface="Cambria" panose="02040503050406030204" pitchFamily="18" charset="0"/>
                <a:cs typeface="Arial"/>
              </a:rPr>
              <a:t>Phys.Rev.Lett</a:t>
            </a:r>
            <a:r>
              <a:rPr lang="en-US" sz="900" b="1" i="1" dirty="0">
                <a:solidFill>
                  <a:prstClr val="black"/>
                </a:solidFill>
                <a:latin typeface="Cambria" panose="02040503050406030204" pitchFamily="18" charset="0"/>
                <a:cs typeface="Arial"/>
              </a:rPr>
              <a:t>. 100 (2008) 162002                                               H.S. Jo et al., </a:t>
            </a:r>
            <a:r>
              <a:rPr lang="en-US" sz="900" b="1" i="1" dirty="0" err="1">
                <a:solidFill>
                  <a:prstClr val="black"/>
                </a:solidFill>
                <a:latin typeface="Cambria" panose="02040503050406030204" pitchFamily="18" charset="0"/>
                <a:cs typeface="Arial"/>
              </a:rPr>
              <a:t>Phys.Rev.Lett</a:t>
            </a:r>
            <a:r>
              <a:rPr lang="en-US" sz="900" b="1" i="1" dirty="0">
                <a:solidFill>
                  <a:prstClr val="black"/>
                </a:solidFill>
                <a:latin typeface="Cambria" panose="02040503050406030204" pitchFamily="18" charset="0"/>
                <a:cs typeface="Arial"/>
              </a:rPr>
              <a:t>. 115 (2015) 212003 </a:t>
            </a:r>
          </a:p>
        </p:txBody>
      </p:sp>
      <p:sp>
        <p:nvSpPr>
          <p:cNvPr id="11" name="TextBox 10"/>
          <p:cNvSpPr txBox="1"/>
          <p:nvPr/>
        </p:nvSpPr>
        <p:spPr>
          <a:xfrm>
            <a:off x="914715" y="2988748"/>
            <a:ext cx="2997286" cy="276999"/>
          </a:xfrm>
          <a:prstGeom prst="rect">
            <a:avLst/>
          </a:prstGeom>
          <a:noFill/>
        </p:spPr>
        <p:txBody>
          <a:bodyPr wrap="square" rtlCol="0">
            <a:spAutoFit/>
          </a:bodyPr>
          <a:lstStyle/>
          <a:p>
            <a:pPr defTabSz="342900"/>
            <a:r>
              <a:rPr lang="en-US" sz="1200" b="1" dirty="0">
                <a:solidFill>
                  <a:srgbClr val="800000"/>
                </a:solidFill>
                <a:latin typeface="Garamond"/>
              </a:rPr>
              <a:t>Samples of Beam Spin Asymmetry with fits</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7557" y="1598871"/>
            <a:ext cx="3490913" cy="3433763"/>
          </a:xfrm>
          <a:prstGeom prst="rect">
            <a:avLst/>
          </a:prstGeom>
        </p:spPr>
      </p:pic>
      <p:sp>
        <p:nvSpPr>
          <p:cNvPr id="13" name="TextBox 12"/>
          <p:cNvSpPr txBox="1"/>
          <p:nvPr/>
        </p:nvSpPr>
        <p:spPr>
          <a:xfrm>
            <a:off x="4506300" y="1195923"/>
            <a:ext cx="3917932" cy="323165"/>
          </a:xfrm>
          <a:prstGeom prst="rect">
            <a:avLst/>
          </a:prstGeom>
          <a:noFill/>
        </p:spPr>
        <p:txBody>
          <a:bodyPr wrap="none" rtlCol="0">
            <a:spAutoFit/>
          </a:bodyPr>
          <a:lstStyle/>
          <a:p>
            <a:pPr defTabSz="342900"/>
            <a:r>
              <a:rPr lang="en-US" sz="1500" b="1" dirty="0">
                <a:solidFill>
                  <a:srgbClr val="800000"/>
                </a:solidFill>
                <a:latin typeface="Garamond"/>
              </a:rPr>
              <a:t>Samples of differential cross sections with fits</a:t>
            </a:r>
          </a:p>
        </p:txBody>
      </p:sp>
    </p:spTree>
    <p:extLst>
      <p:ext uri="{BB962C8B-B14F-4D97-AF65-F5344CB8AC3E}">
        <p14:creationId xmlns:p14="http://schemas.microsoft.com/office/powerpoint/2010/main" val="17351354"/>
      </p:ext>
    </p:extLst>
  </p:cSld>
  <p:clrMapOvr>
    <a:masterClrMapping/>
  </p:clrMapOvr>
  <mc:AlternateContent xmlns:mc="http://schemas.openxmlformats.org/markup-compatibility/2006" xmlns:p14="http://schemas.microsoft.com/office/powerpoint/2010/main">
    <mc:Choice Requires="p14">
      <p:transition spd="slow" p14:dur="2000" advTm="27363"/>
    </mc:Choice>
    <mc:Fallback xmlns="">
      <p:transition spd="slow" advTm="2736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4" y="168728"/>
            <a:ext cx="8996796" cy="537529"/>
          </a:xfrm>
        </p:spPr>
        <p:txBody>
          <a:bodyPr>
            <a:noAutofit/>
          </a:bodyPr>
          <a:lstStyle/>
          <a:p>
            <a:r>
              <a:rPr lang="en-US" smtClean="0">
                <a:ea typeface="Arial" charset="0"/>
                <a:cs typeface="Arial" charset="0"/>
              </a:rPr>
              <a:t>Probing Gravitational </a:t>
            </a:r>
            <a:r>
              <a:rPr lang="en-US" dirty="0" smtClean="0">
                <a:ea typeface="Arial" charset="0"/>
                <a:cs typeface="Arial" charset="0"/>
              </a:rPr>
              <a:t>properties of the proton?</a:t>
            </a:r>
            <a:endParaRPr lang="en-US" dirty="0">
              <a:ea typeface="Arial" charset="0"/>
              <a:cs typeface="Arial" charset="0"/>
            </a:endParaRPr>
          </a:p>
        </p:txBody>
      </p:sp>
      <p:sp>
        <p:nvSpPr>
          <p:cNvPr id="4" name="TextBox 3"/>
          <p:cNvSpPr txBox="1">
            <a:spLocks noChangeAspect="1"/>
          </p:cNvSpPr>
          <p:nvPr/>
        </p:nvSpPr>
        <p:spPr>
          <a:xfrm>
            <a:off x="655578" y="4951066"/>
            <a:ext cx="8214773" cy="1569660"/>
          </a:xfrm>
          <a:prstGeom prst="rect">
            <a:avLst/>
          </a:prstGeom>
          <a:noFill/>
        </p:spPr>
        <p:txBody>
          <a:bodyPr wrap="square" rtlCol="0">
            <a:spAutoFit/>
          </a:bodyPr>
          <a:lstStyle/>
          <a:p>
            <a:r>
              <a:rPr lang="en-US" sz="2400" dirty="0" smtClean="0">
                <a:solidFill>
                  <a:schemeClr val="accent1"/>
                </a:solidFill>
                <a:latin typeface="Times New Roman"/>
                <a:cs typeface="Times New Roman"/>
              </a:rPr>
              <a:t>“</a:t>
            </a:r>
            <a:r>
              <a:rPr lang="en-US" sz="2400" b="1" dirty="0" smtClean="0">
                <a:solidFill>
                  <a:schemeClr val="accent1"/>
                </a:solidFill>
                <a:latin typeface="Arial" charset="0"/>
                <a:ea typeface="Arial" charset="0"/>
                <a:cs typeface="Arial" charset="0"/>
              </a:rPr>
              <a:t>Contrary to the case of electromagnetism, there is very little hope of learning anything about the detailed mechanical structure of a particle, because of the extreme weakness of the gravitational interaction”</a:t>
            </a:r>
            <a:endParaRPr lang="en-US" sz="2400" b="1" dirty="0">
              <a:solidFill>
                <a:schemeClr val="accent1"/>
              </a:solidFill>
              <a:latin typeface="Arial" charset="0"/>
              <a:ea typeface="Arial" charset="0"/>
              <a:cs typeface="Arial" charset="0"/>
            </a:endParaRPr>
          </a:p>
        </p:txBody>
      </p:sp>
      <p:sp>
        <p:nvSpPr>
          <p:cNvPr id="5" name="TextBox 4"/>
          <p:cNvSpPr txBox="1"/>
          <p:nvPr/>
        </p:nvSpPr>
        <p:spPr>
          <a:xfrm>
            <a:off x="1108860" y="780342"/>
            <a:ext cx="5977740" cy="677108"/>
          </a:xfrm>
          <a:prstGeom prst="rect">
            <a:avLst/>
          </a:prstGeom>
          <a:noFill/>
        </p:spPr>
        <p:txBody>
          <a:bodyPr wrap="square" rtlCol="0">
            <a:spAutoFit/>
          </a:bodyPr>
          <a:lstStyle/>
          <a:p>
            <a:pPr algn="ctr"/>
            <a:r>
              <a:rPr lang="en-US" sz="2000" b="1" dirty="0" smtClean="0"/>
              <a:t>Energy-Momentum Structure Form Factors of Particles  </a:t>
            </a:r>
            <a:r>
              <a:rPr lang="en-US" i="1" dirty="0" smtClean="0">
                <a:cs typeface="Lucida Calligraphy"/>
              </a:rPr>
              <a:t>Heinz </a:t>
            </a:r>
            <a:r>
              <a:rPr lang="en-US" i="1" dirty="0" err="1" smtClean="0">
                <a:cs typeface="Lucida Calligraphy"/>
              </a:rPr>
              <a:t>Pagels</a:t>
            </a:r>
            <a:r>
              <a:rPr lang="en-US" i="1" dirty="0" smtClean="0">
                <a:cs typeface="Lucida Calligraphy"/>
              </a:rPr>
              <a:t>, Phys. Rev. 144 (1966) 1250-1260</a:t>
            </a:r>
            <a:r>
              <a:rPr lang="en-US" i="1" dirty="0" smtClean="0">
                <a:solidFill>
                  <a:srgbClr val="FF0000"/>
                </a:solidFill>
                <a:cs typeface="Lucida Calligraphy"/>
              </a:rPr>
              <a:t> </a:t>
            </a:r>
            <a:endParaRPr lang="en-US" i="1" dirty="0" smtClean="0">
              <a:solidFill>
                <a:srgbClr val="008000"/>
              </a:solidFill>
              <a:cs typeface="Lucida Calligraphy"/>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2549" y="1531536"/>
            <a:ext cx="5117020" cy="2529840"/>
          </a:xfrm>
          <a:prstGeom prst="rect">
            <a:avLst/>
          </a:prstGeom>
        </p:spPr>
      </p:pic>
      <p:pic>
        <p:nvPicPr>
          <p:cNvPr id="7" name="Picture 6"/>
          <p:cNvPicPr>
            <a:picLocks noChangeAspect="1"/>
          </p:cNvPicPr>
          <p:nvPr/>
        </p:nvPicPr>
        <p:blipFill>
          <a:blip r:embed="rId3"/>
          <a:stretch>
            <a:fillRect/>
          </a:stretch>
        </p:blipFill>
        <p:spPr>
          <a:xfrm>
            <a:off x="7239000" y="1249680"/>
            <a:ext cx="1645920" cy="1950720"/>
          </a:xfrm>
          <a:prstGeom prst="rect">
            <a:avLst/>
          </a:prstGeom>
        </p:spPr>
      </p:pic>
      <p:sp>
        <p:nvSpPr>
          <p:cNvPr id="9" name="TextBox 8"/>
          <p:cNvSpPr txBox="1"/>
          <p:nvPr/>
        </p:nvSpPr>
        <p:spPr>
          <a:xfrm>
            <a:off x="7538811" y="3200400"/>
            <a:ext cx="1144525" cy="584776"/>
          </a:xfrm>
          <a:prstGeom prst="rect">
            <a:avLst/>
          </a:prstGeom>
          <a:noFill/>
        </p:spPr>
        <p:txBody>
          <a:bodyPr wrap="none" rtlCol="0">
            <a:spAutoFit/>
          </a:bodyPr>
          <a:lstStyle/>
          <a:p>
            <a:r>
              <a:rPr lang="en-US" sz="1600" b="1" i="1" dirty="0" smtClean="0">
                <a:cs typeface="Lucida Calligraphy"/>
              </a:rPr>
              <a:t>Heinz </a:t>
            </a:r>
            <a:r>
              <a:rPr lang="en-US" sz="1600" b="1" i="1" dirty="0" err="1" smtClean="0">
                <a:cs typeface="Lucida Calligraphy"/>
              </a:rPr>
              <a:t>Pagels</a:t>
            </a:r>
            <a:endParaRPr lang="en-US" sz="1600" b="1" i="1" dirty="0" smtClean="0">
              <a:cs typeface="Lucida Calligraphy"/>
            </a:endParaRPr>
          </a:p>
          <a:p>
            <a:r>
              <a:rPr lang="en-US" sz="1600" b="1" i="1" dirty="0" smtClean="0">
                <a:cs typeface="Lucida Calligraphy"/>
              </a:rPr>
              <a:t>(1939-1988)</a:t>
            </a:r>
            <a:endParaRPr lang="en-US" sz="1600" dirty="0"/>
          </a:p>
        </p:txBody>
      </p:sp>
      <p:pic>
        <p:nvPicPr>
          <p:cNvPr id="16" name="Picture 15"/>
          <p:cNvPicPr>
            <a:picLocks noChangeAspect="1"/>
          </p:cNvPicPr>
          <p:nvPr/>
        </p:nvPicPr>
        <p:blipFill>
          <a:blip r:embed="rId4"/>
          <a:stretch>
            <a:fillRect/>
          </a:stretch>
        </p:blipFill>
        <p:spPr>
          <a:xfrm>
            <a:off x="753260" y="4023286"/>
            <a:ext cx="4450080" cy="883920"/>
          </a:xfrm>
          <a:prstGeom prst="rect">
            <a:avLst/>
          </a:prstGeom>
        </p:spPr>
      </p:pic>
      <p:sp>
        <p:nvSpPr>
          <p:cNvPr id="18" name="TextBox 17"/>
          <p:cNvSpPr txBox="1"/>
          <p:nvPr/>
        </p:nvSpPr>
        <p:spPr>
          <a:xfrm>
            <a:off x="5459569" y="4106520"/>
            <a:ext cx="3478461" cy="646331"/>
          </a:xfrm>
          <a:prstGeom prst="rect">
            <a:avLst/>
          </a:prstGeom>
          <a:noFill/>
        </p:spPr>
        <p:txBody>
          <a:bodyPr wrap="none" rtlCol="0">
            <a:spAutoFit/>
          </a:bodyPr>
          <a:lstStyle/>
          <a:p>
            <a:r>
              <a:rPr lang="en-US" i="1" dirty="0" err="1" smtClean="0">
                <a:latin typeface="Times New Roman"/>
                <a:cs typeface="Times New Roman"/>
              </a:rPr>
              <a:t>s(r</a:t>
            </a:r>
            <a:r>
              <a:rPr lang="en-US" i="1" dirty="0" smtClean="0">
                <a:latin typeface="Times New Roman"/>
                <a:cs typeface="Times New Roman"/>
              </a:rPr>
              <a:t>) </a:t>
            </a:r>
            <a:r>
              <a:rPr lang="en-US" dirty="0" smtClean="0">
                <a:cs typeface="Times New Roman"/>
              </a:rPr>
              <a:t>– distribution of forces (stress)</a:t>
            </a:r>
          </a:p>
          <a:p>
            <a:r>
              <a:rPr lang="en-US" i="1" dirty="0" smtClean="0">
                <a:latin typeface="Times New Roman"/>
                <a:cs typeface="Times New Roman"/>
              </a:rPr>
              <a:t>p(r) </a:t>
            </a:r>
            <a:r>
              <a:rPr lang="en-US" dirty="0" smtClean="0">
                <a:latin typeface="Times New Roman"/>
                <a:cs typeface="Times New Roman"/>
              </a:rPr>
              <a:t>– </a:t>
            </a:r>
            <a:r>
              <a:rPr lang="en-US" dirty="0" smtClean="0">
                <a:cs typeface="Times New Roman"/>
              </a:rPr>
              <a:t>distribution of pressure  </a:t>
            </a:r>
            <a:endParaRPr lang="en-US" dirty="0">
              <a:cs typeface="Times New Roman"/>
            </a:endParaRPr>
          </a:p>
        </p:txBody>
      </p:sp>
      <p:sp>
        <p:nvSpPr>
          <p:cNvPr id="10" name="Slide Number Placeholder 9"/>
          <p:cNvSpPr>
            <a:spLocks noGrp="1"/>
          </p:cNvSpPr>
          <p:nvPr>
            <p:ph type="sldNum" sz="quarter" idx="12"/>
          </p:nvPr>
        </p:nvSpPr>
        <p:spPr/>
        <p:txBody>
          <a:bodyPr/>
          <a:lstStyle/>
          <a:p>
            <a:fld id="{07E1C93C-5050-FC42-8F10-D22D4F119D13}"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700344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38A664-973F-F94F-B3E1-5E32EBD973F6}"/>
              </a:ext>
            </a:extLst>
          </p:cNvPr>
          <p:cNvSpPr>
            <a:spLocks noGrp="1"/>
          </p:cNvSpPr>
          <p:nvPr>
            <p:ph type="title"/>
          </p:nvPr>
        </p:nvSpPr>
        <p:spPr>
          <a:xfrm>
            <a:off x="148856" y="180753"/>
            <a:ext cx="8624441" cy="547276"/>
          </a:xfrm>
        </p:spPr>
        <p:txBody>
          <a:bodyPr>
            <a:noAutofit/>
          </a:bodyPr>
          <a:lstStyle/>
          <a:p>
            <a:r>
              <a:rPr lang="en-US" sz="2300" dirty="0">
                <a:solidFill>
                  <a:srgbClr val="A23411"/>
                </a:solidFill>
              </a:rPr>
              <a:t>Why study mechanical properties of particles?</a:t>
            </a:r>
          </a:p>
        </p:txBody>
      </p:sp>
      <p:sp>
        <p:nvSpPr>
          <p:cNvPr id="3" name="Content Placeholder 2">
            <a:extLst>
              <a:ext uri="{FF2B5EF4-FFF2-40B4-BE49-F238E27FC236}">
                <a16:creationId xmlns="" xmlns:a16="http://schemas.microsoft.com/office/drawing/2014/main" id="{61FB2814-A168-F547-98C0-71D49B152AF3}"/>
              </a:ext>
            </a:extLst>
          </p:cNvPr>
          <p:cNvSpPr>
            <a:spLocks noGrp="1"/>
          </p:cNvSpPr>
          <p:nvPr>
            <p:ph idx="1"/>
          </p:nvPr>
        </p:nvSpPr>
        <p:spPr>
          <a:xfrm>
            <a:off x="669816" y="1325310"/>
            <a:ext cx="7742583" cy="2655026"/>
          </a:xfrm>
        </p:spPr>
        <p:txBody>
          <a:bodyPr>
            <a:noAutofit/>
          </a:bodyPr>
          <a:lstStyle/>
          <a:p>
            <a:r>
              <a:rPr lang="en-US" sz="2400" dirty="0">
                <a:solidFill>
                  <a:srgbClr val="A23411"/>
                </a:solidFill>
              </a:rPr>
              <a:t>The mechanical size of the proton is a fundamental quantity and has </a:t>
            </a:r>
            <a:r>
              <a:rPr lang="en-US" sz="2400" b="1" dirty="0">
                <a:solidFill>
                  <a:srgbClr val="A23411"/>
                </a:solidFill>
              </a:rPr>
              <a:t>never been measured</a:t>
            </a:r>
          </a:p>
          <a:p>
            <a:endParaRPr lang="en-US" sz="2400" dirty="0">
              <a:solidFill>
                <a:srgbClr val="A23411"/>
              </a:solidFill>
            </a:endParaRPr>
          </a:p>
          <a:p>
            <a:r>
              <a:rPr lang="en-US" sz="2400" dirty="0">
                <a:solidFill>
                  <a:srgbClr val="A23411"/>
                </a:solidFill>
              </a:rPr>
              <a:t>The studies open up an experimentally </a:t>
            </a:r>
            <a:r>
              <a:rPr lang="en-US" sz="2400" b="1" dirty="0">
                <a:solidFill>
                  <a:srgbClr val="A23411"/>
                </a:solidFill>
              </a:rPr>
              <a:t>unexplored avenue </a:t>
            </a:r>
            <a:r>
              <a:rPr lang="en-US" sz="2400" dirty="0">
                <a:solidFill>
                  <a:srgbClr val="A23411"/>
                </a:solidFill>
              </a:rPr>
              <a:t>of fundamental research in nuclear physics  </a:t>
            </a:r>
          </a:p>
          <a:p>
            <a:pPr marL="0" indent="0">
              <a:buNone/>
            </a:pPr>
            <a:endParaRPr lang="en-US" sz="2400" dirty="0">
              <a:solidFill>
                <a:srgbClr val="A23411"/>
              </a:solidFill>
            </a:endParaRPr>
          </a:p>
          <a:p>
            <a:r>
              <a:rPr lang="en-US" sz="2400" dirty="0">
                <a:solidFill>
                  <a:srgbClr val="A23411"/>
                </a:solidFill>
              </a:rPr>
              <a:t>They relate to macroscopic objects in the universe such as </a:t>
            </a:r>
            <a:r>
              <a:rPr lang="en-US" sz="2400" b="1" dirty="0">
                <a:solidFill>
                  <a:srgbClr val="A23411"/>
                </a:solidFill>
              </a:rPr>
              <a:t>neutron stars </a:t>
            </a:r>
            <a:r>
              <a:rPr lang="en-US" sz="2400" dirty="0">
                <a:solidFill>
                  <a:srgbClr val="A23411"/>
                </a:solidFill>
              </a:rPr>
              <a:t>whose properties are governed by gravity </a:t>
            </a:r>
          </a:p>
          <a:p>
            <a:endParaRPr lang="en-US" sz="2400" b="1" dirty="0">
              <a:solidFill>
                <a:srgbClr val="A23411"/>
              </a:solidFill>
            </a:endParaRPr>
          </a:p>
        </p:txBody>
      </p:sp>
      <p:sp>
        <p:nvSpPr>
          <p:cNvPr id="5" name="Slide Number Placeholder 4">
            <a:extLst>
              <a:ext uri="{FF2B5EF4-FFF2-40B4-BE49-F238E27FC236}">
                <a16:creationId xmlns="" xmlns:a16="http://schemas.microsoft.com/office/drawing/2014/main" id="{6FBD7920-52C5-A64C-A7DE-412DFC529903}"/>
              </a:ext>
            </a:extLst>
          </p:cNvPr>
          <p:cNvSpPr>
            <a:spLocks noGrp="1"/>
          </p:cNvSpPr>
          <p:nvPr>
            <p:ph type="sldNum" sz="quarter" idx="12"/>
          </p:nvPr>
        </p:nvSpPr>
        <p:spPr/>
        <p:txBody>
          <a:bodyPr/>
          <a:lstStyle/>
          <a:p>
            <a:fld id="{9264C62A-42DA-064B-B402-BD4DFBC1F79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82335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608" y="81187"/>
            <a:ext cx="8464378" cy="728029"/>
          </a:xfrm>
        </p:spPr>
        <p:txBody>
          <a:bodyPr>
            <a:normAutofit fontScale="90000"/>
          </a:bodyPr>
          <a:lstStyle/>
          <a:p>
            <a:r>
              <a:rPr lang="en-US" sz="2800" dirty="0" smtClean="0">
                <a:latin typeface="Arial" charset="0"/>
                <a:ea typeface="Arial" charset="0"/>
                <a:cs typeface="Arial" charset="0"/>
              </a:rPr>
              <a:t>The GPDs and Gravitational Form factors</a:t>
            </a:r>
            <a:endParaRPr lang="en-US" sz="2800" dirty="0">
              <a:latin typeface="Arial" charset="0"/>
              <a:ea typeface="Arial" charset="0"/>
              <a:cs typeface="Arial" charset="0"/>
            </a:endParaRPr>
          </a:p>
        </p:txBody>
      </p:sp>
      <p:sp>
        <p:nvSpPr>
          <p:cNvPr id="5" name="TextBox 4"/>
          <p:cNvSpPr txBox="1"/>
          <p:nvPr/>
        </p:nvSpPr>
        <p:spPr>
          <a:xfrm>
            <a:off x="1643725" y="3600999"/>
            <a:ext cx="1201931" cy="461665"/>
          </a:xfrm>
          <a:prstGeom prst="rect">
            <a:avLst/>
          </a:prstGeom>
          <a:noFill/>
        </p:spPr>
        <p:txBody>
          <a:bodyPr wrap="square" rtlCol="0">
            <a:spAutoFit/>
          </a:bodyPr>
          <a:lstStyle/>
          <a:p>
            <a:r>
              <a:rPr lang="en-US" sz="2400" u="sng" smtClean="0">
                <a:latin typeface="Lucida Calligraphy"/>
                <a:cs typeface="Lucida Calligraphy"/>
              </a:rPr>
              <a:t>GPDs</a:t>
            </a:r>
            <a:endParaRPr lang="en-US" sz="2400" b="1" i="1">
              <a:solidFill>
                <a:srgbClr val="008000"/>
              </a:solidFill>
              <a:latin typeface="Times New Roman"/>
              <a:cs typeface="Times New Roman"/>
            </a:endParaRPr>
          </a:p>
        </p:txBody>
      </p:sp>
      <p:sp>
        <p:nvSpPr>
          <p:cNvPr id="6" name="TextBox 5"/>
          <p:cNvSpPr txBox="1"/>
          <p:nvPr/>
        </p:nvSpPr>
        <p:spPr>
          <a:xfrm>
            <a:off x="3782862" y="3589241"/>
            <a:ext cx="1113285" cy="461665"/>
          </a:xfrm>
          <a:prstGeom prst="rect">
            <a:avLst/>
          </a:prstGeom>
          <a:noFill/>
        </p:spPr>
        <p:txBody>
          <a:bodyPr wrap="none" rtlCol="0">
            <a:spAutoFit/>
          </a:bodyPr>
          <a:lstStyle/>
          <a:p>
            <a:r>
              <a:rPr lang="en-US" sz="2400" u="sng" err="1" smtClean="0">
                <a:latin typeface="Lucida Calligraphy"/>
                <a:cs typeface="Lucida Calligraphy"/>
              </a:rPr>
              <a:t>GFFs</a:t>
            </a:r>
            <a:r>
              <a:rPr lang="en-US" sz="2400" smtClean="0">
                <a:latin typeface="Lucida Calligraphy"/>
                <a:cs typeface="Lucida Calligraphy"/>
              </a:rPr>
              <a:t> </a:t>
            </a:r>
            <a:r>
              <a:rPr lang="en-US" sz="2400" smtClean="0">
                <a:latin typeface="Arial"/>
                <a:cs typeface="Arial"/>
              </a:rPr>
              <a:t> </a:t>
            </a:r>
            <a:endParaRPr lang="en-US" sz="2400" b="1" i="1">
              <a:solidFill>
                <a:srgbClr val="FF0000"/>
              </a:solidFill>
              <a:latin typeface="Times New Roman"/>
              <a:cs typeface="Times New Roman"/>
            </a:endParaRPr>
          </a:p>
        </p:txBody>
      </p:sp>
      <p:sp>
        <p:nvSpPr>
          <p:cNvPr id="7" name="TextBox 6"/>
          <p:cNvSpPr txBox="1"/>
          <p:nvPr/>
        </p:nvSpPr>
        <p:spPr>
          <a:xfrm>
            <a:off x="694770" y="5849240"/>
            <a:ext cx="3262532" cy="584776"/>
          </a:xfrm>
          <a:prstGeom prst="rect">
            <a:avLst/>
          </a:prstGeom>
          <a:noFill/>
        </p:spPr>
        <p:txBody>
          <a:bodyPr wrap="none" rtlCol="0">
            <a:spAutoFit/>
          </a:bodyPr>
          <a:lstStyle/>
          <a:p>
            <a:r>
              <a:rPr lang="en-US" sz="1600" i="1" smtClean="0">
                <a:latin typeface="Times New Roman"/>
                <a:cs typeface="Times New Roman"/>
              </a:rPr>
              <a:t>X. </a:t>
            </a:r>
            <a:r>
              <a:rPr lang="en-US" sz="1600" i="1" err="1" smtClean="0">
                <a:latin typeface="Times New Roman"/>
                <a:cs typeface="Times New Roman"/>
              </a:rPr>
              <a:t>Ji</a:t>
            </a:r>
            <a:r>
              <a:rPr lang="en-US" sz="1600" i="1" smtClean="0">
                <a:latin typeface="Times New Roman"/>
                <a:cs typeface="Times New Roman"/>
              </a:rPr>
              <a:t>, Phys. Rev. </a:t>
            </a:r>
            <a:r>
              <a:rPr lang="en-US" sz="1600" i="1" err="1" smtClean="0">
                <a:latin typeface="Times New Roman"/>
                <a:cs typeface="Times New Roman"/>
              </a:rPr>
              <a:t>Lett</a:t>
            </a:r>
            <a:r>
              <a:rPr lang="en-US" sz="1600" i="1" smtClean="0">
                <a:latin typeface="Times New Roman"/>
                <a:cs typeface="Times New Roman"/>
              </a:rPr>
              <a:t>. 78, 610 (1997) </a:t>
            </a:r>
          </a:p>
          <a:p>
            <a:r>
              <a:rPr lang="en-US" sz="1600" i="1" smtClean="0">
                <a:latin typeface="Times New Roman"/>
                <a:cs typeface="Times New Roman"/>
              </a:rPr>
              <a:t>X. </a:t>
            </a:r>
            <a:r>
              <a:rPr lang="en-US" sz="1600" i="1" err="1" smtClean="0">
                <a:latin typeface="Times New Roman"/>
                <a:cs typeface="Times New Roman"/>
              </a:rPr>
              <a:t>Ji</a:t>
            </a:r>
            <a:r>
              <a:rPr lang="en-US" sz="1600" i="1" smtClean="0">
                <a:latin typeface="Times New Roman"/>
                <a:cs typeface="Times New Roman"/>
              </a:rPr>
              <a:t>, Phys. Rev. D55, 7114 (1997) </a:t>
            </a:r>
          </a:p>
        </p:txBody>
      </p:sp>
      <p:cxnSp>
        <p:nvCxnSpPr>
          <p:cNvPr id="9" name="Straight Arrow Connector 8"/>
          <p:cNvCxnSpPr>
            <a:cxnSpLocks noChangeAspect="1"/>
          </p:cNvCxnSpPr>
          <p:nvPr/>
        </p:nvCxnSpPr>
        <p:spPr>
          <a:xfrm>
            <a:off x="3028518" y="3885991"/>
            <a:ext cx="699049" cy="1588"/>
          </a:xfrm>
          <a:prstGeom prst="straightConnector1">
            <a:avLst/>
          </a:prstGeom>
          <a:ln w="57150" cap="flat" cmpd="thinThick" algn="ctr">
            <a:solidFill>
              <a:srgbClr val="00009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850329" y="4276720"/>
            <a:ext cx="5191760" cy="1432560"/>
            <a:chOff x="1818644" y="1184384"/>
            <a:chExt cx="5191760" cy="1432560"/>
          </a:xfrm>
        </p:grpSpPr>
        <p:pic>
          <p:nvPicPr>
            <p:cNvPr id="4" name="Picture 3"/>
            <p:cNvPicPr>
              <a:picLocks noChangeAspect="1"/>
            </p:cNvPicPr>
            <p:nvPr/>
          </p:nvPicPr>
          <p:blipFill>
            <a:blip r:embed="rId2"/>
            <a:stretch>
              <a:fillRect/>
            </a:stretch>
          </p:blipFill>
          <p:spPr>
            <a:xfrm>
              <a:off x="1818644" y="1184384"/>
              <a:ext cx="5191760" cy="1432560"/>
            </a:xfrm>
            <a:prstGeom prst="rect">
              <a:avLst/>
            </a:prstGeom>
            <a:solidFill>
              <a:srgbClr val="CCFFCC"/>
            </a:solidFill>
            <a:ln w="19050" cap="flat" cmpd="sng" algn="ctr">
              <a:solidFill>
                <a:srgbClr val="5B9BD5"/>
              </a:solidFill>
              <a:prstDash val="solid"/>
              <a:round/>
              <a:headEnd type="none" w="med" len="med"/>
              <a:tailEnd type="none" w="med" len="med"/>
            </a:ln>
          </p:spPr>
        </p:pic>
        <p:cxnSp>
          <p:nvCxnSpPr>
            <p:cNvPr id="12" name="Straight Connector 11"/>
            <p:cNvCxnSpPr/>
            <p:nvPr/>
          </p:nvCxnSpPr>
          <p:spPr>
            <a:xfrm>
              <a:off x="2760605" y="1827212"/>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891379" y="1825624"/>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62512" y="1824036"/>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09830" y="2439988"/>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328845" y="2439988"/>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14897" y="2438400"/>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48573"/>
          <a:stretch>
            <a:fillRect/>
          </a:stretch>
        </p:blipFill>
        <p:spPr bwMode="auto">
          <a:xfrm>
            <a:off x="240036" y="1603357"/>
            <a:ext cx="8686800" cy="842962"/>
          </a:xfrm>
          <a:prstGeom prst="rect">
            <a:avLst/>
          </a:prstGeom>
          <a:noFill/>
          <a:ln w="9525">
            <a:solidFill>
              <a:schemeClr val="tx1"/>
            </a:solidFill>
            <a:miter lim="800000"/>
            <a:headEnd/>
            <a:tailEnd/>
          </a:ln>
        </p:spPr>
      </p:pic>
      <p:sp>
        <p:nvSpPr>
          <p:cNvPr id="34" name="Text Box 6"/>
          <p:cNvSpPr txBox="1">
            <a:spLocks noChangeArrowheads="1"/>
          </p:cNvSpPr>
          <p:nvPr/>
        </p:nvSpPr>
        <p:spPr bwMode="auto">
          <a:xfrm>
            <a:off x="228600" y="812578"/>
            <a:ext cx="8763000" cy="707886"/>
          </a:xfrm>
          <a:prstGeom prst="rect">
            <a:avLst/>
          </a:prstGeom>
          <a:noFill/>
          <a:ln w="9525">
            <a:noFill/>
            <a:miter lim="800000"/>
            <a:headEnd/>
            <a:tailEnd/>
          </a:ln>
        </p:spPr>
        <p:txBody>
          <a:bodyPr>
            <a:prstTxWarp prst="textNoShape">
              <a:avLst/>
            </a:prstTxWarp>
            <a:spAutoFit/>
          </a:bodyPr>
          <a:lstStyle/>
          <a:p>
            <a:pPr eaLnBrk="1" hangingPunct="1"/>
            <a:r>
              <a:rPr lang="en-US" sz="2000">
                <a:latin typeface="Arial" charset="0"/>
                <a:ea typeface="Arial" charset="0"/>
                <a:cs typeface="Arial" charset="0"/>
              </a:rPr>
              <a:t>Nucleon matrix element of the Energy-Momentum </a:t>
            </a:r>
            <a:r>
              <a:rPr lang="en-US" sz="2000" smtClean="0">
                <a:latin typeface="Arial" charset="0"/>
                <a:ea typeface="Arial" charset="0"/>
                <a:cs typeface="Arial" charset="0"/>
              </a:rPr>
              <a:t>Tensor </a:t>
            </a:r>
            <a:r>
              <a:rPr lang="en-US" sz="2000">
                <a:latin typeface="Arial" charset="0"/>
                <a:ea typeface="Arial" charset="0"/>
                <a:cs typeface="Arial" charset="0"/>
              </a:rPr>
              <a:t>contains three scalar form factors (R. </a:t>
            </a:r>
            <a:r>
              <a:rPr lang="en-US" sz="2000" err="1">
                <a:latin typeface="Arial" charset="0"/>
                <a:ea typeface="Arial" charset="0"/>
                <a:cs typeface="Arial" charset="0"/>
              </a:rPr>
              <a:t>Pagels</a:t>
            </a:r>
            <a:r>
              <a:rPr lang="en-US" sz="2000">
                <a:latin typeface="Arial" charset="0"/>
                <a:ea typeface="Arial" charset="0"/>
                <a:cs typeface="Arial" charset="0"/>
              </a:rPr>
              <a:t>, </a:t>
            </a:r>
            <a:r>
              <a:rPr lang="en-US" sz="2000" smtClean="0">
                <a:latin typeface="Arial" charset="0"/>
                <a:ea typeface="Arial" charset="0"/>
                <a:cs typeface="Arial" charset="0"/>
              </a:rPr>
              <a:t>1966) </a:t>
            </a:r>
            <a:r>
              <a:rPr lang="en-US" sz="2000">
                <a:latin typeface="Arial" charset="0"/>
                <a:ea typeface="Arial" charset="0"/>
                <a:cs typeface="Arial" charset="0"/>
              </a:rPr>
              <a:t>and can be written as (X. </a:t>
            </a:r>
            <a:r>
              <a:rPr lang="en-US" sz="2000" err="1">
                <a:latin typeface="Arial" charset="0"/>
                <a:ea typeface="Arial" charset="0"/>
                <a:cs typeface="Arial" charset="0"/>
              </a:rPr>
              <a:t>Ji</a:t>
            </a:r>
            <a:r>
              <a:rPr lang="en-US" sz="2000">
                <a:latin typeface="Arial" charset="0"/>
                <a:ea typeface="Arial" charset="0"/>
                <a:cs typeface="Arial" charset="0"/>
              </a:rPr>
              <a:t>, 1997): </a:t>
            </a:r>
          </a:p>
        </p:txBody>
      </p:sp>
      <p:sp>
        <p:nvSpPr>
          <p:cNvPr id="35" name="TextBox 34"/>
          <p:cNvSpPr txBox="1"/>
          <p:nvPr/>
        </p:nvSpPr>
        <p:spPr>
          <a:xfrm>
            <a:off x="1493378" y="2505109"/>
            <a:ext cx="4655442" cy="923330"/>
          </a:xfrm>
          <a:prstGeom prst="rect">
            <a:avLst/>
          </a:prstGeom>
          <a:noFill/>
        </p:spPr>
        <p:txBody>
          <a:bodyPr wrap="none" rtlCol="0">
            <a:spAutoFit/>
          </a:bodyPr>
          <a:lstStyle/>
          <a:p>
            <a:r>
              <a:rPr lang="en-US" i="1" smtClean="0">
                <a:solidFill>
                  <a:srgbClr val="FF0000"/>
                </a:solidFill>
                <a:latin typeface="Arial" charset="0"/>
                <a:ea typeface="Arial" charset="0"/>
                <a:cs typeface="Arial" charset="0"/>
              </a:rPr>
              <a:t>M</a:t>
            </a:r>
            <a:r>
              <a:rPr lang="en-US" i="1" baseline="-25000" smtClean="0">
                <a:solidFill>
                  <a:srgbClr val="FF0000"/>
                </a:solidFill>
                <a:latin typeface="Arial" charset="0"/>
                <a:ea typeface="Arial" charset="0"/>
                <a:cs typeface="Arial" charset="0"/>
              </a:rPr>
              <a:t>2</a:t>
            </a:r>
            <a:r>
              <a:rPr lang="en-US" i="1" smtClean="0">
                <a:solidFill>
                  <a:srgbClr val="FF0000"/>
                </a:solidFill>
                <a:latin typeface="Arial" charset="0"/>
                <a:ea typeface="Arial" charset="0"/>
                <a:cs typeface="Arial" charset="0"/>
              </a:rPr>
              <a:t>(t) </a:t>
            </a:r>
            <a:r>
              <a:rPr lang="en-US" smtClean="0">
                <a:latin typeface="Arial" charset="0"/>
                <a:ea typeface="Arial" charset="0"/>
                <a:cs typeface="Arial" charset="0"/>
              </a:rPr>
              <a:t>:  Mass distribution inside the nucleon</a:t>
            </a:r>
            <a:r>
              <a:rPr lang="en-US" i="1" smtClean="0">
                <a:solidFill>
                  <a:srgbClr val="FF0000"/>
                </a:solidFill>
                <a:latin typeface="Arial" charset="0"/>
                <a:ea typeface="Arial" charset="0"/>
                <a:cs typeface="Arial" charset="0"/>
              </a:rPr>
              <a:t> </a:t>
            </a:r>
          </a:p>
          <a:p>
            <a:r>
              <a:rPr lang="en-US" i="1" smtClean="0">
                <a:solidFill>
                  <a:srgbClr val="FF0000"/>
                </a:solidFill>
                <a:latin typeface="Arial" charset="0"/>
                <a:ea typeface="Arial" charset="0"/>
                <a:cs typeface="Arial" charset="0"/>
              </a:rPr>
              <a:t>J (</a:t>
            </a:r>
            <a:r>
              <a:rPr lang="en-US" i="1" err="1" smtClean="0">
                <a:solidFill>
                  <a:srgbClr val="FF0000"/>
                </a:solidFill>
                <a:latin typeface="Arial" charset="0"/>
                <a:ea typeface="Arial" charset="0"/>
                <a:cs typeface="Arial" charset="0"/>
              </a:rPr>
              <a:t>t</a:t>
            </a:r>
            <a:r>
              <a:rPr lang="en-US" i="1" smtClean="0">
                <a:solidFill>
                  <a:srgbClr val="FF0000"/>
                </a:solidFill>
                <a:latin typeface="Arial" charset="0"/>
                <a:ea typeface="Arial" charset="0"/>
                <a:cs typeface="Arial" charset="0"/>
              </a:rPr>
              <a:t>)   </a:t>
            </a:r>
            <a:r>
              <a:rPr lang="en-US" smtClean="0">
                <a:latin typeface="Arial" charset="0"/>
                <a:ea typeface="Arial" charset="0"/>
                <a:cs typeface="Arial" charset="0"/>
              </a:rPr>
              <a:t>:  Angular momentum distribution </a:t>
            </a:r>
          </a:p>
          <a:p>
            <a:r>
              <a:rPr lang="en-US" i="1" smtClean="0">
                <a:solidFill>
                  <a:srgbClr val="FF0000"/>
                </a:solidFill>
                <a:latin typeface="Arial" charset="0"/>
                <a:ea typeface="Arial" charset="0"/>
                <a:cs typeface="Arial" charset="0"/>
              </a:rPr>
              <a:t>d</a:t>
            </a:r>
            <a:r>
              <a:rPr lang="en-US" i="1" baseline="-25000" smtClean="0">
                <a:solidFill>
                  <a:srgbClr val="FF0000"/>
                </a:solidFill>
                <a:latin typeface="Arial" charset="0"/>
                <a:ea typeface="Arial" charset="0"/>
                <a:cs typeface="Arial" charset="0"/>
              </a:rPr>
              <a:t>1</a:t>
            </a:r>
            <a:r>
              <a:rPr lang="en-US" i="1" smtClean="0">
                <a:solidFill>
                  <a:srgbClr val="FF0000"/>
                </a:solidFill>
                <a:latin typeface="Arial" charset="0"/>
                <a:ea typeface="Arial" charset="0"/>
                <a:cs typeface="Arial" charset="0"/>
              </a:rPr>
              <a:t>(t)   </a:t>
            </a:r>
            <a:r>
              <a:rPr lang="en-US" smtClean="0">
                <a:latin typeface="Arial" charset="0"/>
                <a:ea typeface="Arial" charset="0"/>
                <a:cs typeface="Arial" charset="0"/>
              </a:rPr>
              <a:t>:  Forces and pressure distribution  </a:t>
            </a:r>
          </a:p>
        </p:txBody>
      </p:sp>
      <p:grpSp>
        <p:nvGrpSpPr>
          <p:cNvPr id="42" name="Group 41"/>
          <p:cNvGrpSpPr/>
          <p:nvPr/>
        </p:nvGrpSpPr>
        <p:grpSpPr>
          <a:xfrm>
            <a:off x="7191887" y="2794241"/>
            <a:ext cx="1952981" cy="1322184"/>
            <a:chOff x="7191887" y="2982369"/>
            <a:chExt cx="1952981" cy="1322184"/>
          </a:xfrm>
        </p:grpSpPr>
        <p:grpSp>
          <p:nvGrpSpPr>
            <p:cNvPr id="28" name="Group 27"/>
            <p:cNvGrpSpPr/>
            <p:nvPr/>
          </p:nvGrpSpPr>
          <p:grpSpPr>
            <a:xfrm rot="5400000">
              <a:off x="6989531" y="3236912"/>
              <a:ext cx="1269997" cy="865285"/>
              <a:chOff x="7447648" y="2732674"/>
              <a:chExt cx="1269997" cy="865285"/>
            </a:xfrm>
          </p:grpSpPr>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6200000">
                <a:off x="7661545" y="2530541"/>
                <a:ext cx="842203" cy="1269997"/>
              </a:xfrm>
              <a:prstGeom prst="rect">
                <a:avLst/>
              </a:prstGeom>
            </p:spPr>
          </p:pic>
          <p:sp>
            <p:nvSpPr>
              <p:cNvPr id="24" name="TextBox 23"/>
              <p:cNvSpPr txBox="1"/>
              <p:nvPr/>
            </p:nvSpPr>
            <p:spPr>
              <a:xfrm rot="16046163">
                <a:off x="7647579" y="3198337"/>
                <a:ext cx="429913" cy="369332"/>
              </a:xfrm>
              <a:prstGeom prst="rect">
                <a:avLst/>
              </a:prstGeom>
              <a:solidFill>
                <a:srgbClr val="FFFFFF"/>
              </a:solidFill>
            </p:spPr>
            <p:txBody>
              <a:bodyPr wrap="none" rtlCol="0">
                <a:spAutoFit/>
              </a:bodyPr>
              <a:lstStyle/>
              <a:p>
                <a:r>
                  <a:rPr lang="en-US" b="1" i="1" smtClean="0">
                    <a:solidFill>
                      <a:srgbClr val="FF0000"/>
                    </a:solidFill>
                    <a:latin typeface="Times New Roman"/>
                    <a:cs typeface="Times New Roman"/>
                  </a:rPr>
                  <a:t>G</a:t>
                </a:r>
                <a:endParaRPr lang="en-US" b="1" i="1">
                  <a:solidFill>
                    <a:srgbClr val="FF0000"/>
                  </a:solidFill>
                  <a:latin typeface="Times New Roman"/>
                  <a:cs typeface="Times New Roman"/>
                </a:endParaRPr>
              </a:p>
            </p:txBody>
          </p:sp>
          <p:sp>
            <p:nvSpPr>
              <p:cNvPr id="27" name="Rectangle 26"/>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8057173" y="3456646"/>
              <a:ext cx="1087695" cy="369332"/>
            </a:xfrm>
            <a:prstGeom prst="rect">
              <a:avLst/>
            </a:prstGeom>
            <a:noFill/>
          </p:spPr>
          <p:txBody>
            <a:bodyPr wrap="none" rtlCol="0">
              <a:spAutoFit/>
            </a:bodyPr>
            <a:lstStyle/>
            <a:p>
              <a:r>
                <a:rPr lang="en-US" b="1" i="1" err="1" smtClean="0">
                  <a:solidFill>
                    <a:srgbClr val="FF0000"/>
                  </a:solidFill>
                  <a:latin typeface="Times New Roman"/>
                  <a:cs typeface="Times New Roman"/>
                </a:rPr>
                <a:t>G</a:t>
              </a:r>
              <a:r>
                <a:rPr lang="en-US" i="1" err="1" smtClean="0">
                  <a:latin typeface="Times New Roman"/>
                  <a:cs typeface="Times New Roman"/>
                </a:rPr>
                <a:t>p</a:t>
              </a:r>
              <a:r>
                <a:rPr lang="en-US" i="1" smtClean="0">
                  <a:latin typeface="Times New Roman"/>
                  <a:cs typeface="Times New Roman"/>
                </a:rPr>
                <a:t> =&gt; </a:t>
              </a:r>
              <a:r>
                <a:rPr lang="en-US" i="1" err="1" smtClean="0">
                  <a:latin typeface="Times New Roman"/>
                  <a:cs typeface="Times New Roman"/>
                </a:rPr>
                <a:t>p</a:t>
              </a:r>
              <a:endParaRPr lang="en-US" i="1">
                <a:latin typeface="Times New Roman"/>
                <a:cs typeface="Times New Roman"/>
              </a:endParaRPr>
            </a:p>
          </p:txBody>
        </p:sp>
        <p:sp>
          <p:nvSpPr>
            <p:cNvPr id="37" name="TextBox 36"/>
            <p:cNvSpPr txBox="1"/>
            <p:nvPr/>
          </p:nvSpPr>
          <p:spPr>
            <a:xfrm>
              <a:off x="7963804" y="3935221"/>
              <a:ext cx="398400" cy="369332"/>
            </a:xfrm>
            <a:prstGeom prst="rect">
              <a:avLst/>
            </a:prstGeom>
            <a:noFill/>
          </p:spPr>
          <p:txBody>
            <a:bodyPr wrap="none" rtlCol="0">
              <a:spAutoFit/>
            </a:bodyPr>
            <a:lstStyle/>
            <a:p>
              <a:r>
                <a:rPr lang="en-US" i="1" err="1" smtClean="0">
                  <a:latin typeface="Times New Roman"/>
                  <a:cs typeface="Times New Roman"/>
                </a:rPr>
                <a:t>p</a:t>
              </a:r>
              <a:endParaRPr lang="en-US" i="1">
                <a:latin typeface="Times New Roman"/>
                <a:cs typeface="Times New Roman"/>
              </a:endParaRPr>
            </a:p>
          </p:txBody>
        </p:sp>
        <p:sp>
          <p:nvSpPr>
            <p:cNvPr id="38" name="TextBox 37"/>
            <p:cNvSpPr txBox="1"/>
            <p:nvPr/>
          </p:nvSpPr>
          <p:spPr>
            <a:xfrm>
              <a:off x="7975096" y="2982369"/>
              <a:ext cx="398400" cy="369332"/>
            </a:xfrm>
            <a:prstGeom prst="rect">
              <a:avLst/>
            </a:prstGeom>
            <a:noFill/>
          </p:spPr>
          <p:txBody>
            <a:bodyPr wrap="none" rtlCol="0">
              <a:spAutoFit/>
            </a:bodyPr>
            <a:lstStyle/>
            <a:p>
              <a:r>
                <a:rPr lang="en-US" i="1" err="1" smtClean="0">
                  <a:latin typeface="Times New Roman"/>
                  <a:cs typeface="Times New Roman"/>
                </a:rPr>
                <a:t>p</a:t>
              </a:r>
              <a:endParaRPr lang="en-US" i="1">
                <a:latin typeface="Times New Roman"/>
                <a:cs typeface="Times New Roman"/>
              </a:endParaRPr>
            </a:p>
          </p:txBody>
        </p:sp>
      </p:grpSp>
      <p:grpSp>
        <p:nvGrpSpPr>
          <p:cNvPr id="43" name="Group 42"/>
          <p:cNvGrpSpPr/>
          <p:nvPr/>
        </p:nvGrpSpPr>
        <p:grpSpPr>
          <a:xfrm>
            <a:off x="7202197" y="4545729"/>
            <a:ext cx="1894327" cy="1511758"/>
            <a:chOff x="7190438" y="4592761"/>
            <a:chExt cx="1894327" cy="1511758"/>
          </a:xfrm>
        </p:grpSpPr>
        <p:grpSp>
          <p:nvGrpSpPr>
            <p:cNvPr id="30" name="Group 29"/>
            <p:cNvGrpSpPr/>
            <p:nvPr/>
          </p:nvGrpSpPr>
          <p:grpSpPr>
            <a:xfrm>
              <a:off x="7190438" y="4613347"/>
              <a:ext cx="832765" cy="1491172"/>
              <a:chOff x="7590325" y="914494"/>
              <a:chExt cx="832765" cy="1491172"/>
            </a:xfrm>
          </p:grpSpPr>
          <p:grpSp>
            <p:nvGrpSpPr>
              <p:cNvPr id="23" name="Group 22"/>
              <p:cNvGrpSpPr/>
              <p:nvPr/>
            </p:nvGrpSpPr>
            <p:grpSpPr>
              <a:xfrm>
                <a:off x="7590325" y="914494"/>
                <a:ext cx="832765" cy="1491172"/>
                <a:chOff x="7262264" y="834381"/>
                <a:chExt cx="832765" cy="1491172"/>
              </a:xfrm>
            </p:grpSpPr>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66601" y="834381"/>
                  <a:ext cx="828428" cy="1230907"/>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262264" y="1483774"/>
                  <a:ext cx="820896" cy="841779"/>
                </a:xfrm>
                <a:prstGeom prst="rect">
                  <a:avLst/>
                </a:prstGeom>
              </p:spPr>
            </p:pic>
          </p:grpSp>
          <p:sp>
            <p:nvSpPr>
              <p:cNvPr id="25" name="TextBox 24"/>
              <p:cNvSpPr txBox="1"/>
              <p:nvPr/>
            </p:nvSpPr>
            <p:spPr>
              <a:xfrm>
                <a:off x="7660377" y="1124788"/>
                <a:ext cx="356513" cy="369332"/>
              </a:xfrm>
              <a:prstGeom prst="rect">
                <a:avLst/>
              </a:prstGeom>
              <a:solidFill>
                <a:srgbClr val="FFFFFF"/>
              </a:solidFill>
            </p:spPr>
            <p:txBody>
              <a:bodyPr wrap="none" rtlCol="0">
                <a:spAutoFit/>
              </a:bodyPr>
              <a:lstStyle/>
              <a:p>
                <a:r>
                  <a:rPr lang="en-US" b="1" i="1" err="1" smtClean="0">
                    <a:solidFill>
                      <a:srgbClr val="FF0000"/>
                    </a:solidFill>
                    <a:latin typeface="Symbol" charset="2"/>
                    <a:cs typeface="Symbol" charset="2"/>
                  </a:rPr>
                  <a:t>γ</a:t>
                </a:r>
                <a:endParaRPr lang="en-US" b="1" i="1">
                  <a:solidFill>
                    <a:srgbClr val="FF0000"/>
                  </a:solidFill>
                  <a:latin typeface="Symbol" charset="2"/>
                  <a:cs typeface="Symbol" charset="2"/>
                </a:endParaRPr>
              </a:p>
            </p:txBody>
          </p:sp>
          <p:sp>
            <p:nvSpPr>
              <p:cNvPr id="26" name="TextBox 25"/>
              <p:cNvSpPr txBox="1"/>
              <p:nvPr/>
            </p:nvSpPr>
            <p:spPr>
              <a:xfrm>
                <a:off x="7680644" y="1828087"/>
                <a:ext cx="356513" cy="369332"/>
              </a:xfrm>
              <a:prstGeom prst="rect">
                <a:avLst/>
              </a:prstGeom>
              <a:solidFill>
                <a:srgbClr val="FFFFFF"/>
              </a:solidFill>
            </p:spPr>
            <p:txBody>
              <a:bodyPr wrap="none" rtlCol="0">
                <a:spAutoFit/>
              </a:bodyPr>
              <a:lstStyle/>
              <a:p>
                <a:r>
                  <a:rPr lang="en-US" b="1" i="1" err="1" smtClean="0">
                    <a:solidFill>
                      <a:srgbClr val="FF0000"/>
                    </a:solidFill>
                    <a:latin typeface="Symbol" charset="2"/>
                    <a:cs typeface="Symbol" charset="2"/>
                  </a:rPr>
                  <a:t>γ</a:t>
                </a:r>
                <a:endParaRPr lang="en-US" b="1" i="1">
                  <a:solidFill>
                    <a:srgbClr val="FF0000"/>
                  </a:solidFill>
                  <a:latin typeface="Symbol" charset="2"/>
                  <a:cs typeface="Symbol" charset="2"/>
                </a:endParaRPr>
              </a:p>
            </p:txBody>
          </p:sp>
        </p:grpSp>
        <p:sp>
          <p:nvSpPr>
            <p:cNvPr id="32" name="TextBox 31"/>
            <p:cNvSpPr txBox="1"/>
            <p:nvPr/>
          </p:nvSpPr>
          <p:spPr>
            <a:xfrm>
              <a:off x="7981854" y="5201183"/>
              <a:ext cx="1102911" cy="369332"/>
            </a:xfrm>
            <a:prstGeom prst="rect">
              <a:avLst/>
            </a:prstGeom>
            <a:noFill/>
          </p:spPr>
          <p:txBody>
            <a:bodyPr wrap="none" rtlCol="0">
              <a:spAutoFit/>
            </a:bodyPr>
            <a:lstStyle/>
            <a:p>
              <a:r>
                <a:rPr lang="en-US" b="1" i="1" err="1" smtClean="0">
                  <a:solidFill>
                    <a:srgbClr val="FF0000"/>
                  </a:solidFill>
                  <a:latin typeface="Times New Roman"/>
                  <a:cs typeface="Times New Roman"/>
                </a:rPr>
                <a:t>γγ</a:t>
              </a:r>
              <a:r>
                <a:rPr lang="en-US" i="1" err="1" smtClean="0">
                  <a:latin typeface="Times New Roman"/>
                  <a:cs typeface="Times New Roman"/>
                </a:rPr>
                <a:t>p</a:t>
              </a:r>
              <a:r>
                <a:rPr lang="en-US" i="1" smtClean="0">
                  <a:latin typeface="Times New Roman"/>
                  <a:cs typeface="Times New Roman"/>
                </a:rPr>
                <a:t> =&gt; </a:t>
              </a:r>
              <a:r>
                <a:rPr lang="en-US" i="1" err="1" smtClean="0">
                  <a:latin typeface="Times New Roman"/>
                  <a:cs typeface="Times New Roman"/>
                </a:rPr>
                <a:t>p</a:t>
              </a:r>
              <a:endParaRPr lang="en-US" i="1">
                <a:latin typeface="Times New Roman"/>
                <a:cs typeface="Times New Roman"/>
              </a:endParaRPr>
            </a:p>
          </p:txBody>
        </p:sp>
        <p:sp>
          <p:nvSpPr>
            <p:cNvPr id="33" name="Rectangle 32"/>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986388" y="4592761"/>
              <a:ext cx="398400" cy="369332"/>
            </a:xfrm>
            <a:prstGeom prst="rect">
              <a:avLst/>
            </a:prstGeom>
            <a:noFill/>
          </p:spPr>
          <p:txBody>
            <a:bodyPr wrap="none" rtlCol="0">
              <a:spAutoFit/>
            </a:bodyPr>
            <a:lstStyle/>
            <a:p>
              <a:r>
                <a:rPr lang="en-US" i="1" err="1" smtClean="0">
                  <a:latin typeface="Times New Roman"/>
                  <a:cs typeface="Times New Roman"/>
                </a:rPr>
                <a:t>p</a:t>
              </a:r>
              <a:endParaRPr lang="en-US" i="1">
                <a:latin typeface="Times New Roman"/>
                <a:cs typeface="Times New Roman"/>
              </a:endParaRPr>
            </a:p>
          </p:txBody>
        </p:sp>
        <p:sp>
          <p:nvSpPr>
            <p:cNvPr id="40" name="TextBox 39"/>
            <p:cNvSpPr txBox="1"/>
            <p:nvPr/>
          </p:nvSpPr>
          <p:spPr>
            <a:xfrm>
              <a:off x="7997680" y="5697559"/>
              <a:ext cx="398400" cy="369332"/>
            </a:xfrm>
            <a:prstGeom prst="rect">
              <a:avLst/>
            </a:prstGeom>
            <a:noFill/>
          </p:spPr>
          <p:txBody>
            <a:bodyPr wrap="none" rtlCol="0">
              <a:spAutoFit/>
            </a:bodyPr>
            <a:lstStyle/>
            <a:p>
              <a:r>
                <a:rPr lang="en-US" i="1" err="1" smtClean="0">
                  <a:latin typeface="Times New Roman"/>
                  <a:cs typeface="Times New Roman"/>
                </a:rPr>
                <a:t>p</a:t>
              </a:r>
              <a:endParaRPr lang="en-US" i="1">
                <a:latin typeface="Times New Roman"/>
                <a:cs typeface="Times New Roman"/>
              </a:endParaRPr>
            </a:p>
          </p:txBody>
        </p:sp>
      </p:grpSp>
      <p:sp>
        <p:nvSpPr>
          <p:cNvPr id="41" name="TextBox 40"/>
          <p:cNvSpPr txBox="1"/>
          <p:nvPr/>
        </p:nvSpPr>
        <p:spPr>
          <a:xfrm>
            <a:off x="6889398" y="2510677"/>
            <a:ext cx="2300630" cy="369332"/>
          </a:xfrm>
          <a:prstGeom prst="rect">
            <a:avLst/>
          </a:prstGeom>
          <a:noFill/>
        </p:spPr>
        <p:txBody>
          <a:bodyPr wrap="none" rtlCol="0">
            <a:spAutoFit/>
          </a:bodyPr>
          <a:lstStyle/>
          <a:p>
            <a:r>
              <a:rPr lang="en-US" b="1" smtClean="0">
                <a:solidFill>
                  <a:srgbClr val="000090"/>
                </a:solidFill>
                <a:latin typeface="Arial" charset="0"/>
                <a:ea typeface="Arial" charset="0"/>
                <a:cs typeface="Arial" charset="0"/>
              </a:rPr>
              <a:t>Graviton scattering</a:t>
            </a:r>
            <a:endParaRPr lang="en-US" b="1">
              <a:solidFill>
                <a:srgbClr val="000090"/>
              </a:solidFill>
              <a:latin typeface="Arial" charset="0"/>
              <a:ea typeface="Arial" charset="0"/>
              <a:cs typeface="Arial" charset="0"/>
            </a:endParaRPr>
          </a:p>
        </p:txBody>
      </p:sp>
      <p:sp>
        <p:nvSpPr>
          <p:cNvPr id="44" name="TextBox 43"/>
          <p:cNvSpPr txBox="1"/>
          <p:nvPr/>
        </p:nvSpPr>
        <p:spPr>
          <a:xfrm>
            <a:off x="7632166" y="4223429"/>
            <a:ext cx="697952" cy="369332"/>
          </a:xfrm>
          <a:prstGeom prst="rect">
            <a:avLst/>
          </a:prstGeom>
          <a:noFill/>
        </p:spPr>
        <p:txBody>
          <a:bodyPr wrap="none" rtlCol="0">
            <a:spAutoFit/>
          </a:bodyPr>
          <a:lstStyle/>
          <a:p>
            <a:r>
              <a:rPr lang="en-US" b="1" smtClean="0">
                <a:solidFill>
                  <a:srgbClr val="000090"/>
                </a:solidFill>
              </a:rPr>
              <a:t>DVCS</a:t>
            </a:r>
            <a:endParaRPr lang="en-US" b="1">
              <a:solidFill>
                <a:srgbClr val="000090"/>
              </a:solidFill>
            </a:endParaRPr>
          </a:p>
        </p:txBody>
      </p:sp>
    </p:spTree>
    <p:extLst>
      <p:ext uri="{BB962C8B-B14F-4D97-AF65-F5344CB8AC3E}">
        <p14:creationId xmlns:p14="http://schemas.microsoft.com/office/powerpoint/2010/main" val="592145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165100"/>
            <a:ext cx="8464378" cy="562929"/>
          </a:xfrm>
        </p:spPr>
        <p:txBody>
          <a:bodyPr>
            <a:normAutofit/>
          </a:bodyPr>
          <a:lstStyle/>
          <a:p>
            <a:r>
              <a:rPr lang="en-US" sz="2800" dirty="0" smtClean="0">
                <a:ea typeface="Arial" charset="0"/>
                <a:cs typeface="Arial" charset="0"/>
              </a:rPr>
              <a:t>From GFF to mechanical properties</a:t>
            </a:r>
            <a:endParaRPr lang="en-US" sz="2800" dirty="0">
              <a:ea typeface="Arial" charset="0"/>
              <a:cs typeface="Arial" charset="0"/>
            </a:endParaRPr>
          </a:p>
        </p:txBody>
      </p:sp>
      <p:sp>
        <p:nvSpPr>
          <p:cNvPr id="7" name="TextBox 6"/>
          <p:cNvSpPr txBox="1"/>
          <p:nvPr/>
        </p:nvSpPr>
        <p:spPr>
          <a:xfrm>
            <a:off x="4956154" y="4648200"/>
            <a:ext cx="4030808" cy="369332"/>
          </a:xfrm>
          <a:prstGeom prst="rect">
            <a:avLst/>
          </a:prstGeom>
          <a:noFill/>
        </p:spPr>
        <p:txBody>
          <a:bodyPr wrap="none" rtlCol="0">
            <a:spAutoFit/>
          </a:bodyPr>
          <a:lstStyle/>
          <a:p>
            <a:r>
              <a:rPr lang="en-US" i="1" dirty="0" smtClean="0">
                <a:latin typeface="Times New Roman"/>
                <a:cs typeface="Times New Roman"/>
              </a:rPr>
              <a:t>M. </a:t>
            </a:r>
            <a:r>
              <a:rPr lang="en-US" i="1" dirty="0" err="1" smtClean="0">
                <a:latin typeface="Times New Roman"/>
                <a:cs typeface="Times New Roman"/>
              </a:rPr>
              <a:t>Polyakov</a:t>
            </a:r>
            <a:r>
              <a:rPr lang="en-US" i="1" dirty="0" smtClean="0">
                <a:latin typeface="Times New Roman"/>
                <a:cs typeface="Times New Roman"/>
              </a:rPr>
              <a:t>, </a:t>
            </a:r>
            <a:r>
              <a:rPr lang="en-US" i="1" dirty="0" err="1" smtClean="0">
                <a:latin typeface="Times New Roman"/>
                <a:cs typeface="Times New Roman"/>
              </a:rPr>
              <a:t>Phys.Lett</a:t>
            </a:r>
            <a:r>
              <a:rPr lang="en-US" i="1" dirty="0" smtClean="0">
                <a:latin typeface="Times New Roman"/>
                <a:cs typeface="Times New Roman"/>
              </a:rPr>
              <a:t>. B555 (2003) 57 </a:t>
            </a:r>
          </a:p>
        </p:txBody>
      </p:sp>
      <p:grpSp>
        <p:nvGrpSpPr>
          <p:cNvPr id="21" name="Group 20"/>
          <p:cNvGrpSpPr/>
          <p:nvPr/>
        </p:nvGrpSpPr>
        <p:grpSpPr>
          <a:xfrm>
            <a:off x="2041748" y="2473456"/>
            <a:ext cx="4998720" cy="1661496"/>
            <a:chOff x="1734707" y="2300904"/>
            <a:chExt cx="4998720" cy="1661496"/>
          </a:xfrm>
        </p:grpSpPr>
        <p:sp>
          <p:nvSpPr>
            <p:cNvPr id="19" name="Rectangle 18"/>
            <p:cNvSpPr/>
            <p:nvPr/>
          </p:nvSpPr>
          <p:spPr>
            <a:xfrm>
              <a:off x="1734707" y="2300904"/>
              <a:ext cx="4998720" cy="1661496"/>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1734707" y="2427904"/>
              <a:ext cx="4998720" cy="1424940"/>
              <a:chOff x="1803400" y="2448560"/>
              <a:chExt cx="4998720" cy="1424940"/>
            </a:xfrm>
          </p:grpSpPr>
          <p:pic>
            <p:nvPicPr>
              <p:cNvPr id="10" name="Picture 9"/>
              <p:cNvPicPr>
                <a:picLocks noChangeAspect="1"/>
              </p:cNvPicPr>
              <p:nvPr/>
            </p:nvPicPr>
            <p:blipFill>
              <a:blip r:embed="rId2"/>
              <a:stretch>
                <a:fillRect/>
              </a:stretch>
            </p:blipFill>
            <p:spPr>
              <a:xfrm>
                <a:off x="1803400" y="2448560"/>
                <a:ext cx="4998720" cy="1424940"/>
              </a:xfrm>
              <a:prstGeom prst="rect">
                <a:avLst/>
              </a:prstGeom>
            </p:spPr>
          </p:pic>
          <p:cxnSp>
            <p:nvCxnSpPr>
              <p:cNvPr id="15" name="Straight Connector 14"/>
              <p:cNvCxnSpPr/>
              <p:nvPr/>
            </p:nvCxnSpPr>
            <p:spPr>
              <a:xfrm flipV="1">
                <a:off x="2019300" y="3708400"/>
                <a:ext cx="532559" cy="12700"/>
              </a:xfrm>
              <a:prstGeom prst="line">
                <a:avLst/>
              </a:prstGeom>
              <a:ln w="28575" cap="flat" cmpd="sng" algn="ctr">
                <a:solidFill>
                  <a:srgbClr val="BE1D1D"/>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984968" y="3708400"/>
                <a:ext cx="532559" cy="12700"/>
              </a:xfrm>
              <a:prstGeom prst="line">
                <a:avLst/>
              </a:prstGeom>
              <a:ln w="28575" cap="flat" cmpd="sng" algn="ctr">
                <a:solidFill>
                  <a:srgbClr val="BE1D1D"/>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23" name="TextBox 22"/>
          <p:cNvSpPr txBox="1"/>
          <p:nvPr/>
        </p:nvSpPr>
        <p:spPr>
          <a:xfrm>
            <a:off x="308919" y="919490"/>
            <a:ext cx="8018542" cy="830997"/>
          </a:xfrm>
          <a:prstGeom prst="rect">
            <a:avLst/>
          </a:prstGeom>
          <a:noFill/>
        </p:spPr>
        <p:txBody>
          <a:bodyPr wrap="none" rtlCol="0">
            <a:spAutoFit/>
          </a:bodyPr>
          <a:lstStyle/>
          <a:p>
            <a:r>
              <a:rPr lang="en-US" sz="2400" dirty="0" smtClean="0">
                <a:latin typeface="Arial" charset="0"/>
                <a:ea typeface="Arial" charset="0"/>
                <a:cs typeface="Arial" charset="0"/>
              </a:rPr>
              <a:t>Relation of </a:t>
            </a:r>
            <a:r>
              <a:rPr lang="en-US" sz="2400" b="1" i="1" dirty="0" smtClean="0">
                <a:solidFill>
                  <a:srgbClr val="000090"/>
                </a:solidFill>
                <a:latin typeface="Arial" charset="0"/>
                <a:ea typeface="Arial" charset="0"/>
                <a:cs typeface="Arial" charset="0"/>
              </a:rPr>
              <a:t>d</a:t>
            </a:r>
            <a:r>
              <a:rPr lang="en-US" sz="2400" b="1" baseline="-25000" dirty="0" smtClean="0">
                <a:solidFill>
                  <a:srgbClr val="000090"/>
                </a:solidFill>
                <a:latin typeface="Arial" charset="0"/>
                <a:ea typeface="Arial" charset="0"/>
                <a:cs typeface="Arial" charset="0"/>
              </a:rPr>
              <a:t>1</a:t>
            </a:r>
            <a:r>
              <a:rPr lang="en-US" sz="2400" b="1" dirty="0" smtClean="0">
                <a:solidFill>
                  <a:srgbClr val="000090"/>
                </a:solidFill>
                <a:latin typeface="Arial" charset="0"/>
                <a:ea typeface="Arial" charset="0"/>
                <a:cs typeface="Arial" charset="0"/>
              </a:rPr>
              <a:t>(</a:t>
            </a:r>
            <a:r>
              <a:rPr lang="en-US" sz="2400" b="1" i="1" dirty="0" smtClean="0">
                <a:solidFill>
                  <a:srgbClr val="000090"/>
                </a:solidFill>
                <a:latin typeface="Arial" charset="0"/>
                <a:ea typeface="Arial" charset="0"/>
                <a:cs typeface="Arial" charset="0"/>
              </a:rPr>
              <a:t>t</a:t>
            </a:r>
            <a:r>
              <a:rPr lang="en-US" sz="2400" b="1" dirty="0" smtClean="0">
                <a:solidFill>
                  <a:srgbClr val="000090"/>
                </a:solidFill>
                <a:latin typeface="Arial" charset="0"/>
                <a:ea typeface="Arial" charset="0"/>
                <a:cs typeface="Arial" charset="0"/>
              </a:rPr>
              <a:t>) </a:t>
            </a:r>
            <a:r>
              <a:rPr lang="en-US" sz="2400" dirty="0" smtClean="0">
                <a:latin typeface="Arial" charset="0"/>
                <a:ea typeface="Arial" charset="0"/>
                <a:cs typeface="Arial" charset="0"/>
              </a:rPr>
              <a:t>to the pressure distribution given through</a:t>
            </a:r>
          </a:p>
          <a:p>
            <a:r>
              <a:rPr lang="en-US" sz="2400" dirty="0" smtClean="0">
                <a:latin typeface="Arial" charset="0"/>
                <a:ea typeface="Arial" charset="0"/>
                <a:cs typeface="Arial" charset="0"/>
              </a:rPr>
              <a:t>Bessel integral: </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1909465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67" y="183493"/>
            <a:ext cx="9144000" cy="546022"/>
          </a:xfrm>
        </p:spPr>
        <p:txBody>
          <a:bodyPr>
            <a:noAutofit/>
          </a:bodyPr>
          <a:lstStyle/>
          <a:p>
            <a:r>
              <a:rPr lang="en-US" sz="2700" dirty="0">
                <a:ea typeface="Arial" charset="0"/>
                <a:cs typeface="Arial" charset="0"/>
              </a:rPr>
              <a:t>From GPDs to Compton Form Factors (CFF)</a:t>
            </a:r>
          </a:p>
        </p:txBody>
      </p:sp>
      <p:pic>
        <p:nvPicPr>
          <p:cNvPr id="5" name="Picture 4"/>
          <p:cNvPicPr>
            <a:picLocks noChangeAspect="1"/>
          </p:cNvPicPr>
          <p:nvPr/>
        </p:nvPicPr>
        <p:blipFill>
          <a:blip r:embed="rId3"/>
          <a:stretch>
            <a:fillRect/>
          </a:stretch>
        </p:blipFill>
        <p:spPr>
          <a:xfrm>
            <a:off x="2058518" y="1557500"/>
            <a:ext cx="4859133" cy="691562"/>
          </a:xfrm>
          <a:prstGeom prst="rect">
            <a:avLst/>
          </a:prstGeom>
          <a:ln>
            <a:solidFill>
              <a:srgbClr val="BE1D1D"/>
            </a:solidFill>
          </a:ln>
        </p:spPr>
      </p:pic>
      <p:pic>
        <p:nvPicPr>
          <p:cNvPr id="7" name="Picture 6">
            <a:extLst>
              <a:ext uri="{FF2B5EF4-FFF2-40B4-BE49-F238E27FC236}">
                <a16:creationId xmlns="" xmlns:a16="http://schemas.microsoft.com/office/drawing/2014/main" id="{2963F4D4-1772-FE45-B497-6B4F3107935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79478" y="2444368"/>
            <a:ext cx="4030689" cy="1823985"/>
          </a:xfrm>
          <a:prstGeom prst="rect">
            <a:avLst/>
          </a:prstGeom>
          <a:ln>
            <a:solidFill>
              <a:srgbClr val="000000"/>
            </a:solidFill>
          </a:ln>
        </p:spPr>
      </p:pic>
      <p:sp>
        <p:nvSpPr>
          <p:cNvPr id="9" name="TextBox 8">
            <a:extLst>
              <a:ext uri="{FF2B5EF4-FFF2-40B4-BE49-F238E27FC236}">
                <a16:creationId xmlns="" xmlns:a16="http://schemas.microsoft.com/office/drawing/2014/main" id="{7A8A8B46-60EC-AE4C-BBF7-9274E164B5DC}"/>
              </a:ext>
            </a:extLst>
          </p:cNvPr>
          <p:cNvSpPr txBox="1"/>
          <p:nvPr/>
        </p:nvSpPr>
        <p:spPr>
          <a:xfrm>
            <a:off x="1684965" y="2497987"/>
            <a:ext cx="597256" cy="276999"/>
          </a:xfrm>
          <a:prstGeom prst="rect">
            <a:avLst/>
          </a:prstGeom>
          <a:solidFill>
            <a:schemeClr val="bg1"/>
          </a:solidFill>
        </p:spPr>
        <p:txBody>
          <a:bodyPr wrap="square" rtlCol="0">
            <a:spAutoFit/>
          </a:bodyPr>
          <a:lstStyle/>
          <a:p>
            <a:r>
              <a:rPr lang="en-US" sz="1200" dirty="0">
                <a:solidFill>
                  <a:srgbClr val="FF0000"/>
                </a:solidFill>
                <a:latin typeface="Cambria"/>
                <a:cs typeface="Cambria"/>
              </a:rPr>
              <a:t>DVCS</a:t>
            </a:r>
          </a:p>
        </p:txBody>
      </p:sp>
      <p:sp>
        <p:nvSpPr>
          <p:cNvPr id="10" name="TextBox 9">
            <a:extLst>
              <a:ext uri="{FF2B5EF4-FFF2-40B4-BE49-F238E27FC236}">
                <a16:creationId xmlns="" xmlns:a16="http://schemas.microsoft.com/office/drawing/2014/main" id="{6D011B6A-A730-914C-AFD4-A037FDB9C98E}"/>
              </a:ext>
            </a:extLst>
          </p:cNvPr>
          <p:cNvSpPr txBox="1"/>
          <p:nvPr/>
        </p:nvSpPr>
        <p:spPr>
          <a:xfrm>
            <a:off x="3681282" y="2511265"/>
            <a:ext cx="360959" cy="461665"/>
          </a:xfrm>
          <a:prstGeom prst="rect">
            <a:avLst/>
          </a:prstGeom>
          <a:solidFill>
            <a:schemeClr val="bg1"/>
          </a:solidFill>
        </p:spPr>
        <p:txBody>
          <a:bodyPr wrap="square" rtlCol="0">
            <a:spAutoFit/>
          </a:bodyPr>
          <a:lstStyle/>
          <a:p>
            <a:r>
              <a:rPr lang="en-US" sz="1200" dirty="0">
                <a:solidFill>
                  <a:srgbClr val="008000"/>
                </a:solidFill>
                <a:latin typeface="Cambria"/>
                <a:cs typeface="Cambria"/>
              </a:rPr>
              <a:t>BH</a:t>
            </a:r>
            <a:endParaRPr lang="en-US" sz="1200" dirty="0"/>
          </a:p>
        </p:txBody>
      </p:sp>
      <p:grpSp>
        <p:nvGrpSpPr>
          <p:cNvPr id="11" name="Group 10">
            <a:extLst>
              <a:ext uri="{FF2B5EF4-FFF2-40B4-BE49-F238E27FC236}">
                <a16:creationId xmlns="" xmlns:a16="http://schemas.microsoft.com/office/drawing/2014/main" id="{33FD0431-43A1-DC43-9606-D27022FAA9EA}"/>
              </a:ext>
            </a:extLst>
          </p:cNvPr>
          <p:cNvGrpSpPr/>
          <p:nvPr/>
        </p:nvGrpSpPr>
        <p:grpSpPr>
          <a:xfrm>
            <a:off x="5515121" y="2827751"/>
            <a:ext cx="2662376" cy="707729"/>
            <a:chOff x="901697" y="4395528"/>
            <a:chExt cx="2272435" cy="943639"/>
          </a:xfrm>
        </p:grpSpPr>
        <p:sp>
          <p:nvSpPr>
            <p:cNvPr id="12" name="Rectangle 22">
              <a:extLst>
                <a:ext uri="{FF2B5EF4-FFF2-40B4-BE49-F238E27FC236}">
                  <a16:creationId xmlns="" xmlns:a16="http://schemas.microsoft.com/office/drawing/2014/main" id="{27DF08E7-BAD3-0F44-8208-8FB6E256B297}"/>
                </a:ext>
              </a:extLst>
            </p:cNvPr>
            <p:cNvSpPr>
              <a:spLocks noChangeArrowheads="1"/>
            </p:cNvSpPr>
            <p:nvPr/>
          </p:nvSpPr>
          <p:spPr bwMode="auto">
            <a:xfrm>
              <a:off x="901697" y="4395528"/>
              <a:ext cx="2234874"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sz="1350">
                <a:solidFill>
                  <a:srgbClr val="3366FF"/>
                </a:solidFill>
              </a:endParaRPr>
            </a:p>
          </p:txBody>
        </p:sp>
        <p:sp>
          <p:nvSpPr>
            <p:cNvPr id="13" name="Text Box 23">
              <a:extLst>
                <a:ext uri="{FF2B5EF4-FFF2-40B4-BE49-F238E27FC236}">
                  <a16:creationId xmlns="" xmlns:a16="http://schemas.microsoft.com/office/drawing/2014/main" id="{E1364E0D-F41E-A24E-87D6-5B005D288A54}"/>
                </a:ext>
              </a:extLst>
            </p:cNvPr>
            <p:cNvSpPr txBox="1">
              <a:spLocks noChangeArrowheads="1"/>
            </p:cNvSpPr>
            <p:nvPr/>
          </p:nvSpPr>
          <p:spPr bwMode="auto">
            <a:xfrm>
              <a:off x="939259" y="4477392"/>
              <a:ext cx="2234873" cy="861775"/>
            </a:xfrm>
            <a:prstGeom prst="rect">
              <a:avLst/>
            </a:prstGeom>
            <a:noFill/>
            <a:ln w="9525">
              <a:noFill/>
              <a:miter lim="800000"/>
              <a:headEnd/>
              <a:tailEnd/>
            </a:ln>
            <a:effectLst/>
          </p:spPr>
          <p:txBody>
            <a:bodyPr wrap="square">
              <a:prstTxWarp prst="textNoShape">
                <a:avLst/>
              </a:prstTxWarp>
              <a:spAutoFit/>
              <a:scene3d>
                <a:camera prst="orthographicFront"/>
                <a:lightRig rig="threePt" dir="t">
                  <a:rot lat="0" lon="0" rev="0"/>
                </a:lightRig>
              </a:scene3d>
              <a:sp3d/>
            </a:bodyPr>
            <a:lstStyle/>
            <a:p>
              <a:pPr eaLnBrk="1" hangingPunct="1">
                <a:defRPr/>
              </a:pPr>
              <a:r>
                <a:rPr lang="en-US" dirty="0">
                  <a:latin typeface="Cambria" panose="02040503050406030204" pitchFamily="18" charset="0"/>
                  <a:sym typeface="Symbol" pitchFamily="-65" charset="2"/>
                </a:rPr>
                <a:t></a:t>
              </a:r>
              <a:r>
                <a:rPr lang="en-US" baseline="-25000" dirty="0">
                  <a:latin typeface="Cambria" panose="02040503050406030204" pitchFamily="18" charset="0"/>
                </a:rPr>
                <a:t>LU</a:t>
              </a:r>
              <a:r>
                <a:rPr lang="en-US" dirty="0">
                  <a:latin typeface="Cambria" panose="02040503050406030204" pitchFamily="18" charset="0"/>
                </a:rPr>
                <a:t> ~ </a:t>
              </a:r>
              <a:r>
                <a:rPr lang="en-US" dirty="0" err="1">
                  <a:latin typeface="Times New Roman" panose="02020603050405020304" pitchFamily="18" charset="0"/>
                  <a:cs typeface="Times New Roman" panose="02020603050405020304" pitchFamily="18" charset="0"/>
                </a:rPr>
                <a:t>Im</a:t>
              </a:r>
              <a:r>
                <a:rPr lang="en-US" dirty="0">
                  <a:latin typeface="Cambria" panose="02040503050406030204" pitchFamily="18" charset="0"/>
                </a:rPr>
                <a:t>{F</a:t>
              </a:r>
              <a:r>
                <a:rPr lang="en-US" baseline="-25000" dirty="0">
                  <a:latin typeface="Cambria" panose="02040503050406030204" pitchFamily="18" charset="0"/>
                </a:rPr>
                <a:t>1</a:t>
              </a:r>
              <a:r>
                <a:rPr lang="en-US" i="1" dirty="0">
                  <a:solidFill>
                    <a:srgbClr val="00B400"/>
                  </a:solidFill>
                  <a:latin typeface="Lucida Handwriting" panose="03010101010101010101" pitchFamily="66" charset="77"/>
                  <a:cs typeface="Lucida Handwriting"/>
                </a:rPr>
                <a:t>H</a:t>
              </a:r>
              <a:r>
                <a:rPr lang="en-US" dirty="0">
                  <a:solidFill>
                    <a:srgbClr val="00B400"/>
                  </a:solidFill>
                  <a:latin typeface="Cambria" panose="02040503050406030204" pitchFamily="18" charset="0"/>
                  <a:cs typeface="Lucida Handwriting"/>
                </a:rPr>
                <a:t>(</a:t>
              </a:r>
              <a:r>
                <a:rPr lang="en-US" i="1" dirty="0" err="1">
                  <a:solidFill>
                    <a:srgbClr val="00B400"/>
                  </a:solidFill>
                  <a:latin typeface="Symbol" pitchFamily="2" charset="2"/>
                  <a:cs typeface="Lucida Handwriting"/>
                </a:rPr>
                <a:t>x,</a:t>
              </a:r>
              <a:r>
                <a:rPr lang="en-US" i="1" dirty="0" err="1">
                  <a:solidFill>
                    <a:srgbClr val="00B400"/>
                  </a:solidFill>
                  <a:latin typeface="Cambria" panose="02040503050406030204" pitchFamily="18" charset="0"/>
                  <a:cs typeface="Lucida Handwriting"/>
                </a:rPr>
                <a:t>t</a:t>
              </a:r>
              <a:r>
                <a:rPr lang="en-US" dirty="0">
                  <a:solidFill>
                    <a:srgbClr val="00B400"/>
                  </a:solidFill>
                  <a:latin typeface="Cambria" panose="02040503050406030204" pitchFamily="18" charset="0"/>
                  <a:cs typeface="Lucida Handwriting"/>
                </a:rPr>
                <a:t>)</a:t>
              </a:r>
              <a:r>
                <a:rPr lang="en-US" dirty="0">
                  <a:solidFill>
                    <a:srgbClr val="000000"/>
                  </a:solidFill>
                  <a:latin typeface="Cambria" panose="02040503050406030204" pitchFamily="18" charset="0"/>
                  <a:cs typeface="Cambria"/>
                </a:rPr>
                <a:t>+....</a:t>
              </a:r>
              <a:r>
                <a:rPr lang="en-US" dirty="0">
                  <a:latin typeface="Cambria" panose="02040503050406030204" pitchFamily="18" charset="0"/>
                </a:rPr>
                <a:t>}</a:t>
              </a:r>
              <a:endParaRPr lang="en-US" i="1" dirty="0">
                <a:solidFill>
                  <a:schemeClr val="tx2"/>
                </a:solidFill>
                <a:latin typeface="Cambria" panose="02040503050406030204" pitchFamily="18" charset="0"/>
                <a:sym typeface="Symbol" pitchFamily="-65" charset="2"/>
              </a:endParaRPr>
            </a:p>
          </p:txBody>
        </p:sp>
      </p:grpSp>
      <p:sp>
        <p:nvSpPr>
          <p:cNvPr id="14" name="Text Box 25">
            <a:extLst>
              <a:ext uri="{FF2B5EF4-FFF2-40B4-BE49-F238E27FC236}">
                <a16:creationId xmlns="" xmlns:a16="http://schemas.microsoft.com/office/drawing/2014/main" id="{B6AECEEF-ABC7-F14C-96B9-9F374FC53AC8}"/>
              </a:ext>
            </a:extLst>
          </p:cNvPr>
          <p:cNvSpPr txBox="1">
            <a:spLocks noChangeArrowheads="1"/>
          </p:cNvSpPr>
          <p:nvPr/>
        </p:nvSpPr>
        <p:spPr bwMode="auto">
          <a:xfrm>
            <a:off x="5305382" y="2520378"/>
            <a:ext cx="1374159" cy="300082"/>
          </a:xfrm>
          <a:prstGeom prst="rect">
            <a:avLst/>
          </a:prstGeom>
          <a:noFill/>
          <a:ln w="9525">
            <a:noFill/>
            <a:miter lim="800000"/>
            <a:headEnd/>
            <a:tailEnd/>
          </a:ln>
        </p:spPr>
        <p:txBody>
          <a:bodyPr wrap="none">
            <a:prstTxWarp prst="textNoShape">
              <a:avLst/>
            </a:prstTxWarp>
            <a:spAutoFit/>
          </a:bodyPr>
          <a:lstStyle/>
          <a:p>
            <a:pPr algn="ctr" eaLnBrk="1" hangingPunct="1"/>
            <a:r>
              <a:rPr lang="en-US" sz="1350" u="sng" dirty="0">
                <a:latin typeface="Cambria" panose="02040503050406030204" pitchFamily="18" charset="0"/>
                <a:ea typeface="Tahoma" charset="0"/>
                <a:cs typeface="Tahoma" charset="0"/>
              </a:rPr>
              <a:t>Polarized beam:</a:t>
            </a:r>
          </a:p>
        </p:txBody>
      </p:sp>
      <p:grpSp>
        <p:nvGrpSpPr>
          <p:cNvPr id="16" name="Group 15">
            <a:extLst>
              <a:ext uri="{FF2B5EF4-FFF2-40B4-BE49-F238E27FC236}">
                <a16:creationId xmlns="" xmlns:a16="http://schemas.microsoft.com/office/drawing/2014/main" id="{5BD46955-A801-2243-8E45-FED5E5AD1643}"/>
              </a:ext>
            </a:extLst>
          </p:cNvPr>
          <p:cNvGrpSpPr/>
          <p:nvPr/>
        </p:nvGrpSpPr>
        <p:grpSpPr>
          <a:xfrm>
            <a:off x="5647302" y="4403460"/>
            <a:ext cx="2360137" cy="401668"/>
            <a:chOff x="5230757" y="2870150"/>
            <a:chExt cx="3146849" cy="535557"/>
          </a:xfrm>
        </p:grpSpPr>
        <p:sp>
          <p:nvSpPr>
            <p:cNvPr id="17" name="Text Box 26">
              <a:extLst>
                <a:ext uri="{FF2B5EF4-FFF2-40B4-BE49-F238E27FC236}">
                  <a16:creationId xmlns="" xmlns:a16="http://schemas.microsoft.com/office/drawing/2014/main" id="{5289A75B-6019-E34E-BEAF-9E0DD35F0429}"/>
                </a:ext>
              </a:extLst>
            </p:cNvPr>
            <p:cNvSpPr txBox="1">
              <a:spLocks noChangeArrowheads="1"/>
            </p:cNvSpPr>
            <p:nvPr/>
          </p:nvSpPr>
          <p:spPr bwMode="auto">
            <a:xfrm>
              <a:off x="5850080" y="2913265"/>
              <a:ext cx="1090470" cy="492442"/>
            </a:xfrm>
            <a:prstGeom prst="rect">
              <a:avLst/>
            </a:prstGeom>
            <a:noFill/>
            <a:ln w="9525">
              <a:noFill/>
              <a:miter lim="800000"/>
              <a:headEnd/>
              <a:tailEnd/>
            </a:ln>
          </p:spPr>
          <p:txBody>
            <a:bodyPr wrap="none">
              <a:prstTxWarp prst="textNoShape">
                <a:avLst/>
              </a:prstTxWarp>
              <a:spAutoFit/>
            </a:bodyPr>
            <a:lstStyle/>
            <a:p>
              <a:pPr algn="ctr" eaLnBrk="1" hangingPunct="1"/>
              <a:r>
                <a:rPr lang="en-US" i="1" dirty="0" err="1">
                  <a:solidFill>
                    <a:srgbClr val="00B400"/>
                  </a:solidFill>
                  <a:latin typeface="Lucida Handwriting" panose="03010101010101010101" pitchFamily="66" charset="77"/>
                  <a:ea typeface="Times New Roman" charset="0"/>
                  <a:cs typeface="Lucida Handwriting"/>
                </a:rPr>
                <a:t>H</a:t>
              </a:r>
              <a:r>
                <a:rPr lang="en-US" i="1" dirty="0" err="1">
                  <a:solidFill>
                    <a:srgbClr val="00B400"/>
                  </a:solidFill>
                  <a:latin typeface="Times New Roman" charset="0"/>
                  <a:ea typeface="Times New Roman" charset="0"/>
                  <a:cs typeface="Times New Roman" charset="0"/>
                </a:rPr>
                <a:t>(ξ,t</a:t>
              </a:r>
              <a:r>
                <a:rPr lang="en-US" b="1" i="1" dirty="0">
                  <a:solidFill>
                    <a:srgbClr val="00B400"/>
                  </a:solidFill>
                  <a:latin typeface="Times New Roman" charset="0"/>
                  <a:ea typeface="Times New Roman" charset="0"/>
                  <a:cs typeface="Times New Roman" charset="0"/>
                </a:rPr>
                <a:t>)</a:t>
              </a:r>
              <a:r>
                <a:rPr lang="en-US" b="1" i="1" dirty="0">
                  <a:solidFill>
                    <a:srgbClr val="FF0000"/>
                  </a:solidFill>
                  <a:latin typeface="Times New Roman" charset="0"/>
                  <a:ea typeface="Times New Roman" charset="0"/>
                  <a:cs typeface="Times New Roman" charset="0"/>
                </a:rPr>
                <a:t> </a:t>
              </a:r>
            </a:p>
          </p:txBody>
        </p:sp>
        <p:sp>
          <p:nvSpPr>
            <p:cNvPr id="18" name="AutoShape 38">
              <a:extLst>
                <a:ext uri="{FF2B5EF4-FFF2-40B4-BE49-F238E27FC236}">
                  <a16:creationId xmlns="" xmlns:a16="http://schemas.microsoft.com/office/drawing/2014/main" id="{29025CE7-B370-DF4D-80A5-745D2D4F454B}"/>
                </a:ext>
              </a:extLst>
            </p:cNvPr>
            <p:cNvSpPr>
              <a:spLocks noChangeArrowheads="1"/>
            </p:cNvSpPr>
            <p:nvPr/>
          </p:nvSpPr>
          <p:spPr bwMode="auto">
            <a:xfrm>
              <a:off x="5230757" y="2965576"/>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sz="1350"/>
            </a:p>
          </p:txBody>
        </p:sp>
        <p:sp>
          <p:nvSpPr>
            <p:cNvPr id="19" name="AutoShape 38">
              <a:extLst>
                <a:ext uri="{FF2B5EF4-FFF2-40B4-BE49-F238E27FC236}">
                  <a16:creationId xmlns="" xmlns:a16="http://schemas.microsoft.com/office/drawing/2014/main" id="{71AF019D-8156-7F4D-80FB-08E8C69146D2}"/>
                </a:ext>
              </a:extLst>
            </p:cNvPr>
            <p:cNvSpPr>
              <a:spLocks noChangeArrowheads="1"/>
            </p:cNvSpPr>
            <p:nvPr/>
          </p:nvSpPr>
          <p:spPr bwMode="auto">
            <a:xfrm>
              <a:off x="6910945" y="2923418"/>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sz="1350"/>
            </a:p>
          </p:txBody>
        </p:sp>
        <p:sp>
          <p:nvSpPr>
            <p:cNvPr id="20" name="TextBox 19">
              <a:extLst>
                <a:ext uri="{FF2B5EF4-FFF2-40B4-BE49-F238E27FC236}">
                  <a16:creationId xmlns="" xmlns:a16="http://schemas.microsoft.com/office/drawing/2014/main" id="{54FD4A3A-5D58-CC47-A728-93F96D363A69}"/>
                </a:ext>
              </a:extLst>
            </p:cNvPr>
            <p:cNvSpPr txBox="1"/>
            <p:nvPr/>
          </p:nvSpPr>
          <p:spPr>
            <a:xfrm>
              <a:off x="7567128" y="2870150"/>
              <a:ext cx="810478" cy="492442"/>
            </a:xfrm>
            <a:prstGeom prst="rect">
              <a:avLst/>
            </a:prstGeom>
            <a:noFill/>
          </p:spPr>
          <p:txBody>
            <a:bodyPr wrap="none" rtlCol="0">
              <a:spAutoFit/>
            </a:bodyPr>
            <a:lstStyle/>
            <a:p>
              <a:r>
                <a:rPr lang="en-US" b="1" i="1" dirty="0">
                  <a:solidFill>
                    <a:srgbClr val="00B400"/>
                  </a:solidFill>
                  <a:latin typeface="Cambria"/>
                  <a:cs typeface="Cambria"/>
                </a:rPr>
                <a:t>D(t)</a:t>
              </a:r>
            </a:p>
          </p:txBody>
        </p:sp>
      </p:grpSp>
      <p:sp>
        <p:nvSpPr>
          <p:cNvPr id="3" name="Rectangle 2">
            <a:extLst>
              <a:ext uri="{FF2B5EF4-FFF2-40B4-BE49-F238E27FC236}">
                <a16:creationId xmlns="" xmlns:a16="http://schemas.microsoft.com/office/drawing/2014/main" id="{A060F4BC-2EC8-884D-B3B6-56B8046ADE54}"/>
              </a:ext>
            </a:extLst>
          </p:cNvPr>
          <p:cNvSpPr/>
          <p:nvPr/>
        </p:nvSpPr>
        <p:spPr>
          <a:xfrm>
            <a:off x="5660343" y="3943469"/>
            <a:ext cx="2212465" cy="369332"/>
          </a:xfrm>
          <a:prstGeom prst="rect">
            <a:avLst/>
          </a:prstGeom>
          <a:ln>
            <a:solidFill>
              <a:schemeClr val="tx1"/>
            </a:solidFill>
          </a:ln>
        </p:spPr>
        <p:txBody>
          <a:bodyPr wrap="none">
            <a:spAutoFit/>
          </a:bodyPr>
          <a:lstStyle/>
          <a:p>
            <a:pPr>
              <a:defRPr/>
            </a:pPr>
            <a:r>
              <a:rPr lang="en-US" dirty="0" err="1">
                <a:latin typeface="Cambria" panose="02040503050406030204" pitchFamily="18" charset="0"/>
                <a:sym typeface="Symbol" pitchFamily="-65" charset="2"/>
              </a:rPr>
              <a:t>d</a:t>
            </a:r>
            <a:r>
              <a:rPr lang="en-US" baseline="-25000" dirty="0" err="1">
                <a:latin typeface="Cambria" panose="02040503050406030204" pitchFamily="18" charset="0"/>
                <a:sym typeface="Symbol" pitchFamily="-65" charset="2"/>
              </a:rPr>
              <a:t>U</a:t>
            </a:r>
            <a:r>
              <a:rPr lang="en-US" dirty="0">
                <a:latin typeface="Cambria" panose="02040503050406030204" pitchFamily="18" charset="0"/>
                <a:sym typeface="Symbol" pitchFamily="-65" charset="2"/>
              </a:rPr>
              <a:t> </a:t>
            </a:r>
            <a:r>
              <a:rPr lang="en-US" dirty="0">
                <a:latin typeface="Cambria" panose="020405030504060302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a:t>
            </a:r>
            <a:r>
              <a:rPr lang="en-US" dirty="0" err="1">
                <a:solidFill>
                  <a:srgbClr val="00B400"/>
                </a:solidFill>
                <a:latin typeface="Lucida Handwriting" panose="03010101010101010101" pitchFamily="66" charset="77"/>
                <a:cs typeface="Lucida Handwriting"/>
              </a:rPr>
              <a:t>H</a:t>
            </a:r>
            <a:r>
              <a:rPr lang="en-US" dirty="0">
                <a:solidFill>
                  <a:srgbClr val="00B400"/>
                </a:solidFill>
                <a:latin typeface="Cambria" panose="02040503050406030204" pitchFamily="18" charset="0"/>
                <a:cs typeface="Lucida Handwriting"/>
              </a:rPr>
              <a:t>(</a:t>
            </a:r>
            <a:r>
              <a:rPr lang="en-US" i="1" dirty="0" err="1">
                <a:solidFill>
                  <a:srgbClr val="00B400"/>
                </a:solidFill>
                <a:latin typeface="Symbol" pitchFamily="2" charset="2"/>
                <a:cs typeface="Lucida Handwriting"/>
              </a:rPr>
              <a:t>x,</a:t>
            </a:r>
            <a:r>
              <a:rPr lang="en-US" i="1" dirty="0" err="1">
                <a:solidFill>
                  <a:srgbClr val="00B400"/>
                </a:solidFill>
                <a:latin typeface="Cambria" panose="02040503050406030204" pitchFamily="18" charset="0"/>
                <a:cs typeface="Lucida Handwriting"/>
              </a:rPr>
              <a:t>t</a:t>
            </a:r>
            <a:r>
              <a:rPr lang="en-US" dirty="0">
                <a:solidFill>
                  <a:srgbClr val="00B400"/>
                </a:solidFill>
                <a:latin typeface="Cambria" panose="02040503050406030204" pitchFamily="18" charset="0"/>
                <a:cs typeface="Lucida Handwriting"/>
              </a:rPr>
              <a:t>)</a:t>
            </a:r>
            <a:r>
              <a:rPr lang="en-US" dirty="0">
                <a:latin typeface="Cambria" panose="02040503050406030204" pitchFamily="18" charset="0"/>
                <a:cs typeface="Lucida Handwriting"/>
              </a:rPr>
              <a:t>+</a:t>
            </a:r>
            <a:r>
              <a:rPr lang="en-US" dirty="0">
                <a:solidFill>
                  <a:srgbClr val="002060"/>
                </a:solidFill>
                <a:latin typeface="Cambria" panose="02040503050406030204" pitchFamily="18" charset="0"/>
                <a:cs typeface="Lucida Handwriting"/>
              </a:rPr>
              <a:t>…}</a:t>
            </a:r>
            <a:endParaRPr lang="en-US" dirty="0">
              <a:solidFill>
                <a:srgbClr val="002060"/>
              </a:solidFill>
              <a:latin typeface="Cambria" panose="02040503050406030204" pitchFamily="18" charset="0"/>
              <a:sym typeface="Symbol" pitchFamily="-65" charset="2"/>
            </a:endParaRPr>
          </a:p>
        </p:txBody>
      </p:sp>
      <p:sp>
        <p:nvSpPr>
          <p:cNvPr id="21" name="Text Box 25">
            <a:extLst>
              <a:ext uri="{FF2B5EF4-FFF2-40B4-BE49-F238E27FC236}">
                <a16:creationId xmlns="" xmlns:a16="http://schemas.microsoft.com/office/drawing/2014/main" id="{9FD71B31-38B2-3541-8100-B7DB993DC71A}"/>
              </a:ext>
            </a:extLst>
          </p:cNvPr>
          <p:cNvSpPr txBox="1">
            <a:spLocks noChangeArrowheads="1"/>
          </p:cNvSpPr>
          <p:nvPr/>
        </p:nvSpPr>
        <p:spPr bwMode="auto">
          <a:xfrm>
            <a:off x="5262829" y="3583835"/>
            <a:ext cx="1584088" cy="300082"/>
          </a:xfrm>
          <a:prstGeom prst="rect">
            <a:avLst/>
          </a:prstGeom>
          <a:noFill/>
          <a:ln w="9525">
            <a:noFill/>
            <a:miter lim="800000"/>
            <a:headEnd/>
            <a:tailEnd/>
          </a:ln>
        </p:spPr>
        <p:txBody>
          <a:bodyPr wrap="none">
            <a:prstTxWarp prst="textNoShape">
              <a:avLst/>
            </a:prstTxWarp>
            <a:spAutoFit/>
          </a:bodyPr>
          <a:lstStyle/>
          <a:p>
            <a:pPr algn="ctr" eaLnBrk="1" hangingPunct="1"/>
            <a:r>
              <a:rPr lang="en-US" sz="1350" u="sng" dirty="0">
                <a:latin typeface="Cambria" panose="02040503050406030204" pitchFamily="18" charset="0"/>
                <a:ea typeface="Tahoma" charset="0"/>
                <a:cs typeface="Tahoma" charset="0"/>
              </a:rPr>
              <a:t>Unpolarized beam:</a:t>
            </a:r>
          </a:p>
        </p:txBody>
      </p:sp>
      <p:sp>
        <p:nvSpPr>
          <p:cNvPr id="4" name="TextBox 3">
            <a:extLst>
              <a:ext uri="{FF2B5EF4-FFF2-40B4-BE49-F238E27FC236}">
                <a16:creationId xmlns="" xmlns:a16="http://schemas.microsoft.com/office/drawing/2014/main" id="{40A54609-BF6E-6B48-B4BC-6C97708B20C0}"/>
              </a:ext>
            </a:extLst>
          </p:cNvPr>
          <p:cNvSpPr txBox="1"/>
          <p:nvPr/>
        </p:nvSpPr>
        <p:spPr>
          <a:xfrm>
            <a:off x="5426179" y="4916897"/>
            <a:ext cx="2930610" cy="323165"/>
          </a:xfrm>
          <a:prstGeom prst="rect">
            <a:avLst/>
          </a:prstGeom>
          <a:noFill/>
        </p:spPr>
        <p:txBody>
          <a:bodyPr wrap="none" rtlCol="0">
            <a:spAutoFit/>
          </a:bodyPr>
          <a:lstStyle/>
          <a:p>
            <a:r>
              <a:rPr lang="en-US" sz="1500" dirty="0">
                <a:latin typeface="Cambria" panose="02040503050406030204" pitchFamily="18" charset="0"/>
              </a:rPr>
              <a:t>(With assumptions on CFF </a:t>
            </a:r>
            <a:r>
              <a:rPr lang="en-US" sz="1500" dirty="0">
                <a:solidFill>
                  <a:srgbClr val="C00000"/>
                </a:solidFill>
                <a:latin typeface="Lucida Handwriting" panose="03010101010101010101" pitchFamily="66" charset="77"/>
              </a:rPr>
              <a:t>E, H</a:t>
            </a:r>
            <a:r>
              <a:rPr lang="en-US" sz="1500" dirty="0">
                <a:latin typeface="Cambria" panose="02040503050406030204" pitchFamily="18" charset="0"/>
              </a:rPr>
              <a:t>) </a:t>
            </a:r>
          </a:p>
        </p:txBody>
      </p:sp>
      <p:sp>
        <p:nvSpPr>
          <p:cNvPr id="8" name="TextBox 7">
            <a:extLst>
              <a:ext uri="{FF2B5EF4-FFF2-40B4-BE49-F238E27FC236}">
                <a16:creationId xmlns="" xmlns:a16="http://schemas.microsoft.com/office/drawing/2014/main" id="{16E44756-EDDF-A849-AECE-9BDD6BCC3D53}"/>
              </a:ext>
            </a:extLst>
          </p:cNvPr>
          <p:cNvSpPr txBox="1"/>
          <p:nvPr/>
        </p:nvSpPr>
        <p:spPr>
          <a:xfrm>
            <a:off x="7906269" y="4778123"/>
            <a:ext cx="271228" cy="300082"/>
          </a:xfrm>
          <a:prstGeom prst="rect">
            <a:avLst/>
          </a:prstGeom>
          <a:noFill/>
        </p:spPr>
        <p:txBody>
          <a:bodyPr wrap="none" rtlCol="0">
            <a:spAutoFit/>
          </a:bodyPr>
          <a:lstStyle/>
          <a:p>
            <a:r>
              <a:rPr lang="en-US" sz="1350" b="1" dirty="0">
                <a:solidFill>
                  <a:srgbClr val="C00000"/>
                </a:solidFill>
              </a:rPr>
              <a:t>~</a:t>
            </a:r>
          </a:p>
        </p:txBody>
      </p:sp>
      <p:pic>
        <p:nvPicPr>
          <p:cNvPr id="23" name="Picture 22">
            <a:extLst>
              <a:ext uri="{FF2B5EF4-FFF2-40B4-BE49-F238E27FC236}">
                <a16:creationId xmlns="" xmlns:a16="http://schemas.microsoft.com/office/drawing/2014/main" id="{E95D5725-956A-284B-B48B-34F960FC47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372" y="4451055"/>
            <a:ext cx="4749165" cy="691515"/>
          </a:xfrm>
          <a:prstGeom prst="rect">
            <a:avLst/>
          </a:prstGeom>
          <a:ln>
            <a:solidFill>
              <a:schemeClr val="tx1"/>
            </a:solidFill>
          </a:ln>
        </p:spPr>
      </p:pic>
      <p:sp>
        <p:nvSpPr>
          <p:cNvPr id="24" name="Oval 23">
            <a:extLst>
              <a:ext uri="{FF2B5EF4-FFF2-40B4-BE49-F238E27FC236}">
                <a16:creationId xmlns="" xmlns:a16="http://schemas.microsoft.com/office/drawing/2014/main" id="{65C7EDCF-FC2F-1C44-A0D7-93DD69164D80}"/>
              </a:ext>
            </a:extLst>
          </p:cNvPr>
          <p:cNvSpPr>
            <a:spLocks noChangeAspect="1"/>
          </p:cNvSpPr>
          <p:nvPr/>
        </p:nvSpPr>
        <p:spPr>
          <a:xfrm>
            <a:off x="1499490" y="4574885"/>
            <a:ext cx="410645" cy="422179"/>
          </a:xfrm>
          <a:prstGeom prst="ellipse">
            <a:avLst/>
          </a:prstGeom>
          <a:noFill/>
          <a:ln w="38100" cap="flat" cmpd="sng" algn="ctr">
            <a:solidFill>
              <a:srgbClr val="FF0000"/>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30016401"/>
      </p:ext>
    </p:extLst>
  </p:cSld>
  <p:clrMapOvr>
    <a:masterClrMapping/>
  </p:clrMapOvr>
  <mc:AlternateContent xmlns:mc="http://schemas.openxmlformats.org/markup-compatibility/2006" xmlns:p14="http://schemas.microsoft.com/office/powerpoint/2010/main">
    <mc:Choice Requires="p14">
      <p:transition spd="slow" p14:dur="2000" advTm="67726"/>
    </mc:Choice>
    <mc:Fallback xmlns="">
      <p:transition spd="slow" advTm="677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1+#ppt_w/2"/>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02439"/>
            <a:ext cx="8464378" cy="487490"/>
          </a:xfrm>
        </p:spPr>
        <p:txBody>
          <a:bodyPr>
            <a:noAutofit/>
          </a:bodyPr>
          <a:lstStyle/>
          <a:p>
            <a:r>
              <a:rPr lang="en-US" dirty="0" smtClean="0">
                <a:ea typeface="Arial" charset="0"/>
                <a:cs typeface="Arial" charset="0"/>
              </a:rPr>
              <a:t>D</a:t>
            </a:r>
            <a:r>
              <a:rPr lang="en-US" baseline="30000" dirty="0" smtClean="0">
                <a:ea typeface="Arial" charset="0"/>
                <a:cs typeface="Arial" charset="0"/>
              </a:rPr>
              <a:t>Q</a:t>
            </a:r>
            <a:r>
              <a:rPr lang="en-US" baseline="-25000" dirty="0" smtClean="0">
                <a:ea typeface="Arial" charset="0"/>
                <a:cs typeface="Arial" charset="0"/>
              </a:rPr>
              <a:t>1</a:t>
            </a:r>
            <a:r>
              <a:rPr lang="en-US" dirty="0" smtClean="0">
                <a:ea typeface="Arial" charset="0"/>
                <a:cs typeface="Arial" charset="0"/>
              </a:rPr>
              <a:t>(t) - Gravitational Form Factor</a:t>
            </a:r>
            <a:endParaRPr lang="en-US" dirty="0">
              <a:ea typeface="Arial" charset="0"/>
              <a:cs typeface="Arial" charset="0"/>
            </a:endParaRPr>
          </a:p>
        </p:txBody>
      </p:sp>
      <p:sp>
        <p:nvSpPr>
          <p:cNvPr id="9" name="TextBox 8"/>
          <p:cNvSpPr txBox="1"/>
          <p:nvPr/>
        </p:nvSpPr>
        <p:spPr>
          <a:xfrm>
            <a:off x="565317" y="5425241"/>
            <a:ext cx="8576387" cy="523220"/>
          </a:xfrm>
          <a:prstGeom prst="rect">
            <a:avLst/>
          </a:prstGeom>
          <a:solidFill>
            <a:srgbClr val="CCFFCC"/>
          </a:solidFill>
          <a:ln>
            <a:solidFill>
              <a:schemeClr val="tx1"/>
            </a:solidFill>
          </a:ln>
          <a:effectLst>
            <a:outerShdw blurRad="50800" dist="38100" dir="2700000">
              <a:srgbClr val="000000"/>
            </a:outerShdw>
          </a:effectLst>
        </p:spPr>
        <p:txBody>
          <a:bodyPr wrap="none" rtlCol="0">
            <a:spAutoFit/>
          </a:bodyPr>
          <a:lstStyle/>
          <a:p>
            <a:r>
              <a:rPr lang="en-US" sz="2800" b="1" dirty="0" smtClean="0">
                <a:latin typeface="Arial" charset="0"/>
                <a:ea typeface="Arial" charset="0"/>
                <a:cs typeface="Arial" charset="0"/>
              </a:rPr>
              <a:t>First determination of new fundamental quantity</a:t>
            </a:r>
            <a:r>
              <a:rPr lang="en-US" sz="2800" b="1" dirty="0" smtClean="0">
                <a:latin typeface="Cambria"/>
                <a:cs typeface="Cambria"/>
              </a:rPr>
              <a:t>. </a:t>
            </a:r>
            <a:endParaRPr lang="en-US" sz="2800" b="1" dirty="0">
              <a:latin typeface="Cambria"/>
              <a:cs typeface="Cambria"/>
            </a:endParaRPr>
          </a:p>
        </p:txBody>
      </p:sp>
      <p:sp>
        <p:nvSpPr>
          <p:cNvPr id="14" name="TextBox 13"/>
          <p:cNvSpPr txBox="1"/>
          <p:nvPr/>
        </p:nvSpPr>
        <p:spPr>
          <a:xfrm>
            <a:off x="566090" y="894834"/>
            <a:ext cx="4506362" cy="369332"/>
          </a:xfrm>
          <a:prstGeom prst="rect">
            <a:avLst/>
          </a:prstGeom>
          <a:noFill/>
        </p:spPr>
        <p:txBody>
          <a:bodyPr wrap="none" rtlCol="0">
            <a:spAutoFit/>
          </a:bodyPr>
          <a:lstStyle/>
          <a:p>
            <a:r>
              <a:rPr lang="en-US" b="1" dirty="0" smtClean="0">
                <a:solidFill>
                  <a:srgbClr val="800000"/>
                </a:solidFill>
                <a:latin typeface="Arial" charset="0"/>
                <a:ea typeface="Arial" charset="0"/>
                <a:cs typeface="Arial" charset="0"/>
              </a:rPr>
              <a:t>Expansion in </a:t>
            </a:r>
            <a:r>
              <a:rPr lang="en-US" b="1" dirty="0" err="1" smtClean="0">
                <a:solidFill>
                  <a:srgbClr val="800000"/>
                </a:solidFill>
                <a:latin typeface="Arial" charset="0"/>
                <a:ea typeface="Arial" charset="0"/>
                <a:cs typeface="Arial" charset="0"/>
              </a:rPr>
              <a:t>Gegenbauer</a:t>
            </a:r>
            <a:r>
              <a:rPr lang="en-US" b="1" dirty="0" smtClean="0">
                <a:solidFill>
                  <a:srgbClr val="800000"/>
                </a:solidFill>
                <a:latin typeface="Arial" charset="0"/>
                <a:ea typeface="Arial" charset="0"/>
                <a:cs typeface="Arial" charset="0"/>
              </a:rPr>
              <a:t> polynomials </a:t>
            </a:r>
            <a:endParaRPr lang="en-US" b="1" dirty="0">
              <a:solidFill>
                <a:srgbClr val="800000"/>
              </a:solidFill>
              <a:latin typeface="Arial" charset="0"/>
              <a:ea typeface="Arial" charset="0"/>
              <a:cs typeface="Arial" charset="0"/>
            </a:endParaRPr>
          </a:p>
        </p:txBody>
      </p:sp>
      <p:pic>
        <p:nvPicPr>
          <p:cNvPr id="15" name="Picture 14"/>
          <p:cNvPicPr>
            <a:picLocks noChangeAspect="1"/>
          </p:cNvPicPr>
          <p:nvPr/>
        </p:nvPicPr>
        <p:blipFill>
          <a:blip r:embed="rId2"/>
          <a:stretch>
            <a:fillRect/>
          </a:stretch>
        </p:blipFill>
        <p:spPr>
          <a:xfrm>
            <a:off x="2861619" y="2799857"/>
            <a:ext cx="2006473" cy="937387"/>
          </a:xfrm>
          <a:prstGeom prst="rect">
            <a:avLst/>
          </a:prstGeom>
        </p:spPr>
      </p:pic>
      <p:sp>
        <p:nvSpPr>
          <p:cNvPr id="8" name="TextBox 7"/>
          <p:cNvSpPr txBox="1"/>
          <p:nvPr/>
        </p:nvSpPr>
        <p:spPr>
          <a:xfrm>
            <a:off x="866358" y="3978544"/>
            <a:ext cx="3882669" cy="1015663"/>
          </a:xfrm>
          <a:prstGeom prst="rect">
            <a:avLst/>
          </a:prstGeom>
          <a:noFill/>
          <a:ln w="12700" cap="flat" cmpd="sng" algn="ctr">
            <a:solidFill>
              <a:srgbClr val="2A70EF"/>
            </a:solidFill>
            <a:prstDash val="solid"/>
            <a:round/>
            <a:headEnd type="none" w="med" len="med"/>
            <a:tailEnd type="none" w="med" len="med"/>
          </a:ln>
        </p:spPr>
        <p:txBody>
          <a:bodyPr wrap="square" rtlCol="0">
            <a:spAutoFit/>
          </a:bodyPr>
          <a:lstStyle/>
          <a:p>
            <a:pPr algn="ctr"/>
            <a:r>
              <a:rPr lang="en-US" sz="2000" b="1" dirty="0" smtClean="0">
                <a:latin typeface="Arial" charset="0"/>
                <a:ea typeface="Arial" charset="0"/>
                <a:cs typeface="Arial" charset="0"/>
              </a:rPr>
              <a:t>d</a:t>
            </a:r>
            <a:r>
              <a:rPr lang="en-US" sz="2000" b="1" baseline="-25000" dirty="0" smtClean="0">
                <a:latin typeface="Arial" charset="0"/>
                <a:ea typeface="Arial" charset="0"/>
                <a:cs typeface="Arial" charset="0"/>
              </a:rPr>
              <a:t>1</a:t>
            </a:r>
            <a:r>
              <a:rPr lang="en-US" sz="2000" b="1" dirty="0" smtClean="0">
                <a:latin typeface="Arial" charset="0"/>
                <a:ea typeface="Arial" charset="0"/>
                <a:cs typeface="Arial" charset="0"/>
              </a:rPr>
              <a:t>(0) &lt; 0 dynamical </a:t>
            </a:r>
            <a:r>
              <a:rPr lang="en-US" sz="2000" b="1" dirty="0" smtClean="0">
                <a:solidFill>
                  <a:srgbClr val="FF0000"/>
                </a:solidFill>
                <a:latin typeface="Arial" charset="0"/>
                <a:ea typeface="Arial" charset="0"/>
                <a:cs typeface="Arial" charset="0"/>
              </a:rPr>
              <a:t>stability</a:t>
            </a:r>
            <a:r>
              <a:rPr lang="en-US" sz="2000" b="1" dirty="0" smtClean="0">
                <a:latin typeface="Arial" charset="0"/>
                <a:ea typeface="Arial" charset="0"/>
                <a:cs typeface="Arial" charset="0"/>
              </a:rPr>
              <a:t> of bound state</a:t>
            </a:r>
          </a:p>
          <a:p>
            <a:pPr algn="ctr"/>
            <a:r>
              <a:rPr lang="en-US" sz="2000" b="1" dirty="0" smtClean="0">
                <a:solidFill>
                  <a:srgbClr val="FF0000"/>
                </a:solidFill>
                <a:latin typeface="Arial" charset="0"/>
                <a:ea typeface="Arial" charset="0"/>
                <a:cs typeface="Arial" charset="0"/>
              </a:rPr>
              <a:t>d</a:t>
            </a:r>
            <a:r>
              <a:rPr lang="en-US" sz="2000" b="1" baseline="30000" dirty="0" smtClean="0">
                <a:solidFill>
                  <a:srgbClr val="FF0000"/>
                </a:solidFill>
                <a:latin typeface="Arial" charset="0"/>
                <a:ea typeface="Arial" charset="0"/>
                <a:cs typeface="Arial" charset="0"/>
              </a:rPr>
              <a:t>Q</a:t>
            </a:r>
            <a:r>
              <a:rPr lang="en-US" sz="2000" b="1" baseline="-25000" dirty="0" smtClean="0">
                <a:solidFill>
                  <a:srgbClr val="FF0000"/>
                </a:solidFill>
                <a:latin typeface="Arial" charset="0"/>
                <a:ea typeface="Arial" charset="0"/>
                <a:cs typeface="Arial" charset="0"/>
              </a:rPr>
              <a:t>1</a:t>
            </a:r>
            <a:r>
              <a:rPr lang="en-US" sz="2000" b="1" dirty="0" smtClean="0">
                <a:solidFill>
                  <a:srgbClr val="FF0000"/>
                </a:solidFill>
                <a:latin typeface="Arial" charset="0"/>
                <a:ea typeface="Arial" charset="0"/>
                <a:cs typeface="Arial" charset="0"/>
              </a:rPr>
              <a:t>(0) = -2.04 ± 0.14 ± 0.33 </a:t>
            </a:r>
            <a:endParaRPr lang="en-US" sz="2000" b="1" dirty="0">
              <a:solidFill>
                <a:srgbClr val="FF0000"/>
              </a:solidFill>
              <a:latin typeface="Arial" charset="0"/>
              <a:ea typeface="Arial" charset="0"/>
              <a:cs typeface="Arial" charset="0"/>
            </a:endParaRPr>
          </a:p>
        </p:txBody>
      </p:sp>
      <p:pic>
        <p:nvPicPr>
          <p:cNvPr id="10" name="Picture 9"/>
          <p:cNvPicPr>
            <a:picLocks noChangeAspect="1"/>
          </p:cNvPicPr>
          <p:nvPr/>
        </p:nvPicPr>
        <p:blipFill>
          <a:blip r:embed="rId3"/>
          <a:stretch>
            <a:fillRect/>
          </a:stretch>
        </p:blipFill>
        <p:spPr>
          <a:xfrm>
            <a:off x="616117" y="1238766"/>
            <a:ext cx="2831465" cy="941070"/>
          </a:xfrm>
          <a:prstGeom prst="rect">
            <a:avLst/>
          </a:prstGeom>
        </p:spPr>
      </p:pic>
      <p:pic>
        <p:nvPicPr>
          <p:cNvPr id="11" name="Picture 10"/>
          <p:cNvPicPr>
            <a:picLocks noChangeAspect="1"/>
          </p:cNvPicPr>
          <p:nvPr/>
        </p:nvPicPr>
        <p:blipFill>
          <a:blip r:embed="rId4"/>
          <a:stretch>
            <a:fillRect/>
          </a:stretch>
        </p:blipFill>
        <p:spPr>
          <a:xfrm>
            <a:off x="296219" y="2114441"/>
            <a:ext cx="5213350" cy="781050"/>
          </a:xfrm>
          <a:prstGeom prst="rect">
            <a:avLst/>
          </a:prstGeom>
        </p:spPr>
      </p:pic>
      <p:sp>
        <p:nvSpPr>
          <p:cNvPr id="16" name="TextBox 15"/>
          <p:cNvSpPr txBox="1"/>
          <p:nvPr/>
        </p:nvSpPr>
        <p:spPr>
          <a:xfrm>
            <a:off x="3936501" y="1453634"/>
            <a:ext cx="684803" cy="400110"/>
          </a:xfrm>
          <a:prstGeom prst="rect">
            <a:avLst/>
          </a:prstGeom>
          <a:noFill/>
        </p:spPr>
        <p:txBody>
          <a:bodyPr wrap="none" rtlCol="0">
            <a:spAutoFit/>
          </a:bodyPr>
          <a:lstStyle/>
          <a:p>
            <a:r>
              <a:rPr lang="en-US" sz="2000" dirty="0" smtClean="0">
                <a:latin typeface="Cambria"/>
                <a:cs typeface="Cambria"/>
              </a:rPr>
              <a:t>with</a:t>
            </a:r>
            <a:endParaRPr lang="en-US" sz="2000" dirty="0">
              <a:latin typeface="Cambria"/>
              <a:cs typeface="Cambria"/>
            </a:endParaRPr>
          </a:p>
        </p:txBody>
      </p:sp>
      <p:pic>
        <p:nvPicPr>
          <p:cNvPr id="12" name="Picture 11">
            <a:extLst>
              <a:ext uri="{FF2B5EF4-FFF2-40B4-BE49-F238E27FC236}">
                <a16:creationId xmlns="" xmlns:a16="http://schemas.microsoft.com/office/drawing/2014/main" id="{131B2A8F-8242-6740-B8F7-3F9E1E6919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37298" y="972152"/>
            <a:ext cx="3704406" cy="3812661"/>
          </a:xfrm>
          <a:prstGeom prst="rect">
            <a:avLst/>
          </a:prstGeom>
        </p:spPr>
      </p:pic>
    </p:spTree>
    <p:extLst>
      <p:ext uri="{BB962C8B-B14F-4D97-AF65-F5344CB8AC3E}">
        <p14:creationId xmlns:p14="http://schemas.microsoft.com/office/powerpoint/2010/main" val="1955009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4187" y="1613650"/>
            <a:ext cx="165553" cy="359771"/>
          </a:xfrm>
          <a:prstGeom prst="rect">
            <a:avLst/>
          </a:prstGeom>
          <a:noFill/>
        </p:spPr>
        <p:txBody>
          <a:bodyPr wrap="none" lIns="81976" tIns="40986" rIns="81976" bIns="40986" rtlCol="0">
            <a:spAutoFit/>
          </a:bodyPr>
          <a:lstStyle/>
          <a:p>
            <a:endParaRPr lang="en-US" dirty="0"/>
          </a:p>
        </p:txBody>
      </p:sp>
      <p:pic>
        <p:nvPicPr>
          <p:cNvPr id="54" name="Picture 53" descr="Screen shot 2010-10-27 at 10.18.21 PM.png"/>
          <p:cNvPicPr>
            <a:picLocks noChangeAspect="1"/>
          </p:cNvPicPr>
          <p:nvPr/>
        </p:nvPicPr>
        <p:blipFill>
          <a:blip r:embed="rId2"/>
          <a:stretch>
            <a:fillRect/>
          </a:stretch>
        </p:blipFill>
        <p:spPr>
          <a:xfrm>
            <a:off x="3894476" y="2806681"/>
            <a:ext cx="1216509" cy="1219200"/>
          </a:xfrm>
          <a:prstGeom prst="rect">
            <a:avLst/>
          </a:prstGeom>
        </p:spPr>
      </p:pic>
      <p:grpSp>
        <p:nvGrpSpPr>
          <p:cNvPr id="2" name="Group 1"/>
          <p:cNvGrpSpPr/>
          <p:nvPr/>
        </p:nvGrpSpPr>
        <p:grpSpPr>
          <a:xfrm>
            <a:off x="41314" y="831862"/>
            <a:ext cx="8994186" cy="3172115"/>
            <a:chOff x="41314" y="831862"/>
            <a:chExt cx="8994186" cy="3172115"/>
          </a:xfrm>
        </p:grpSpPr>
        <p:grpSp>
          <p:nvGrpSpPr>
            <p:cNvPr id="53" name="Group 52"/>
            <p:cNvGrpSpPr/>
            <p:nvPr/>
          </p:nvGrpSpPr>
          <p:grpSpPr>
            <a:xfrm>
              <a:off x="4557956" y="853470"/>
              <a:ext cx="4477544" cy="2717415"/>
              <a:chOff x="4502728" y="941295"/>
              <a:chExt cx="4477544" cy="2717415"/>
            </a:xfrm>
          </p:grpSpPr>
          <p:grpSp>
            <p:nvGrpSpPr>
              <p:cNvPr id="25" name="Group 24"/>
              <p:cNvGrpSpPr/>
              <p:nvPr/>
            </p:nvGrpSpPr>
            <p:grpSpPr>
              <a:xfrm>
                <a:off x="4502728" y="941295"/>
                <a:ext cx="4477544" cy="2479867"/>
                <a:chOff x="4953000" y="1066800"/>
                <a:chExt cx="4925298" cy="2810516"/>
              </a:xfrm>
            </p:grpSpPr>
            <p:sp>
              <p:nvSpPr>
                <p:cNvPr id="19" name="TextBox 18"/>
                <p:cNvSpPr txBox="1"/>
                <p:nvPr/>
              </p:nvSpPr>
              <p:spPr>
                <a:xfrm>
                  <a:off x="5622078" y="1066800"/>
                  <a:ext cx="3546354" cy="418576"/>
                </a:xfrm>
                <a:prstGeom prst="rect">
                  <a:avLst/>
                </a:prstGeom>
                <a:noFill/>
              </p:spPr>
              <p:txBody>
                <a:bodyPr wrap="none" rtlCol="0">
                  <a:spAutoFit/>
                </a:bodyPr>
                <a:lstStyle/>
                <a:p>
                  <a:r>
                    <a:rPr lang="en-US" b="1" dirty="0" smtClean="0">
                      <a:solidFill>
                        <a:srgbClr val="006600"/>
                      </a:solidFill>
                      <a:latin typeface="Arial" charset="0"/>
                      <a:ea typeface="Arial" charset="0"/>
                      <a:cs typeface="Arial" charset="0"/>
                    </a:rPr>
                    <a:t>1960:  Elastic e-p scattering</a:t>
                  </a:r>
                  <a:endParaRPr lang="en-US" b="1" dirty="0">
                    <a:solidFill>
                      <a:srgbClr val="006600"/>
                    </a:solidFill>
                    <a:latin typeface="Arial" charset="0"/>
                    <a:ea typeface="Arial" charset="0"/>
                    <a:cs typeface="Arial" charset="0"/>
                  </a:endParaRPr>
                </a:p>
              </p:txBody>
            </p:sp>
            <p:pic>
              <p:nvPicPr>
                <p:cNvPr id="20" name="Picture 19" descr="nobel-pr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1600200"/>
                  <a:ext cx="1799539" cy="1371600"/>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7454" y="1460886"/>
                  <a:ext cx="1023697" cy="1447800"/>
                </a:xfrm>
                <a:prstGeom prst="rect">
                  <a:avLst/>
                </a:prstGeom>
              </p:spPr>
            </p:pic>
            <p:sp>
              <p:nvSpPr>
                <p:cNvPr id="22" name="TextBox 21"/>
                <p:cNvSpPr txBox="1"/>
                <p:nvPr/>
              </p:nvSpPr>
              <p:spPr>
                <a:xfrm>
                  <a:off x="8066215" y="1600200"/>
                  <a:ext cx="1795396" cy="662745"/>
                </a:xfrm>
                <a:prstGeom prst="rect">
                  <a:avLst/>
                </a:prstGeom>
                <a:noFill/>
              </p:spPr>
              <p:txBody>
                <a:bodyPr wrap="none" rtlCol="0">
                  <a:spAutoFit/>
                </a:bodyPr>
                <a:lstStyle/>
                <a:p>
                  <a:pPr algn="ctr"/>
                  <a:r>
                    <a:rPr lang="en-US" sz="1600" dirty="0" smtClean="0">
                      <a:solidFill>
                        <a:srgbClr val="0000FF"/>
                      </a:solidFill>
                      <a:latin typeface="Arial" charset="0"/>
                      <a:ea typeface="Arial" charset="0"/>
                      <a:cs typeface="Arial" charset="0"/>
                    </a:rPr>
                    <a:t>Nobel Prize </a:t>
                  </a:r>
                </a:p>
                <a:p>
                  <a:pPr algn="ctr"/>
                  <a:r>
                    <a:rPr lang="en-US" sz="1600" dirty="0" smtClean="0">
                      <a:solidFill>
                        <a:srgbClr val="0000FF"/>
                      </a:solidFill>
                      <a:latin typeface="Arial" charset="0"/>
                      <a:ea typeface="Arial" charset="0"/>
                      <a:cs typeface="Arial" charset="0"/>
                    </a:rPr>
                    <a:t>In Physics 1961</a:t>
                  </a:r>
                  <a:endParaRPr lang="en-US" sz="1600" dirty="0">
                    <a:solidFill>
                      <a:srgbClr val="0000FF"/>
                    </a:solidFill>
                    <a:latin typeface="Arial" charset="0"/>
                    <a:ea typeface="Arial" charset="0"/>
                    <a:cs typeface="Arial" charset="0"/>
                  </a:endParaRPr>
                </a:p>
              </p:txBody>
            </p:sp>
            <p:sp>
              <p:nvSpPr>
                <p:cNvPr id="23" name="Rectangle 22"/>
                <p:cNvSpPr/>
                <p:nvPr/>
              </p:nvSpPr>
              <p:spPr>
                <a:xfrm>
                  <a:off x="8000999" y="2438399"/>
                  <a:ext cx="1756603" cy="348814"/>
                </a:xfrm>
                <a:prstGeom prst="rect">
                  <a:avLst/>
                </a:prstGeom>
              </p:spPr>
              <p:txBody>
                <a:bodyPr wrap="none">
                  <a:spAutoFit/>
                </a:bodyPr>
                <a:lstStyle/>
                <a:p>
                  <a:r>
                    <a:rPr lang="en-US" sz="1400" dirty="0">
                      <a:solidFill>
                        <a:srgbClr val="0000FF"/>
                      </a:solidFill>
                      <a:latin typeface="Arial" charset="0"/>
                      <a:ea typeface="Arial" charset="0"/>
                      <a:cs typeface="Arial" charset="0"/>
                    </a:rPr>
                    <a:t>Robert Hofstadter</a:t>
                  </a:r>
                </a:p>
              </p:txBody>
            </p:sp>
            <p:sp>
              <p:nvSpPr>
                <p:cNvPr id="24" name="Rectangle 23"/>
                <p:cNvSpPr/>
                <p:nvPr/>
              </p:nvSpPr>
              <p:spPr>
                <a:xfrm>
                  <a:off x="5611098" y="2935520"/>
                  <a:ext cx="4267200" cy="941796"/>
                </a:xfrm>
                <a:prstGeom prst="rect">
                  <a:avLst/>
                </a:prstGeom>
              </p:spPr>
              <p:txBody>
                <a:bodyPr wrap="square">
                  <a:spAutoFit/>
                </a:bodyPr>
                <a:lstStyle/>
                <a:p>
                  <a:r>
                    <a:rPr lang="en-US" sz="1200" i="1" dirty="0">
                      <a:latin typeface="Arial" charset="0"/>
                      <a:ea typeface="Arial" charset="0"/>
                      <a:cs typeface="Arial" charset="0"/>
                    </a:rPr>
                    <a:t>"</a:t>
                  </a:r>
                  <a:r>
                    <a:rPr lang="en-US" sz="1600" i="1" dirty="0">
                      <a:latin typeface="Arial" charset="0"/>
                      <a:ea typeface="Arial" charset="0"/>
                      <a:cs typeface="Arial" charset="0"/>
                    </a:rPr>
                    <a:t>for … and for his thereby achieved discoveries concerning the structure of the nucleons"</a:t>
                  </a:r>
                </a:p>
              </p:txBody>
            </p:sp>
          </p:grpSp>
          <p:pic>
            <p:nvPicPr>
              <p:cNvPr id="7" name="Picture 6"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3538" y="3447363"/>
                <a:ext cx="3559530" cy="211347"/>
              </a:xfrm>
              <a:prstGeom prst="rect">
                <a:avLst/>
              </a:prstGeom>
            </p:spPr>
          </p:pic>
        </p:grpSp>
        <p:grpSp>
          <p:nvGrpSpPr>
            <p:cNvPr id="57" name="Group 56"/>
            <p:cNvGrpSpPr/>
            <p:nvPr/>
          </p:nvGrpSpPr>
          <p:grpSpPr>
            <a:xfrm>
              <a:off x="41314" y="831862"/>
              <a:ext cx="5061035" cy="3172115"/>
              <a:chOff x="-3932" y="941294"/>
              <a:chExt cx="5061035" cy="3172115"/>
            </a:xfrm>
          </p:grpSpPr>
          <p:grpSp>
            <p:nvGrpSpPr>
              <p:cNvPr id="10" name="Group 9"/>
              <p:cNvGrpSpPr/>
              <p:nvPr/>
            </p:nvGrpSpPr>
            <p:grpSpPr>
              <a:xfrm>
                <a:off x="-3932" y="941294"/>
                <a:ext cx="4397033" cy="2585265"/>
                <a:chOff x="-3932" y="941294"/>
                <a:chExt cx="4397033" cy="2585265"/>
              </a:xfrm>
            </p:grpSpPr>
            <p:grpSp>
              <p:nvGrpSpPr>
                <p:cNvPr id="18" name="Group 17"/>
                <p:cNvGrpSpPr/>
                <p:nvPr/>
              </p:nvGrpSpPr>
              <p:grpSpPr>
                <a:xfrm>
                  <a:off x="-3932" y="941294"/>
                  <a:ext cx="4397033" cy="2311672"/>
                  <a:chOff x="-4325" y="1066800"/>
                  <a:chExt cx="4836736" cy="2619898"/>
                </a:xfrm>
              </p:grpSpPr>
              <p:pic>
                <p:nvPicPr>
                  <p:cNvPr id="11" name="Picture 10" descr="nobel-pr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0200"/>
                    <a:ext cx="1799539" cy="137160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8801" y="1524000"/>
                    <a:ext cx="1033232" cy="1447800"/>
                  </a:xfrm>
                  <a:prstGeom prst="rect">
                    <a:avLst/>
                  </a:prstGeom>
                </p:spPr>
              </p:pic>
              <p:sp>
                <p:nvSpPr>
                  <p:cNvPr id="14" name="Rectangle 13"/>
                  <p:cNvSpPr/>
                  <p:nvPr/>
                </p:nvSpPr>
                <p:spPr>
                  <a:xfrm>
                    <a:off x="3352800" y="2438400"/>
                    <a:ext cx="1100654" cy="348814"/>
                  </a:xfrm>
                  <a:prstGeom prst="rect">
                    <a:avLst/>
                  </a:prstGeom>
                </p:spPr>
                <p:txBody>
                  <a:bodyPr wrap="none">
                    <a:spAutoFit/>
                  </a:bodyPr>
                  <a:lstStyle/>
                  <a:p>
                    <a:r>
                      <a:rPr lang="en-US" sz="1400" dirty="0">
                        <a:solidFill>
                          <a:srgbClr val="0000FF"/>
                        </a:solidFill>
                        <a:latin typeface="Arial" charset="0"/>
                        <a:ea typeface="Arial" charset="0"/>
                        <a:cs typeface="Arial" charset="0"/>
                      </a:rPr>
                      <a:t>Otto Stern</a:t>
                    </a:r>
                  </a:p>
                </p:txBody>
              </p:sp>
              <p:sp>
                <p:nvSpPr>
                  <p:cNvPr id="15" name="TextBox 14"/>
                  <p:cNvSpPr txBox="1"/>
                  <p:nvPr/>
                </p:nvSpPr>
                <p:spPr>
                  <a:xfrm>
                    <a:off x="3037015" y="1600200"/>
                    <a:ext cx="1795396" cy="662745"/>
                  </a:xfrm>
                  <a:prstGeom prst="rect">
                    <a:avLst/>
                  </a:prstGeom>
                  <a:noFill/>
                </p:spPr>
                <p:txBody>
                  <a:bodyPr wrap="none" rtlCol="0">
                    <a:spAutoFit/>
                  </a:bodyPr>
                  <a:lstStyle/>
                  <a:p>
                    <a:pPr algn="ctr"/>
                    <a:r>
                      <a:rPr lang="en-US" sz="1600" dirty="0" smtClean="0">
                        <a:solidFill>
                          <a:srgbClr val="0000FF"/>
                        </a:solidFill>
                        <a:latin typeface="Arial" charset="0"/>
                        <a:ea typeface="Arial" charset="0"/>
                        <a:cs typeface="Arial" charset="0"/>
                      </a:rPr>
                      <a:t>Nobel Prize </a:t>
                    </a:r>
                  </a:p>
                  <a:p>
                    <a:pPr algn="ctr"/>
                    <a:r>
                      <a:rPr lang="en-US" sz="1600" dirty="0" smtClean="0">
                        <a:solidFill>
                          <a:srgbClr val="0000FF"/>
                        </a:solidFill>
                        <a:latin typeface="Arial" charset="0"/>
                        <a:ea typeface="Arial" charset="0"/>
                        <a:cs typeface="Arial" charset="0"/>
                      </a:rPr>
                      <a:t>In Physics 1943</a:t>
                    </a:r>
                    <a:endParaRPr lang="en-US" sz="1600" dirty="0">
                      <a:solidFill>
                        <a:srgbClr val="0000FF"/>
                      </a:solidFill>
                      <a:latin typeface="Arial" charset="0"/>
                      <a:ea typeface="Arial" charset="0"/>
                      <a:cs typeface="Arial" charset="0"/>
                    </a:endParaRPr>
                  </a:p>
                </p:txBody>
              </p:sp>
              <p:sp>
                <p:nvSpPr>
                  <p:cNvPr id="16" name="Rectangle 15"/>
                  <p:cNvSpPr/>
                  <p:nvPr/>
                </p:nvSpPr>
                <p:spPr>
                  <a:xfrm>
                    <a:off x="27818" y="3023952"/>
                    <a:ext cx="4479344" cy="662746"/>
                  </a:xfrm>
                  <a:prstGeom prst="rect">
                    <a:avLst/>
                  </a:prstGeom>
                </p:spPr>
                <p:txBody>
                  <a:bodyPr wrap="square">
                    <a:spAutoFit/>
                  </a:bodyPr>
                  <a:lstStyle/>
                  <a:p>
                    <a:r>
                      <a:rPr lang="en-US" sz="1400" i="1" dirty="0">
                        <a:latin typeface="+mj-lt"/>
                      </a:rPr>
                      <a:t>"</a:t>
                    </a:r>
                    <a:r>
                      <a:rPr lang="en-US" sz="1600" i="1" dirty="0">
                        <a:latin typeface="Arial" charset="0"/>
                        <a:ea typeface="Arial" charset="0"/>
                        <a:cs typeface="Arial" charset="0"/>
                      </a:rPr>
                      <a:t>for … and for his discovery of the magnetic moment of the proton"</a:t>
                    </a:r>
                    <a:r>
                      <a:rPr lang="en-US" sz="1600" dirty="0">
                        <a:latin typeface="Arial" charset="0"/>
                        <a:ea typeface="Arial" charset="0"/>
                        <a:cs typeface="Arial" charset="0"/>
                      </a:rPr>
                      <a:t>.</a:t>
                    </a:r>
                  </a:p>
                </p:txBody>
              </p:sp>
              <p:sp>
                <p:nvSpPr>
                  <p:cNvPr id="17" name="TextBox 16"/>
                  <p:cNvSpPr txBox="1"/>
                  <p:nvPr/>
                </p:nvSpPr>
                <p:spPr>
                  <a:xfrm>
                    <a:off x="-4325" y="1066800"/>
                    <a:ext cx="4256402" cy="418576"/>
                  </a:xfrm>
                  <a:prstGeom prst="rect">
                    <a:avLst/>
                  </a:prstGeom>
                  <a:noFill/>
                </p:spPr>
                <p:txBody>
                  <a:bodyPr wrap="none" rtlCol="0">
                    <a:spAutoFit/>
                  </a:bodyPr>
                  <a:lstStyle/>
                  <a:p>
                    <a:r>
                      <a:rPr lang="en-US" b="1" dirty="0" smtClean="0">
                        <a:solidFill>
                          <a:srgbClr val="006600"/>
                        </a:solidFill>
                        <a:latin typeface="Arial" charset="0"/>
                        <a:ea typeface="Arial" charset="0"/>
                        <a:cs typeface="Arial" charset="0"/>
                      </a:rPr>
                      <a:t>1933:  Proton’s magnetic moment</a:t>
                    </a:r>
                    <a:endParaRPr lang="en-US" b="1" dirty="0">
                      <a:solidFill>
                        <a:srgbClr val="006600"/>
                      </a:solidFill>
                      <a:latin typeface="Arial" charset="0"/>
                      <a:ea typeface="Arial" charset="0"/>
                      <a:cs typeface="Arial" charset="0"/>
                    </a:endParaRPr>
                  </a:p>
                </p:txBody>
              </p:sp>
            </p:grpSp>
            <p:pic>
              <p:nvPicPr>
                <p:cNvPr id="8" name="Picture 7"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20718" y="3285259"/>
                  <a:ext cx="584200" cy="241300"/>
                </a:xfrm>
                <a:prstGeom prst="rect">
                  <a:avLst/>
                </a:prstGeom>
              </p:spPr>
            </p:pic>
          </p:grpSp>
          <p:pic>
            <p:nvPicPr>
              <p:cNvPr id="55" name="Picture 54" descr="Screen shot 2010-10-27 at 10.18.35 PM.png"/>
              <p:cNvPicPr>
                <a:picLocks noChangeAspect="1"/>
              </p:cNvPicPr>
              <p:nvPr/>
            </p:nvPicPr>
            <p:blipFill>
              <a:blip r:embed="rId8"/>
              <a:stretch>
                <a:fillRect/>
              </a:stretch>
            </p:blipFill>
            <p:spPr>
              <a:xfrm>
                <a:off x="3894472" y="2897672"/>
                <a:ext cx="1162631" cy="1215737"/>
              </a:xfrm>
              <a:prstGeom prst="rect">
                <a:avLst/>
              </a:prstGeom>
            </p:spPr>
          </p:pic>
        </p:grpSp>
      </p:grpSp>
      <p:sp>
        <p:nvSpPr>
          <p:cNvPr id="62" name="Rectangle 2"/>
          <p:cNvSpPr txBox="1">
            <a:spLocks noChangeArrowheads="1"/>
          </p:cNvSpPr>
          <p:nvPr/>
        </p:nvSpPr>
        <p:spPr bwMode="auto">
          <a:xfrm>
            <a:off x="0" y="42045"/>
            <a:ext cx="9144000" cy="831861"/>
          </a:xfrm>
          <a:prstGeom prst="rect">
            <a:avLst/>
          </a:prstGeom>
          <a:noFill/>
          <a:ln w="9525">
            <a:noFill/>
            <a:miter lim="800000"/>
            <a:headEnd/>
            <a:tailEnd/>
          </a:ln>
        </p:spPr>
        <p:txBody>
          <a:bodyPr lIns="91216" tIns="45609" rIns="91216" bIns="45609" anchor="ctr">
            <a:prstTxWarp prst="textNoShape">
              <a:avLst/>
            </a:prstTxWarp>
          </a:bodyPr>
          <a:lstStyle/>
          <a:p>
            <a:r>
              <a:rPr lang="en-US" sz="2800" b="1" dirty="0">
                <a:latin typeface="Arial" charset="0"/>
                <a:ea typeface="Arial" charset="0"/>
                <a:cs typeface="Arial" charset="0"/>
              </a:rPr>
              <a:t>What is inside the </a:t>
            </a:r>
            <a:r>
              <a:rPr lang="en-US" sz="2800" b="1" dirty="0" smtClean="0">
                <a:latin typeface="Arial" charset="0"/>
                <a:ea typeface="Arial" charset="0"/>
                <a:cs typeface="Arial" charset="0"/>
              </a:rPr>
              <a:t>proton/neutron?</a:t>
            </a:r>
            <a:endParaRPr lang="en-US" sz="2800" b="1"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286D09A9-3490-DF48-B74E-80C0D2B46C05}" type="slidenum">
              <a:rPr lang="en-US" smtClean="0"/>
              <a:pPr/>
              <a:t>2</a:t>
            </a:fld>
            <a:endParaRPr lang="en-US" dirty="0"/>
          </a:p>
        </p:txBody>
      </p:sp>
      <p:grpSp>
        <p:nvGrpSpPr>
          <p:cNvPr id="59" name="Group 58"/>
          <p:cNvGrpSpPr/>
          <p:nvPr/>
        </p:nvGrpSpPr>
        <p:grpSpPr>
          <a:xfrm>
            <a:off x="40686" y="2740651"/>
            <a:ext cx="5090584" cy="3947779"/>
            <a:chOff x="-30660" y="2837618"/>
            <a:chExt cx="5090584" cy="3947779"/>
          </a:xfrm>
        </p:grpSpPr>
        <p:grpSp>
          <p:nvGrpSpPr>
            <p:cNvPr id="38" name="Group 37"/>
            <p:cNvGrpSpPr/>
            <p:nvPr/>
          </p:nvGrpSpPr>
          <p:grpSpPr>
            <a:xfrm>
              <a:off x="-30660" y="3714789"/>
              <a:ext cx="4671003" cy="3070608"/>
              <a:chOff x="-33724" y="4298144"/>
              <a:chExt cx="5138101" cy="3480023"/>
            </a:xfrm>
          </p:grpSpPr>
          <p:grpSp>
            <p:nvGrpSpPr>
              <p:cNvPr id="31" name="Group 30"/>
              <p:cNvGrpSpPr/>
              <p:nvPr/>
            </p:nvGrpSpPr>
            <p:grpSpPr>
              <a:xfrm>
                <a:off x="0" y="4724400"/>
                <a:ext cx="4757968" cy="1447800"/>
                <a:chOff x="0" y="4724400"/>
                <a:chExt cx="4757968" cy="1447800"/>
              </a:xfrm>
            </p:grpSpPr>
            <p:pic>
              <p:nvPicPr>
                <p:cNvPr id="27" name="Picture 26" descr="nobel-pr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800600"/>
                  <a:ext cx="1799539" cy="1371600"/>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0200" y="4724400"/>
                  <a:ext cx="1033232" cy="1447800"/>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67000" y="4724400"/>
                  <a:ext cx="1023697" cy="1447800"/>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33800" y="4724400"/>
                  <a:ext cx="1024168" cy="1435100"/>
                </a:xfrm>
                <a:prstGeom prst="rect">
                  <a:avLst/>
                </a:prstGeom>
              </p:spPr>
            </p:pic>
          </p:grpSp>
          <p:sp>
            <p:nvSpPr>
              <p:cNvPr id="32" name="TextBox 31"/>
              <p:cNvSpPr txBox="1"/>
              <p:nvPr/>
            </p:nvSpPr>
            <p:spPr>
              <a:xfrm>
                <a:off x="911102" y="6172201"/>
                <a:ext cx="4193275" cy="383695"/>
              </a:xfrm>
              <a:prstGeom prst="rect">
                <a:avLst/>
              </a:prstGeom>
              <a:noFill/>
            </p:spPr>
            <p:txBody>
              <a:bodyPr wrap="square" rtlCol="0">
                <a:spAutoFit/>
              </a:bodyPr>
              <a:lstStyle/>
              <a:p>
                <a:pPr algn="ctr"/>
                <a:r>
                  <a:rPr lang="en-US" sz="1600" dirty="0" smtClean="0">
                    <a:solidFill>
                      <a:srgbClr val="0000FF"/>
                    </a:solidFill>
                    <a:latin typeface="Arial" charset="0"/>
                    <a:ea typeface="Arial" charset="0"/>
                    <a:cs typeface="Arial" charset="0"/>
                  </a:rPr>
                  <a:t>Nobel Prize in Physics 1990</a:t>
                </a:r>
                <a:endParaRPr lang="en-US" sz="1600" dirty="0">
                  <a:solidFill>
                    <a:srgbClr val="0000FF"/>
                  </a:solidFill>
                  <a:latin typeface="Arial" charset="0"/>
                  <a:ea typeface="Arial" charset="0"/>
                  <a:cs typeface="Arial" charset="0"/>
                </a:endParaRPr>
              </a:p>
            </p:txBody>
          </p:sp>
          <p:grpSp>
            <p:nvGrpSpPr>
              <p:cNvPr id="36" name="Group 35"/>
              <p:cNvGrpSpPr/>
              <p:nvPr/>
            </p:nvGrpSpPr>
            <p:grpSpPr>
              <a:xfrm>
                <a:off x="844854" y="6453233"/>
                <a:ext cx="4259523" cy="320258"/>
                <a:chOff x="844854" y="6453233"/>
                <a:chExt cx="4259523" cy="320258"/>
              </a:xfrm>
            </p:grpSpPr>
            <p:sp>
              <p:nvSpPr>
                <p:cNvPr id="33" name="Rectangle 32"/>
                <p:cNvSpPr/>
                <p:nvPr/>
              </p:nvSpPr>
              <p:spPr>
                <a:xfrm>
                  <a:off x="844854" y="6453233"/>
                  <a:ext cx="1587327" cy="296491"/>
                </a:xfrm>
                <a:prstGeom prst="rect">
                  <a:avLst/>
                </a:prstGeom>
              </p:spPr>
              <p:txBody>
                <a:bodyPr wrap="none">
                  <a:spAutoFit/>
                </a:bodyPr>
                <a:lstStyle/>
                <a:p>
                  <a:r>
                    <a:rPr lang="en-US" sz="1100" dirty="0">
                      <a:solidFill>
                        <a:srgbClr val="0000FF"/>
                      </a:solidFill>
                      <a:latin typeface="Arial" charset="0"/>
                      <a:ea typeface="Arial" charset="0"/>
                      <a:cs typeface="Arial" charset="0"/>
                    </a:rPr>
                    <a:t>Jerome I. Friedman,</a:t>
                  </a:r>
                </a:p>
              </p:txBody>
            </p:sp>
            <p:sp>
              <p:nvSpPr>
                <p:cNvPr id="34" name="Rectangle 33"/>
                <p:cNvSpPr/>
                <p:nvPr/>
              </p:nvSpPr>
              <p:spPr>
                <a:xfrm>
                  <a:off x="2275479" y="6477000"/>
                  <a:ext cx="1453316" cy="296491"/>
                </a:xfrm>
                <a:prstGeom prst="rect">
                  <a:avLst/>
                </a:prstGeom>
              </p:spPr>
              <p:txBody>
                <a:bodyPr wrap="none">
                  <a:spAutoFit/>
                </a:bodyPr>
                <a:lstStyle/>
                <a:p>
                  <a:r>
                    <a:rPr lang="en-US" sz="1100" dirty="0">
                      <a:solidFill>
                        <a:srgbClr val="0000FF"/>
                      </a:solidFill>
                      <a:latin typeface="Arial" charset="0"/>
                      <a:ea typeface="Arial" charset="0"/>
                      <a:cs typeface="Arial" charset="0"/>
                    </a:rPr>
                    <a:t>Henry W. Kendall,</a:t>
                  </a:r>
                </a:p>
              </p:txBody>
            </p:sp>
            <p:sp>
              <p:nvSpPr>
                <p:cNvPr id="35" name="Rectangle 34"/>
                <p:cNvSpPr/>
                <p:nvPr/>
              </p:nvSpPr>
              <p:spPr>
                <a:xfrm>
                  <a:off x="3702198" y="6477000"/>
                  <a:ext cx="1402179" cy="296491"/>
                </a:xfrm>
                <a:prstGeom prst="rect">
                  <a:avLst/>
                </a:prstGeom>
              </p:spPr>
              <p:txBody>
                <a:bodyPr wrap="none">
                  <a:spAutoFit/>
                </a:bodyPr>
                <a:lstStyle/>
                <a:p>
                  <a:r>
                    <a:rPr lang="en-US" sz="1100" dirty="0">
                      <a:solidFill>
                        <a:srgbClr val="0000FF"/>
                      </a:solidFill>
                      <a:latin typeface="Arial" charset="0"/>
                      <a:ea typeface="Arial" charset="0"/>
                      <a:cs typeface="Arial" charset="0"/>
                    </a:rPr>
                    <a:t>Richard E. Taylor</a:t>
                  </a:r>
                </a:p>
              </p:txBody>
            </p:sp>
          </p:grpSp>
          <p:sp>
            <p:nvSpPr>
              <p:cNvPr id="37" name="Rectangle 36"/>
              <p:cNvSpPr/>
              <p:nvPr/>
            </p:nvSpPr>
            <p:spPr>
              <a:xfrm>
                <a:off x="304800" y="6836370"/>
                <a:ext cx="4648200" cy="941797"/>
              </a:xfrm>
              <a:prstGeom prst="rect">
                <a:avLst/>
              </a:prstGeom>
            </p:spPr>
            <p:txBody>
              <a:bodyPr wrap="square">
                <a:spAutoFit/>
              </a:bodyPr>
              <a:lstStyle/>
              <a:p>
                <a:r>
                  <a:rPr lang="en-US" sz="1600" i="1" dirty="0">
                    <a:latin typeface="Arial" charset="0"/>
                    <a:ea typeface="Arial" charset="0"/>
                    <a:cs typeface="Arial" charset="0"/>
                  </a:rPr>
                  <a:t>"for their pioneering investigations concerning deep inelastic scattering of electrons on </a:t>
                </a:r>
                <a:r>
                  <a:rPr lang="en-US" sz="1600" i="1" dirty="0" smtClean="0">
                    <a:latin typeface="Arial" charset="0"/>
                    <a:ea typeface="Arial" charset="0"/>
                    <a:cs typeface="Arial" charset="0"/>
                  </a:rPr>
                  <a:t>protons …"</a:t>
                </a:r>
                <a:r>
                  <a:rPr lang="en-US" sz="1600" dirty="0">
                    <a:latin typeface="Arial" charset="0"/>
                    <a:ea typeface="Arial" charset="0"/>
                    <a:cs typeface="Arial" charset="0"/>
                  </a:rPr>
                  <a:t>.</a:t>
                </a:r>
              </a:p>
            </p:txBody>
          </p:sp>
          <p:sp>
            <p:nvSpPr>
              <p:cNvPr id="26" name="TextBox 25"/>
              <p:cNvSpPr txBox="1"/>
              <p:nvPr/>
            </p:nvSpPr>
            <p:spPr>
              <a:xfrm>
                <a:off x="-33724" y="4298144"/>
                <a:ext cx="4435060" cy="418576"/>
              </a:xfrm>
              <a:prstGeom prst="rect">
                <a:avLst/>
              </a:prstGeom>
              <a:noFill/>
            </p:spPr>
            <p:txBody>
              <a:bodyPr wrap="none" rtlCol="0">
                <a:spAutoFit/>
              </a:bodyPr>
              <a:lstStyle/>
              <a:p>
                <a:r>
                  <a:rPr lang="en-US" b="1" dirty="0" smtClean="0">
                    <a:solidFill>
                      <a:srgbClr val="006600"/>
                    </a:solidFill>
                    <a:latin typeface="Arial" charset="0"/>
                    <a:ea typeface="Arial" charset="0"/>
                    <a:cs typeface="Arial" charset="0"/>
                  </a:rPr>
                  <a:t>1969:  Deep inelastic e-p scattering</a:t>
                </a:r>
                <a:endParaRPr lang="en-US" b="1" dirty="0">
                  <a:solidFill>
                    <a:srgbClr val="006600"/>
                  </a:solidFill>
                  <a:latin typeface="Arial" charset="0"/>
                  <a:ea typeface="Arial" charset="0"/>
                  <a:cs typeface="Arial" charset="0"/>
                </a:endParaRPr>
              </a:p>
            </p:txBody>
          </p:sp>
        </p:grpSp>
        <p:pic>
          <p:nvPicPr>
            <p:cNvPr id="58" name="Picture 57" descr="Screen shot 2010-10-27 at 10.19.20 PM.png"/>
            <p:cNvPicPr>
              <a:picLocks noChangeAspect="1"/>
            </p:cNvPicPr>
            <p:nvPr/>
          </p:nvPicPr>
          <p:blipFill>
            <a:blip r:embed="rId12"/>
            <a:stretch>
              <a:fillRect/>
            </a:stretch>
          </p:blipFill>
          <p:spPr>
            <a:xfrm>
              <a:off x="3883741" y="2837618"/>
              <a:ext cx="1176183" cy="1219200"/>
            </a:xfrm>
            <a:prstGeom prst="rect">
              <a:avLst/>
            </a:prstGeom>
          </p:spPr>
        </p:pic>
      </p:grpSp>
      <p:grpSp>
        <p:nvGrpSpPr>
          <p:cNvPr id="61" name="Group 60"/>
          <p:cNvGrpSpPr/>
          <p:nvPr/>
        </p:nvGrpSpPr>
        <p:grpSpPr>
          <a:xfrm>
            <a:off x="3955087" y="2649846"/>
            <a:ext cx="5336365" cy="3784493"/>
            <a:chOff x="3869336" y="2694316"/>
            <a:chExt cx="5336365" cy="3784493"/>
          </a:xfrm>
        </p:grpSpPr>
        <p:grpSp>
          <p:nvGrpSpPr>
            <p:cNvPr id="52" name="Group 51"/>
            <p:cNvGrpSpPr/>
            <p:nvPr/>
          </p:nvGrpSpPr>
          <p:grpSpPr>
            <a:xfrm>
              <a:off x="4502727" y="3664614"/>
              <a:ext cx="4702974" cy="2814195"/>
              <a:chOff x="4953000" y="4276338"/>
              <a:chExt cx="5173272" cy="3189419"/>
            </a:xfrm>
          </p:grpSpPr>
          <p:sp>
            <p:nvSpPr>
              <p:cNvPr id="39" name="TextBox 38"/>
              <p:cNvSpPr txBox="1"/>
              <p:nvPr/>
            </p:nvSpPr>
            <p:spPr>
              <a:xfrm>
                <a:off x="5622079" y="4276338"/>
                <a:ext cx="4073020" cy="418576"/>
              </a:xfrm>
              <a:prstGeom prst="rect">
                <a:avLst/>
              </a:prstGeom>
              <a:noFill/>
            </p:spPr>
            <p:txBody>
              <a:bodyPr wrap="none" rtlCol="0">
                <a:spAutoFit/>
              </a:bodyPr>
              <a:lstStyle/>
              <a:p>
                <a:r>
                  <a:rPr lang="en-US" b="1" dirty="0" smtClean="0">
                    <a:solidFill>
                      <a:srgbClr val="006600"/>
                    </a:solidFill>
                    <a:latin typeface="Arial" charset="0"/>
                    <a:ea typeface="Arial" charset="0"/>
                    <a:cs typeface="Arial" charset="0"/>
                  </a:rPr>
                  <a:t>1974: QCD Asymptotic Freedom</a:t>
                </a:r>
                <a:endParaRPr lang="en-US" b="1" dirty="0">
                  <a:solidFill>
                    <a:srgbClr val="006600"/>
                  </a:solidFill>
                  <a:latin typeface="Arial" charset="0"/>
                  <a:ea typeface="Arial" charset="0"/>
                  <a:cs typeface="Arial" charset="0"/>
                </a:endParaRPr>
              </a:p>
            </p:txBody>
          </p:sp>
          <p:grpSp>
            <p:nvGrpSpPr>
              <p:cNvPr id="44" name="Group 43"/>
              <p:cNvGrpSpPr/>
              <p:nvPr/>
            </p:nvGrpSpPr>
            <p:grpSpPr>
              <a:xfrm>
                <a:off x="4953000" y="4724400"/>
                <a:ext cx="4834168" cy="1464263"/>
                <a:chOff x="4953000" y="4724400"/>
                <a:chExt cx="4834168" cy="1464263"/>
              </a:xfrm>
            </p:grpSpPr>
            <p:pic>
              <p:nvPicPr>
                <p:cNvPr id="40" name="Picture 39" descr="nobel-pr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4800600"/>
                  <a:ext cx="1799539" cy="1371600"/>
                </a:xfrm>
                <a:prstGeom prst="rect">
                  <a:avLst/>
                </a:prstGeom>
              </p:spPr>
            </p:pic>
            <p:pic>
              <p:nvPicPr>
                <p:cNvPr id="41" name="Picture 4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63000" y="4724400"/>
                  <a:ext cx="1024168" cy="1435099"/>
                </a:xfrm>
                <a:prstGeom prst="rect">
                  <a:avLst/>
                </a:prstGeom>
              </p:spPr>
            </p:pic>
            <p:pic>
              <p:nvPicPr>
                <p:cNvPr id="42" name="Picture 4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96200" y="4724400"/>
                  <a:ext cx="1056502" cy="1447799"/>
                </a:xfrm>
                <a:prstGeom prst="rect">
                  <a:avLst/>
                </a:prstGeom>
              </p:spPr>
            </p:pic>
            <p:pic>
              <p:nvPicPr>
                <p:cNvPr id="43" name="Picture 4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29399" y="4724400"/>
                  <a:ext cx="1044981" cy="1464263"/>
                </a:xfrm>
                <a:prstGeom prst="rect">
                  <a:avLst/>
                </a:prstGeom>
              </p:spPr>
            </p:pic>
          </p:grpSp>
          <p:grpSp>
            <p:nvGrpSpPr>
              <p:cNvPr id="51" name="Group 50"/>
              <p:cNvGrpSpPr/>
              <p:nvPr/>
            </p:nvGrpSpPr>
            <p:grpSpPr>
              <a:xfrm>
                <a:off x="5935273" y="6107076"/>
                <a:ext cx="4190999" cy="679115"/>
                <a:chOff x="5935273" y="6107076"/>
                <a:chExt cx="4190999" cy="679115"/>
              </a:xfrm>
            </p:grpSpPr>
            <p:sp>
              <p:nvSpPr>
                <p:cNvPr id="45" name="TextBox 44"/>
                <p:cNvSpPr txBox="1"/>
                <p:nvPr/>
              </p:nvSpPr>
              <p:spPr>
                <a:xfrm>
                  <a:off x="5935273" y="6107076"/>
                  <a:ext cx="4190999" cy="383694"/>
                </a:xfrm>
                <a:prstGeom prst="rect">
                  <a:avLst/>
                </a:prstGeom>
                <a:noFill/>
              </p:spPr>
              <p:txBody>
                <a:bodyPr wrap="square" rtlCol="0">
                  <a:spAutoFit/>
                </a:bodyPr>
                <a:lstStyle/>
                <a:p>
                  <a:pPr algn="ctr"/>
                  <a:r>
                    <a:rPr lang="en-US" sz="1600" dirty="0" smtClean="0">
                      <a:solidFill>
                        <a:srgbClr val="0000FF"/>
                      </a:solidFill>
                      <a:latin typeface="Arial" charset="0"/>
                      <a:ea typeface="Arial" charset="0"/>
                      <a:cs typeface="Arial" charset="0"/>
                    </a:rPr>
                    <a:t>Nobel Prize in Physics 2004</a:t>
                  </a:r>
                  <a:endParaRPr lang="en-US" sz="1600" dirty="0">
                    <a:solidFill>
                      <a:srgbClr val="0000FF"/>
                    </a:solidFill>
                    <a:latin typeface="Arial" charset="0"/>
                    <a:ea typeface="Arial" charset="0"/>
                    <a:cs typeface="Arial" charset="0"/>
                  </a:endParaRPr>
                </a:p>
              </p:txBody>
            </p:sp>
            <p:grpSp>
              <p:nvGrpSpPr>
                <p:cNvPr id="49" name="Group 48"/>
                <p:cNvGrpSpPr/>
                <p:nvPr/>
              </p:nvGrpSpPr>
              <p:grpSpPr>
                <a:xfrm>
                  <a:off x="6165517" y="6455547"/>
                  <a:ext cx="3660652" cy="330644"/>
                  <a:chOff x="6394117" y="6531747"/>
                  <a:chExt cx="3660652" cy="330644"/>
                </a:xfrm>
              </p:grpSpPr>
              <p:sp>
                <p:nvSpPr>
                  <p:cNvPr id="46" name="Rectangle 45"/>
                  <p:cNvSpPr/>
                  <p:nvPr/>
                </p:nvSpPr>
                <p:spPr>
                  <a:xfrm>
                    <a:off x="6394117" y="6531747"/>
                    <a:ext cx="1261115" cy="296491"/>
                  </a:xfrm>
                  <a:prstGeom prst="rect">
                    <a:avLst/>
                  </a:prstGeom>
                </p:spPr>
                <p:txBody>
                  <a:bodyPr wrap="none">
                    <a:spAutoFit/>
                  </a:bodyPr>
                  <a:lstStyle/>
                  <a:p>
                    <a:r>
                      <a:rPr lang="en-US" sz="1100" dirty="0">
                        <a:solidFill>
                          <a:srgbClr val="0000FF"/>
                        </a:solidFill>
                        <a:latin typeface="Arial" charset="0"/>
                        <a:ea typeface="Arial" charset="0"/>
                        <a:cs typeface="Arial" charset="0"/>
                      </a:rPr>
                      <a:t>David J. Gross,</a:t>
                    </a:r>
                  </a:p>
                </p:txBody>
              </p:sp>
              <p:sp>
                <p:nvSpPr>
                  <p:cNvPr id="47" name="Rectangle 46"/>
                  <p:cNvSpPr/>
                  <p:nvPr/>
                </p:nvSpPr>
                <p:spPr>
                  <a:xfrm>
                    <a:off x="7644711" y="6565900"/>
                    <a:ext cx="1398652" cy="296491"/>
                  </a:xfrm>
                  <a:prstGeom prst="rect">
                    <a:avLst/>
                  </a:prstGeom>
                </p:spPr>
                <p:txBody>
                  <a:bodyPr wrap="none">
                    <a:spAutoFit/>
                  </a:bodyPr>
                  <a:lstStyle/>
                  <a:p>
                    <a:r>
                      <a:rPr lang="en-US" sz="1100" dirty="0">
                        <a:solidFill>
                          <a:srgbClr val="0000FF"/>
                        </a:solidFill>
                        <a:latin typeface="Arial" charset="0"/>
                        <a:ea typeface="Arial" charset="0"/>
                        <a:cs typeface="Arial" charset="0"/>
                      </a:rPr>
                      <a:t>H. David </a:t>
                    </a:r>
                    <a:r>
                      <a:rPr lang="en-US" sz="1100" dirty="0" err="1">
                        <a:solidFill>
                          <a:srgbClr val="0000FF"/>
                        </a:solidFill>
                        <a:latin typeface="Arial" charset="0"/>
                        <a:ea typeface="Arial" charset="0"/>
                        <a:cs typeface="Arial" charset="0"/>
                      </a:rPr>
                      <a:t>Politzer</a:t>
                    </a:r>
                    <a:r>
                      <a:rPr lang="en-US" sz="1100" dirty="0">
                        <a:solidFill>
                          <a:srgbClr val="0000FF"/>
                        </a:solidFill>
                        <a:latin typeface="+mj-lt"/>
                      </a:rPr>
                      <a:t>,</a:t>
                    </a:r>
                  </a:p>
                </p:txBody>
              </p:sp>
              <p:sp>
                <p:nvSpPr>
                  <p:cNvPr id="48" name="Rectangle 47"/>
                  <p:cNvSpPr/>
                  <p:nvPr/>
                </p:nvSpPr>
                <p:spPr>
                  <a:xfrm>
                    <a:off x="8876529" y="6553200"/>
                    <a:ext cx="1178240" cy="296491"/>
                  </a:xfrm>
                  <a:prstGeom prst="rect">
                    <a:avLst/>
                  </a:prstGeom>
                </p:spPr>
                <p:txBody>
                  <a:bodyPr wrap="none">
                    <a:spAutoFit/>
                  </a:bodyPr>
                  <a:lstStyle/>
                  <a:p>
                    <a:r>
                      <a:rPr lang="en-US" sz="1100" dirty="0">
                        <a:solidFill>
                          <a:srgbClr val="0000FF"/>
                        </a:solidFill>
                        <a:latin typeface="Arial" charset="0"/>
                        <a:ea typeface="Arial" charset="0"/>
                        <a:cs typeface="Arial" charset="0"/>
                      </a:rPr>
                      <a:t>Frank </a:t>
                    </a:r>
                    <a:r>
                      <a:rPr lang="en-US" sz="1100" dirty="0" err="1">
                        <a:solidFill>
                          <a:srgbClr val="0000FF"/>
                        </a:solidFill>
                        <a:latin typeface="Arial" charset="0"/>
                        <a:ea typeface="Arial" charset="0"/>
                        <a:cs typeface="Arial" charset="0"/>
                      </a:rPr>
                      <a:t>Wilczek</a:t>
                    </a:r>
                    <a:endParaRPr lang="en-US" sz="1100" dirty="0">
                      <a:solidFill>
                        <a:srgbClr val="0000FF"/>
                      </a:solidFill>
                      <a:latin typeface="Arial" charset="0"/>
                      <a:ea typeface="Arial" charset="0"/>
                      <a:cs typeface="Arial" charset="0"/>
                    </a:endParaRPr>
                  </a:p>
                </p:txBody>
              </p:sp>
            </p:grpSp>
          </p:grpSp>
          <p:sp>
            <p:nvSpPr>
              <p:cNvPr id="50" name="Rectangle 49"/>
              <p:cNvSpPr/>
              <p:nvPr/>
            </p:nvSpPr>
            <p:spPr>
              <a:xfrm>
                <a:off x="5486400" y="6803012"/>
                <a:ext cx="4191000" cy="662745"/>
              </a:xfrm>
              <a:prstGeom prst="rect">
                <a:avLst/>
              </a:prstGeom>
            </p:spPr>
            <p:txBody>
              <a:bodyPr wrap="square">
                <a:spAutoFit/>
              </a:bodyPr>
              <a:lstStyle/>
              <a:p>
                <a:r>
                  <a:rPr lang="en-US" sz="1600" i="1" dirty="0">
                    <a:latin typeface="Arial" charset="0"/>
                    <a:ea typeface="Arial" charset="0"/>
                    <a:cs typeface="Arial" charset="0"/>
                  </a:rPr>
                  <a:t>"for the discovery of asymptotic freedom in the theory of the strong interaction"</a:t>
                </a:r>
                <a:r>
                  <a:rPr lang="en-US" sz="1600" dirty="0">
                    <a:latin typeface="Arial" charset="0"/>
                    <a:ea typeface="Arial" charset="0"/>
                    <a:cs typeface="Arial" charset="0"/>
                  </a:rPr>
                  <a:t>.</a:t>
                </a:r>
              </a:p>
            </p:txBody>
          </p:sp>
        </p:grpSp>
        <p:pic>
          <p:nvPicPr>
            <p:cNvPr id="60" name="Picture 59" descr="Screen shot 2010-10-27 at 10.19.37 PM.png"/>
            <p:cNvPicPr>
              <a:picLocks noChangeAspect="1"/>
            </p:cNvPicPr>
            <p:nvPr/>
          </p:nvPicPr>
          <p:blipFill>
            <a:blip r:embed="rId16"/>
            <a:stretch>
              <a:fillRect/>
            </a:stretch>
          </p:blipFill>
          <p:spPr>
            <a:xfrm>
              <a:off x="3869336" y="2694316"/>
              <a:ext cx="1187767" cy="1219200"/>
            </a:xfrm>
            <a:prstGeom prst="rect">
              <a:avLst/>
            </a:prstGeom>
          </p:spPr>
        </p:pic>
      </p:grpSp>
    </p:spTree>
    <p:extLst>
      <p:ext uri="{BB962C8B-B14F-4D97-AF65-F5344CB8AC3E}">
        <p14:creationId xmlns:p14="http://schemas.microsoft.com/office/powerpoint/2010/main" val="3830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02439"/>
            <a:ext cx="8464378" cy="487490"/>
          </a:xfrm>
        </p:spPr>
        <p:txBody>
          <a:bodyPr>
            <a:noAutofit/>
          </a:bodyPr>
          <a:lstStyle/>
          <a:p>
            <a:r>
              <a:rPr lang="en-US" dirty="0" smtClean="0">
                <a:ea typeface="Arial" charset="0"/>
                <a:cs typeface="Arial" charset="0"/>
              </a:rPr>
              <a:t>D</a:t>
            </a:r>
            <a:r>
              <a:rPr lang="en-US" baseline="30000" dirty="0" smtClean="0">
                <a:ea typeface="Arial" charset="0"/>
                <a:cs typeface="Arial" charset="0"/>
              </a:rPr>
              <a:t>Q</a:t>
            </a:r>
            <a:r>
              <a:rPr lang="en-US" baseline="-25000" dirty="0" smtClean="0">
                <a:ea typeface="Arial" charset="0"/>
                <a:cs typeface="Arial" charset="0"/>
              </a:rPr>
              <a:t>1</a:t>
            </a:r>
            <a:r>
              <a:rPr lang="en-US" dirty="0" smtClean="0">
                <a:ea typeface="Arial" charset="0"/>
                <a:cs typeface="Arial" charset="0"/>
              </a:rPr>
              <a:t>(t) - Gravitational Form Factor</a:t>
            </a:r>
            <a:endParaRPr lang="en-US" dirty="0">
              <a:ea typeface="Arial" charset="0"/>
              <a:cs typeface="Arial"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0827" y="1238766"/>
            <a:ext cx="3764280" cy="3650361"/>
          </a:xfrm>
          <a:prstGeom prst="rect">
            <a:avLst/>
          </a:prstGeom>
        </p:spPr>
      </p:pic>
      <p:sp>
        <p:nvSpPr>
          <p:cNvPr id="9" name="TextBox 8"/>
          <p:cNvSpPr txBox="1"/>
          <p:nvPr/>
        </p:nvSpPr>
        <p:spPr>
          <a:xfrm>
            <a:off x="565317" y="5425241"/>
            <a:ext cx="8576387" cy="523220"/>
          </a:xfrm>
          <a:prstGeom prst="rect">
            <a:avLst/>
          </a:prstGeom>
          <a:solidFill>
            <a:srgbClr val="CCFFCC"/>
          </a:solidFill>
          <a:ln>
            <a:solidFill>
              <a:schemeClr val="tx1"/>
            </a:solidFill>
          </a:ln>
          <a:effectLst>
            <a:outerShdw blurRad="50800" dist="38100" dir="2700000">
              <a:srgbClr val="000000"/>
            </a:outerShdw>
          </a:effectLst>
        </p:spPr>
        <p:txBody>
          <a:bodyPr wrap="none" rtlCol="0">
            <a:spAutoFit/>
          </a:bodyPr>
          <a:lstStyle/>
          <a:p>
            <a:r>
              <a:rPr lang="en-US" sz="2800" b="1" dirty="0" smtClean="0">
                <a:latin typeface="Arial" charset="0"/>
                <a:ea typeface="Arial" charset="0"/>
                <a:cs typeface="Arial" charset="0"/>
              </a:rPr>
              <a:t>First determination of new fundamental quantity</a:t>
            </a:r>
            <a:r>
              <a:rPr lang="en-US" sz="2800" b="1" dirty="0" smtClean="0">
                <a:latin typeface="Cambria"/>
                <a:cs typeface="Cambria"/>
              </a:rPr>
              <a:t>. </a:t>
            </a:r>
            <a:endParaRPr lang="en-US" sz="2800" b="1" dirty="0">
              <a:latin typeface="Cambria"/>
              <a:cs typeface="Cambria"/>
            </a:endParaRPr>
          </a:p>
        </p:txBody>
      </p:sp>
      <p:sp>
        <p:nvSpPr>
          <p:cNvPr id="14" name="TextBox 13"/>
          <p:cNvSpPr txBox="1"/>
          <p:nvPr/>
        </p:nvSpPr>
        <p:spPr>
          <a:xfrm>
            <a:off x="566090" y="894834"/>
            <a:ext cx="4506362" cy="369332"/>
          </a:xfrm>
          <a:prstGeom prst="rect">
            <a:avLst/>
          </a:prstGeom>
          <a:noFill/>
        </p:spPr>
        <p:txBody>
          <a:bodyPr wrap="none" rtlCol="0">
            <a:spAutoFit/>
          </a:bodyPr>
          <a:lstStyle/>
          <a:p>
            <a:r>
              <a:rPr lang="en-US" b="1" dirty="0" smtClean="0">
                <a:solidFill>
                  <a:srgbClr val="800000"/>
                </a:solidFill>
                <a:latin typeface="Arial" charset="0"/>
                <a:ea typeface="Arial" charset="0"/>
                <a:cs typeface="Arial" charset="0"/>
              </a:rPr>
              <a:t>Expansion in </a:t>
            </a:r>
            <a:r>
              <a:rPr lang="en-US" b="1" dirty="0" err="1" smtClean="0">
                <a:solidFill>
                  <a:srgbClr val="800000"/>
                </a:solidFill>
                <a:latin typeface="Arial" charset="0"/>
                <a:ea typeface="Arial" charset="0"/>
                <a:cs typeface="Arial" charset="0"/>
              </a:rPr>
              <a:t>Gegenbauer</a:t>
            </a:r>
            <a:r>
              <a:rPr lang="en-US" b="1" dirty="0" smtClean="0">
                <a:solidFill>
                  <a:srgbClr val="800000"/>
                </a:solidFill>
                <a:latin typeface="Arial" charset="0"/>
                <a:ea typeface="Arial" charset="0"/>
                <a:cs typeface="Arial" charset="0"/>
              </a:rPr>
              <a:t> polynomials </a:t>
            </a:r>
            <a:endParaRPr lang="en-US" b="1" dirty="0">
              <a:solidFill>
                <a:srgbClr val="800000"/>
              </a:solidFill>
              <a:latin typeface="Arial" charset="0"/>
              <a:ea typeface="Arial" charset="0"/>
              <a:cs typeface="Arial" charset="0"/>
            </a:endParaRPr>
          </a:p>
        </p:txBody>
      </p:sp>
      <p:pic>
        <p:nvPicPr>
          <p:cNvPr id="15" name="Picture 14"/>
          <p:cNvPicPr>
            <a:picLocks noChangeAspect="1"/>
          </p:cNvPicPr>
          <p:nvPr/>
        </p:nvPicPr>
        <p:blipFill>
          <a:blip r:embed="rId3"/>
          <a:stretch>
            <a:fillRect/>
          </a:stretch>
        </p:blipFill>
        <p:spPr>
          <a:xfrm>
            <a:off x="2861619" y="2799857"/>
            <a:ext cx="2006473" cy="937387"/>
          </a:xfrm>
          <a:prstGeom prst="rect">
            <a:avLst/>
          </a:prstGeom>
        </p:spPr>
      </p:pic>
      <p:sp>
        <p:nvSpPr>
          <p:cNvPr id="8" name="TextBox 7"/>
          <p:cNvSpPr txBox="1"/>
          <p:nvPr/>
        </p:nvSpPr>
        <p:spPr>
          <a:xfrm>
            <a:off x="866358" y="3978544"/>
            <a:ext cx="3882669" cy="1015663"/>
          </a:xfrm>
          <a:prstGeom prst="rect">
            <a:avLst/>
          </a:prstGeom>
          <a:noFill/>
          <a:ln w="12700" cap="flat" cmpd="sng" algn="ctr">
            <a:solidFill>
              <a:srgbClr val="2A70EF"/>
            </a:solidFill>
            <a:prstDash val="solid"/>
            <a:round/>
            <a:headEnd type="none" w="med" len="med"/>
            <a:tailEnd type="none" w="med" len="med"/>
          </a:ln>
        </p:spPr>
        <p:txBody>
          <a:bodyPr wrap="square" rtlCol="0">
            <a:spAutoFit/>
          </a:bodyPr>
          <a:lstStyle/>
          <a:p>
            <a:pPr algn="ctr"/>
            <a:r>
              <a:rPr lang="en-US" sz="2000" b="1" dirty="0" smtClean="0">
                <a:latin typeface="Arial" charset="0"/>
                <a:ea typeface="Arial" charset="0"/>
                <a:cs typeface="Arial" charset="0"/>
              </a:rPr>
              <a:t>d</a:t>
            </a:r>
            <a:r>
              <a:rPr lang="en-US" sz="2000" b="1" baseline="-25000" dirty="0" smtClean="0">
                <a:latin typeface="Arial" charset="0"/>
                <a:ea typeface="Arial" charset="0"/>
                <a:cs typeface="Arial" charset="0"/>
              </a:rPr>
              <a:t>1</a:t>
            </a:r>
            <a:r>
              <a:rPr lang="en-US" sz="2000" b="1" dirty="0" smtClean="0">
                <a:latin typeface="Arial" charset="0"/>
                <a:ea typeface="Arial" charset="0"/>
                <a:cs typeface="Arial" charset="0"/>
              </a:rPr>
              <a:t>(0) &lt; 0 dynamical </a:t>
            </a:r>
            <a:r>
              <a:rPr lang="en-US" sz="2000" b="1" dirty="0" smtClean="0">
                <a:solidFill>
                  <a:srgbClr val="FF0000"/>
                </a:solidFill>
                <a:latin typeface="Arial" charset="0"/>
                <a:ea typeface="Arial" charset="0"/>
                <a:cs typeface="Arial" charset="0"/>
              </a:rPr>
              <a:t>stability</a:t>
            </a:r>
            <a:r>
              <a:rPr lang="en-US" sz="2000" b="1" dirty="0" smtClean="0">
                <a:latin typeface="Arial" charset="0"/>
                <a:ea typeface="Arial" charset="0"/>
                <a:cs typeface="Arial" charset="0"/>
              </a:rPr>
              <a:t> of bound state</a:t>
            </a:r>
          </a:p>
          <a:p>
            <a:pPr algn="ctr"/>
            <a:r>
              <a:rPr lang="en-US" sz="2000" b="1" dirty="0" smtClean="0">
                <a:solidFill>
                  <a:srgbClr val="FF0000"/>
                </a:solidFill>
                <a:latin typeface="Arial" charset="0"/>
                <a:ea typeface="Arial" charset="0"/>
                <a:cs typeface="Arial" charset="0"/>
              </a:rPr>
              <a:t>d</a:t>
            </a:r>
            <a:r>
              <a:rPr lang="en-US" sz="2000" b="1" baseline="30000" dirty="0" smtClean="0">
                <a:solidFill>
                  <a:srgbClr val="FF0000"/>
                </a:solidFill>
                <a:latin typeface="Arial" charset="0"/>
                <a:ea typeface="Arial" charset="0"/>
                <a:cs typeface="Arial" charset="0"/>
              </a:rPr>
              <a:t>Q</a:t>
            </a:r>
            <a:r>
              <a:rPr lang="en-US" sz="2000" b="1" baseline="-25000" dirty="0" smtClean="0">
                <a:solidFill>
                  <a:srgbClr val="FF0000"/>
                </a:solidFill>
                <a:latin typeface="Arial" charset="0"/>
                <a:ea typeface="Arial" charset="0"/>
                <a:cs typeface="Arial" charset="0"/>
              </a:rPr>
              <a:t>1</a:t>
            </a:r>
            <a:r>
              <a:rPr lang="en-US" sz="2000" b="1" dirty="0" smtClean="0">
                <a:solidFill>
                  <a:srgbClr val="FF0000"/>
                </a:solidFill>
                <a:latin typeface="Arial" charset="0"/>
                <a:ea typeface="Arial" charset="0"/>
                <a:cs typeface="Arial" charset="0"/>
              </a:rPr>
              <a:t>(0) = -2.04 ± 0.14 ± 0.33 </a:t>
            </a:r>
            <a:endParaRPr lang="en-US" sz="2000" b="1" dirty="0">
              <a:solidFill>
                <a:srgbClr val="FF0000"/>
              </a:solidFill>
              <a:latin typeface="Arial" charset="0"/>
              <a:ea typeface="Arial" charset="0"/>
              <a:cs typeface="Arial" charset="0"/>
            </a:endParaRPr>
          </a:p>
        </p:txBody>
      </p:sp>
      <p:pic>
        <p:nvPicPr>
          <p:cNvPr id="10" name="Picture 9"/>
          <p:cNvPicPr>
            <a:picLocks noChangeAspect="1"/>
          </p:cNvPicPr>
          <p:nvPr/>
        </p:nvPicPr>
        <p:blipFill>
          <a:blip r:embed="rId4"/>
          <a:stretch>
            <a:fillRect/>
          </a:stretch>
        </p:blipFill>
        <p:spPr>
          <a:xfrm>
            <a:off x="616117" y="1238766"/>
            <a:ext cx="2831465" cy="941070"/>
          </a:xfrm>
          <a:prstGeom prst="rect">
            <a:avLst/>
          </a:prstGeom>
        </p:spPr>
      </p:pic>
      <p:pic>
        <p:nvPicPr>
          <p:cNvPr id="11" name="Picture 10"/>
          <p:cNvPicPr>
            <a:picLocks noChangeAspect="1"/>
          </p:cNvPicPr>
          <p:nvPr/>
        </p:nvPicPr>
        <p:blipFill>
          <a:blip r:embed="rId5"/>
          <a:stretch>
            <a:fillRect/>
          </a:stretch>
        </p:blipFill>
        <p:spPr>
          <a:xfrm>
            <a:off x="296219" y="2114441"/>
            <a:ext cx="5213350" cy="781050"/>
          </a:xfrm>
          <a:prstGeom prst="rect">
            <a:avLst/>
          </a:prstGeom>
        </p:spPr>
      </p:pic>
      <p:sp>
        <p:nvSpPr>
          <p:cNvPr id="16" name="TextBox 15"/>
          <p:cNvSpPr txBox="1"/>
          <p:nvPr/>
        </p:nvSpPr>
        <p:spPr>
          <a:xfrm>
            <a:off x="3936501" y="1453634"/>
            <a:ext cx="684803" cy="400110"/>
          </a:xfrm>
          <a:prstGeom prst="rect">
            <a:avLst/>
          </a:prstGeom>
          <a:noFill/>
        </p:spPr>
        <p:txBody>
          <a:bodyPr wrap="none" rtlCol="0">
            <a:spAutoFit/>
          </a:bodyPr>
          <a:lstStyle/>
          <a:p>
            <a:r>
              <a:rPr lang="en-US" sz="2000" dirty="0" smtClean="0">
                <a:latin typeface="Cambria"/>
                <a:cs typeface="Cambria"/>
              </a:rPr>
              <a:t>with</a:t>
            </a:r>
            <a:endParaRPr lang="en-US" sz="2000" dirty="0">
              <a:latin typeface="Cambria"/>
              <a:cs typeface="Cambria"/>
            </a:endParaRPr>
          </a:p>
        </p:txBody>
      </p:sp>
      <p:sp>
        <p:nvSpPr>
          <p:cNvPr id="17" name="TextBox 16"/>
          <p:cNvSpPr txBox="1"/>
          <p:nvPr/>
        </p:nvSpPr>
        <p:spPr>
          <a:xfrm>
            <a:off x="6106583" y="3909319"/>
            <a:ext cx="1710725" cy="276999"/>
          </a:xfrm>
          <a:prstGeom prst="rect">
            <a:avLst/>
          </a:prstGeom>
          <a:solidFill>
            <a:schemeClr val="bg1">
              <a:alpha val="49000"/>
            </a:schemeClr>
          </a:solidFill>
        </p:spPr>
        <p:txBody>
          <a:bodyPr wrap="none" rtlCol="0">
            <a:spAutoFit/>
          </a:bodyPr>
          <a:lstStyle/>
          <a:p>
            <a:r>
              <a:rPr lang="en-US" sz="1200" dirty="0" smtClean="0"/>
              <a:t>systematic uncertainties</a:t>
            </a:r>
            <a:endParaRPr lang="en-US" sz="1200" dirty="0"/>
          </a:p>
        </p:txBody>
      </p:sp>
    </p:spTree>
    <p:extLst>
      <p:ext uri="{BB962C8B-B14F-4D97-AF65-F5344CB8AC3E}">
        <p14:creationId xmlns:p14="http://schemas.microsoft.com/office/powerpoint/2010/main" val="1740190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6" y="102139"/>
            <a:ext cx="8464378" cy="728029"/>
          </a:xfrm>
        </p:spPr>
        <p:txBody>
          <a:bodyPr>
            <a:normAutofit fontScale="90000"/>
          </a:bodyPr>
          <a:lstStyle/>
          <a:p>
            <a:r>
              <a:rPr lang="en-US" sz="2800" smtClean="0">
                <a:latin typeface="Arial" charset="0"/>
                <a:ea typeface="Arial" charset="0"/>
                <a:cs typeface="Arial" charset="0"/>
              </a:rPr>
              <a:t>The pressure distribution inside the proton</a:t>
            </a:r>
            <a:endParaRPr lang="en-US" sz="2800">
              <a:latin typeface="Arial" charset="0"/>
              <a:ea typeface="Arial" charset="0"/>
              <a:cs typeface="Arial"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769" y="773982"/>
            <a:ext cx="5413393" cy="5070339"/>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11761"/>
          <a:stretch/>
        </p:blipFill>
        <p:spPr>
          <a:xfrm>
            <a:off x="6132277" y="827474"/>
            <a:ext cx="2490952" cy="741187"/>
          </a:xfrm>
          <a:prstGeom prst="rect">
            <a:avLst/>
          </a:prstGeom>
        </p:spPr>
      </p:pic>
      <p:sp>
        <p:nvSpPr>
          <p:cNvPr id="14" name="TextBox 13"/>
          <p:cNvSpPr txBox="1"/>
          <p:nvPr/>
        </p:nvSpPr>
        <p:spPr>
          <a:xfrm>
            <a:off x="3269792" y="983885"/>
            <a:ext cx="2194283" cy="1169551"/>
          </a:xfrm>
          <a:prstGeom prst="rect">
            <a:avLst/>
          </a:prstGeom>
          <a:solidFill>
            <a:srgbClr val="92D050">
              <a:alpha val="40000"/>
            </a:srgbClr>
          </a:solidFill>
          <a:ln>
            <a:solidFill>
              <a:schemeClr val="tx1"/>
            </a:solidFill>
          </a:ln>
          <a:effectLst>
            <a:outerShdw dist="38100" dir="2700000">
              <a:srgbClr val="000000">
                <a:alpha val="50000"/>
              </a:srgbClr>
            </a:outerShdw>
          </a:effectLst>
        </p:spPr>
        <p:txBody>
          <a:bodyPr wrap="square" rtlCol="0">
            <a:spAutoFit/>
          </a:bodyPr>
          <a:lstStyle/>
          <a:p>
            <a:pPr defTabSz="457200"/>
            <a:r>
              <a:rPr lang="en-US" sz="1400" b="1" dirty="0" smtClean="0">
                <a:solidFill>
                  <a:prstClr val="black"/>
                </a:solidFill>
                <a:latin typeface="Arial" charset="0"/>
                <a:ea typeface="Arial" charset="0"/>
                <a:cs typeface="Arial" charset="0"/>
              </a:rPr>
              <a:t>Repulsive pressure at </a:t>
            </a:r>
          </a:p>
          <a:p>
            <a:pPr defTabSz="457200"/>
            <a:r>
              <a:rPr lang="en-US" sz="1400" dirty="0" smtClean="0">
                <a:solidFill>
                  <a:prstClr val="black"/>
                </a:solidFill>
                <a:latin typeface="Arial" charset="0"/>
                <a:ea typeface="Arial" charset="0"/>
                <a:cs typeface="Arial" charset="0"/>
              </a:rPr>
              <a:t>r &lt; 0.6 </a:t>
            </a:r>
            <a:r>
              <a:rPr lang="en-US" sz="1400" dirty="0" err="1" smtClean="0">
                <a:solidFill>
                  <a:prstClr val="black"/>
                </a:solidFill>
                <a:latin typeface="Arial" charset="0"/>
                <a:ea typeface="Arial" charset="0"/>
                <a:cs typeface="Arial" charset="0"/>
              </a:rPr>
              <a:t>fm</a:t>
            </a:r>
            <a:r>
              <a:rPr lang="en-US" sz="1400" dirty="0" smtClean="0">
                <a:solidFill>
                  <a:prstClr val="black"/>
                </a:solidFill>
                <a:latin typeface="Arial" charset="0"/>
                <a:ea typeface="Arial" charset="0"/>
                <a:cs typeface="Arial" charset="0"/>
              </a:rPr>
              <a:t> &lt;p&gt;  10</a:t>
            </a:r>
            <a:r>
              <a:rPr lang="en-US" sz="1400" baseline="30000" dirty="0" smtClean="0">
                <a:solidFill>
                  <a:prstClr val="black"/>
                </a:solidFill>
                <a:latin typeface="Arial" charset="0"/>
                <a:ea typeface="Arial" charset="0"/>
                <a:cs typeface="Arial" charset="0"/>
              </a:rPr>
              <a:t>35</a:t>
            </a:r>
            <a:r>
              <a:rPr lang="en-US" sz="1400" dirty="0" smtClean="0">
                <a:solidFill>
                  <a:prstClr val="black"/>
                </a:solidFill>
                <a:latin typeface="Arial" charset="0"/>
                <a:ea typeface="Arial" charset="0"/>
                <a:cs typeface="Arial" charset="0"/>
              </a:rPr>
              <a:t> Pa</a:t>
            </a:r>
          </a:p>
          <a:p>
            <a:pPr defTabSz="457200"/>
            <a:endParaRPr lang="en-US" sz="1400" dirty="0" smtClean="0">
              <a:solidFill>
                <a:prstClr val="black"/>
              </a:solidFill>
              <a:latin typeface="Arial" charset="0"/>
              <a:ea typeface="Arial" charset="0"/>
              <a:cs typeface="Arial" charset="0"/>
            </a:endParaRPr>
          </a:p>
          <a:p>
            <a:pPr defTabSz="457200"/>
            <a:r>
              <a:rPr lang="en-US" sz="1400" b="1" dirty="0" smtClean="0">
                <a:solidFill>
                  <a:prstClr val="black"/>
                </a:solidFill>
                <a:latin typeface="Arial" charset="0"/>
                <a:ea typeface="Arial" charset="0"/>
                <a:cs typeface="Arial" charset="0"/>
              </a:rPr>
              <a:t>Confining pressure at </a:t>
            </a:r>
          </a:p>
          <a:p>
            <a:pPr defTabSz="457200"/>
            <a:r>
              <a:rPr lang="en-US" sz="1400" dirty="0" smtClean="0">
                <a:solidFill>
                  <a:prstClr val="black"/>
                </a:solidFill>
                <a:latin typeface="Arial" charset="0"/>
                <a:ea typeface="Arial" charset="0"/>
                <a:cs typeface="Arial" charset="0"/>
              </a:rPr>
              <a:t>r &gt; 0.6 </a:t>
            </a:r>
            <a:r>
              <a:rPr lang="en-US" sz="1400" dirty="0" err="1" smtClean="0">
                <a:solidFill>
                  <a:prstClr val="black"/>
                </a:solidFill>
                <a:latin typeface="Arial" charset="0"/>
                <a:ea typeface="Arial" charset="0"/>
                <a:cs typeface="Arial" charset="0"/>
              </a:rPr>
              <a:t>fm</a:t>
            </a:r>
            <a:r>
              <a:rPr lang="en-US" sz="1400" dirty="0" smtClean="0">
                <a:solidFill>
                  <a:prstClr val="black"/>
                </a:solidFill>
                <a:latin typeface="Arial" charset="0"/>
                <a:ea typeface="Arial" charset="0"/>
                <a:cs typeface="Arial" charset="0"/>
              </a:rPr>
              <a:t> </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5681" y="2186936"/>
            <a:ext cx="899638" cy="89963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3459" y="2179818"/>
            <a:ext cx="905276" cy="905276"/>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67577" y="2169217"/>
            <a:ext cx="685041" cy="915877"/>
          </a:xfrm>
          <a:prstGeom prst="rect">
            <a:avLst/>
          </a:prstGeom>
        </p:spPr>
      </p:pic>
      <p:sp>
        <p:nvSpPr>
          <p:cNvPr id="6" name="TextBox 5"/>
          <p:cNvSpPr txBox="1"/>
          <p:nvPr/>
        </p:nvSpPr>
        <p:spPr>
          <a:xfrm>
            <a:off x="6015938" y="3206291"/>
            <a:ext cx="2795509" cy="276999"/>
          </a:xfrm>
          <a:prstGeom prst="rect">
            <a:avLst/>
          </a:prstGeom>
          <a:noFill/>
        </p:spPr>
        <p:txBody>
          <a:bodyPr wrap="none" rtlCol="0">
            <a:spAutoFit/>
          </a:bodyPr>
          <a:lstStyle/>
          <a:p>
            <a:r>
              <a:rPr lang="en-US" sz="1200" b="1" i="1" dirty="0" smtClean="0">
                <a:latin typeface="Arial" charset="0"/>
                <a:ea typeface="Arial" charset="0"/>
                <a:cs typeface="Arial" charset="0"/>
              </a:rPr>
              <a:t>V. </a:t>
            </a:r>
            <a:r>
              <a:rPr lang="en-US" sz="1200" b="1" i="1" dirty="0" err="1" smtClean="0">
                <a:latin typeface="Arial" charset="0"/>
                <a:ea typeface="Arial" charset="0"/>
                <a:cs typeface="Arial" charset="0"/>
              </a:rPr>
              <a:t>Burkert</a:t>
            </a:r>
            <a:r>
              <a:rPr lang="en-US" sz="1200" b="1" i="1" dirty="0" smtClean="0">
                <a:latin typeface="Arial" charset="0"/>
                <a:ea typeface="Arial" charset="0"/>
                <a:cs typeface="Arial" charset="0"/>
              </a:rPr>
              <a:t>, L. Elouadrhiri, F.X. </a:t>
            </a:r>
            <a:r>
              <a:rPr lang="en-US" sz="1200" b="1" i="1" dirty="0" err="1" smtClean="0">
                <a:latin typeface="Arial" charset="0"/>
                <a:ea typeface="Arial" charset="0"/>
                <a:cs typeface="Arial" charset="0"/>
              </a:rPr>
              <a:t>Girod</a:t>
            </a:r>
            <a:endParaRPr lang="en-US" sz="1200" b="1" i="1" dirty="0">
              <a:latin typeface="Arial" charset="0"/>
              <a:ea typeface="Arial" charset="0"/>
              <a:cs typeface="Arial" charset="0"/>
            </a:endParaRPr>
          </a:p>
        </p:txBody>
      </p:sp>
      <p:sp>
        <p:nvSpPr>
          <p:cNvPr id="7" name="Rectangle 6"/>
          <p:cNvSpPr/>
          <p:nvPr/>
        </p:nvSpPr>
        <p:spPr>
          <a:xfrm>
            <a:off x="6033785" y="1568661"/>
            <a:ext cx="3029394" cy="276999"/>
          </a:xfrm>
          <a:prstGeom prst="rect">
            <a:avLst/>
          </a:prstGeom>
        </p:spPr>
        <p:txBody>
          <a:bodyPr wrap="square">
            <a:spAutoFit/>
          </a:bodyPr>
          <a:lstStyle/>
          <a:p>
            <a:r>
              <a:rPr lang="en-US" sz="1200" b="1" i="1" dirty="0" smtClean="0">
                <a:solidFill>
                  <a:srgbClr val="000000"/>
                </a:solidFill>
                <a:latin typeface="Arial" panose="020B0604020202020204" pitchFamily="34" charset="0"/>
                <a:cs typeface="Arial" panose="020B0604020202020204" pitchFamily="34" charset="0"/>
              </a:rPr>
              <a:t>Nature </a:t>
            </a:r>
            <a:r>
              <a:rPr lang="en-US" sz="1200" b="1" i="1" dirty="0">
                <a:solidFill>
                  <a:srgbClr val="000000"/>
                </a:solidFill>
                <a:latin typeface="Arial" panose="020B0604020202020204" pitchFamily="34" charset="0"/>
                <a:cs typeface="Arial" panose="020B0604020202020204" pitchFamily="34" charset="0"/>
              </a:rPr>
              <a:t>557 (2018) no.7705, 396-399</a:t>
            </a:r>
          </a:p>
        </p:txBody>
      </p:sp>
      <p:sp>
        <p:nvSpPr>
          <p:cNvPr id="3" name="Rectangle 2"/>
          <p:cNvSpPr/>
          <p:nvPr/>
        </p:nvSpPr>
        <p:spPr>
          <a:xfrm>
            <a:off x="5635870" y="3542584"/>
            <a:ext cx="3457000" cy="2062103"/>
          </a:xfrm>
          <a:prstGeom prst="rect">
            <a:avLst/>
          </a:prstGeom>
          <a:solidFill>
            <a:srgbClr val="C63303">
              <a:alpha val="40784"/>
            </a:srgbClr>
          </a:solidFill>
        </p:spPr>
        <p:txBody>
          <a:bodyPr wrap="square">
            <a:spAutoFit/>
          </a:bodyPr>
          <a:lstStyle/>
          <a:p>
            <a:r>
              <a:rPr lang="en-US" sz="1600" b="1" dirty="0">
                <a:latin typeface="Arial" charset="0"/>
                <a:ea typeface="Arial" charset="0"/>
                <a:cs typeface="Arial" charset="0"/>
              </a:rPr>
              <a:t>This </a:t>
            </a:r>
            <a:r>
              <a:rPr lang="en-US" sz="1600" b="1" dirty="0" smtClean="0">
                <a:latin typeface="Arial" charset="0"/>
                <a:ea typeface="Arial" charset="0"/>
                <a:cs typeface="Arial" charset="0"/>
              </a:rPr>
              <a:t>work opens </a:t>
            </a:r>
            <a:r>
              <a:rPr lang="en-US" sz="1600" b="1" dirty="0">
                <a:latin typeface="Arial" charset="0"/>
                <a:ea typeface="Arial" charset="0"/>
                <a:cs typeface="Arial" charset="0"/>
              </a:rPr>
              <a:t>up a new area of </a:t>
            </a:r>
            <a:r>
              <a:rPr lang="en-US" sz="1600" b="1" dirty="0" smtClean="0">
                <a:latin typeface="Arial" charset="0"/>
                <a:ea typeface="Arial" charset="0"/>
                <a:cs typeface="Arial" charset="0"/>
              </a:rPr>
              <a:t> research </a:t>
            </a:r>
            <a:r>
              <a:rPr lang="en-US" sz="1600" b="1" dirty="0">
                <a:latin typeface="Arial" charset="0"/>
                <a:ea typeface="Arial" charset="0"/>
                <a:cs typeface="Arial" charset="0"/>
              </a:rPr>
              <a:t>on the fundamental </a:t>
            </a:r>
            <a:r>
              <a:rPr lang="en-US" sz="1600" b="1" dirty="0" smtClean="0">
                <a:latin typeface="Arial" charset="0"/>
                <a:ea typeface="Arial" charset="0"/>
                <a:cs typeface="Arial" charset="0"/>
              </a:rPr>
              <a:t>gravitational properties </a:t>
            </a:r>
            <a:r>
              <a:rPr lang="en-US" sz="1600" b="1" dirty="0">
                <a:latin typeface="Arial" charset="0"/>
                <a:ea typeface="Arial" charset="0"/>
                <a:cs typeface="Arial" charset="0"/>
              </a:rPr>
              <a:t>of protons, neutrons and nuclei, which can provide </a:t>
            </a:r>
            <a:r>
              <a:rPr lang="en-US" sz="1600" b="1" dirty="0" smtClean="0">
                <a:latin typeface="Arial" charset="0"/>
                <a:ea typeface="Arial" charset="0"/>
                <a:cs typeface="Arial" charset="0"/>
              </a:rPr>
              <a:t>access to </a:t>
            </a:r>
            <a:r>
              <a:rPr lang="en-US" sz="1600" b="1" dirty="0">
                <a:latin typeface="Arial" charset="0"/>
                <a:ea typeface="Arial" charset="0"/>
                <a:cs typeface="Arial" charset="0"/>
              </a:rPr>
              <a:t>their physical radii, the internal shear forces acting on the </a:t>
            </a:r>
            <a:r>
              <a:rPr lang="en-US" sz="1600" b="1" dirty="0" smtClean="0">
                <a:latin typeface="Arial" charset="0"/>
                <a:ea typeface="Arial" charset="0"/>
                <a:cs typeface="Arial" charset="0"/>
              </a:rPr>
              <a:t>quarks and </a:t>
            </a:r>
            <a:r>
              <a:rPr lang="en-US" sz="1600" b="1" dirty="0">
                <a:latin typeface="Arial" charset="0"/>
                <a:ea typeface="Arial" charset="0"/>
                <a:cs typeface="Arial" charset="0"/>
              </a:rPr>
              <a:t>their pressure </a:t>
            </a:r>
            <a:r>
              <a:rPr lang="en-US" sz="1600" b="1" dirty="0" smtClean="0">
                <a:latin typeface="Arial" charset="0"/>
                <a:ea typeface="Arial" charset="0"/>
                <a:cs typeface="Arial" charset="0"/>
              </a:rPr>
              <a:t>distributions. </a:t>
            </a:r>
            <a:endParaRPr lang="en-US" sz="1600" b="1" dirty="0">
              <a:effectLst/>
              <a:latin typeface="Arial" charset="0"/>
              <a:ea typeface="Arial" charset="0"/>
              <a:cs typeface="Arial" charset="0"/>
            </a:endParaRPr>
          </a:p>
        </p:txBody>
      </p:sp>
      <p:sp>
        <p:nvSpPr>
          <p:cNvPr id="13" name="TextBox 12"/>
          <p:cNvSpPr txBox="1"/>
          <p:nvPr/>
        </p:nvSpPr>
        <p:spPr>
          <a:xfrm>
            <a:off x="49686" y="5812423"/>
            <a:ext cx="7589911" cy="646331"/>
          </a:xfrm>
          <a:prstGeom prst="rect">
            <a:avLst/>
          </a:prstGeom>
          <a:solidFill>
            <a:srgbClr val="CCFFCC"/>
          </a:solidFill>
          <a:ln>
            <a:solidFill>
              <a:srgbClr val="000090"/>
            </a:solidFill>
          </a:ln>
          <a:effectLst>
            <a:outerShdw blurRad="25400" dist="38100" dir="2700000">
              <a:srgbClr val="000000"/>
            </a:outerShdw>
          </a:effectLst>
        </p:spPr>
        <p:txBody>
          <a:bodyPr wrap="square" rtlCol="0">
            <a:spAutoFit/>
          </a:bodyPr>
          <a:lstStyle/>
          <a:p>
            <a:r>
              <a:rPr lang="en-US" dirty="0" smtClean="0">
                <a:solidFill>
                  <a:prstClr val="black"/>
                </a:solidFill>
                <a:latin typeface="Arial" charset="0"/>
                <a:ea typeface="Arial" charset="0"/>
                <a:cs typeface="Arial" charset="0"/>
              </a:rPr>
              <a:t>Atmospheric pressure:  10</a:t>
            </a:r>
            <a:r>
              <a:rPr lang="en-US" baseline="30000" dirty="0" smtClean="0">
                <a:solidFill>
                  <a:prstClr val="black"/>
                </a:solidFill>
                <a:latin typeface="Arial" charset="0"/>
                <a:ea typeface="Arial" charset="0"/>
                <a:cs typeface="Arial" charset="0"/>
              </a:rPr>
              <a:t>5</a:t>
            </a:r>
            <a:r>
              <a:rPr lang="en-US" dirty="0" smtClean="0">
                <a:solidFill>
                  <a:prstClr val="black"/>
                </a:solidFill>
                <a:latin typeface="Arial" charset="0"/>
                <a:ea typeface="Arial" charset="0"/>
                <a:cs typeface="Arial" charset="0"/>
              </a:rPr>
              <a:t> Pa</a:t>
            </a:r>
            <a:endParaRPr lang="en-US" baseline="30000" dirty="0" smtClean="0">
              <a:solidFill>
                <a:prstClr val="black"/>
              </a:solidFill>
              <a:latin typeface="Arial" charset="0"/>
              <a:ea typeface="Arial" charset="0"/>
              <a:cs typeface="Arial" charset="0"/>
            </a:endParaRPr>
          </a:p>
          <a:p>
            <a:r>
              <a:rPr lang="en-US" dirty="0" smtClean="0">
                <a:solidFill>
                  <a:prstClr val="black"/>
                </a:solidFill>
                <a:latin typeface="Arial" charset="0"/>
                <a:ea typeface="Arial" charset="0"/>
                <a:cs typeface="Arial" charset="0"/>
              </a:rPr>
              <a:t>Pressure in the center of neutron stars &lt; 10</a:t>
            </a:r>
            <a:r>
              <a:rPr lang="en-US" baseline="30000" dirty="0" smtClean="0">
                <a:solidFill>
                  <a:prstClr val="black"/>
                </a:solidFill>
                <a:latin typeface="Arial" charset="0"/>
                <a:ea typeface="Arial" charset="0"/>
                <a:cs typeface="Arial" charset="0"/>
              </a:rPr>
              <a:t>34 </a:t>
            </a:r>
            <a:r>
              <a:rPr lang="en-US" dirty="0" smtClean="0">
                <a:solidFill>
                  <a:prstClr val="black"/>
                </a:solidFill>
                <a:latin typeface="Arial" charset="0"/>
                <a:ea typeface="Arial" charset="0"/>
                <a:cs typeface="Arial" charset="0"/>
              </a:rPr>
              <a:t>Pa  </a:t>
            </a:r>
          </a:p>
        </p:txBody>
      </p:sp>
    </p:spTree>
    <p:extLst>
      <p:ext uri="{BB962C8B-B14F-4D97-AF65-F5344CB8AC3E}">
        <p14:creationId xmlns:p14="http://schemas.microsoft.com/office/powerpoint/2010/main" val="1330285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News </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a:p>
        </p:txBody>
      </p:sp>
      <p:pic>
        <p:nvPicPr>
          <p:cNvPr id="5"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3646" y="808612"/>
            <a:ext cx="3240549" cy="2871372"/>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793" y="786199"/>
            <a:ext cx="3352800" cy="518160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759" b="-1825"/>
          <a:stretch/>
        </p:blipFill>
        <p:spPr>
          <a:xfrm>
            <a:off x="2789706" y="689984"/>
            <a:ext cx="3216893" cy="3396414"/>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2189" y="3359114"/>
            <a:ext cx="3949780" cy="317878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189" y="2020247"/>
            <a:ext cx="2503762" cy="3081553"/>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9553" y="2973725"/>
            <a:ext cx="2827062" cy="3543617"/>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654" y="4948506"/>
            <a:ext cx="2191607" cy="1874783"/>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34261" y="4870691"/>
            <a:ext cx="1934675" cy="1905602"/>
          </a:xfrm>
          <a:prstGeom prst="rect">
            <a:avLst/>
          </a:prstGeom>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19951" y="4808549"/>
            <a:ext cx="2438057" cy="2014739"/>
          </a:xfrm>
          <a:prstGeom prst="rect">
            <a:avLst/>
          </a:prstGeom>
        </p:spPr>
      </p:pic>
    </p:spTree>
    <p:extLst>
      <p:ext uri="{BB962C8B-B14F-4D97-AF65-F5344CB8AC3E}">
        <p14:creationId xmlns:p14="http://schemas.microsoft.com/office/powerpoint/2010/main" val="1864780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7" y="136535"/>
            <a:ext cx="8683066" cy="487490"/>
          </a:xfrm>
        </p:spPr>
        <p:txBody>
          <a:bodyPr>
            <a:noAutofit/>
          </a:bodyPr>
          <a:lstStyle/>
          <a:p>
            <a:r>
              <a:rPr lang="en-US" b="1" cap="none" smtClean="0"/>
              <a:t>12 GeV CEBAF Upgrade Project is Complete, On-time and </a:t>
            </a:r>
            <a:r>
              <a:rPr lang="en-US" cap="none" smtClean="0"/>
              <a:t>On-B</a:t>
            </a:r>
            <a:r>
              <a:rPr lang="en-US" b="1" cap="none" smtClean="0"/>
              <a:t>udget!</a:t>
            </a:r>
            <a:endParaRPr lang="en-US" b="1" cap="none"/>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1" y="797882"/>
            <a:ext cx="4172706" cy="283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4831" y="4400430"/>
            <a:ext cx="2195289" cy="1525184"/>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985" y="993582"/>
            <a:ext cx="2172520" cy="1447147"/>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p:cNvSpPr txBox="1"/>
          <p:nvPr/>
        </p:nvSpPr>
        <p:spPr>
          <a:xfrm>
            <a:off x="794351" y="6100144"/>
            <a:ext cx="7474931"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Project Completion Approved September 27, 2017</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1578" y="3481399"/>
            <a:ext cx="3443159" cy="169945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4709" y="993582"/>
            <a:ext cx="2571810" cy="1447148"/>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724349" y="2641890"/>
            <a:ext cx="2174069" cy="1641549"/>
          </a:xfrm>
          <a:prstGeom prst="rect">
            <a:avLst/>
          </a:prstGeom>
          <a:ln>
            <a:solidFill>
              <a:schemeClr val="tx1"/>
            </a:solidFill>
          </a:ln>
        </p:spPr>
      </p:pic>
    </p:spTree>
    <p:extLst>
      <p:ext uri="{BB962C8B-B14F-4D97-AF65-F5344CB8AC3E}">
        <p14:creationId xmlns:p14="http://schemas.microsoft.com/office/powerpoint/2010/main" val="4036829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7" y="136535"/>
            <a:ext cx="8683066" cy="487490"/>
          </a:xfrm>
        </p:spPr>
        <p:txBody>
          <a:bodyPr>
            <a:noAutofit/>
          </a:bodyPr>
          <a:lstStyle/>
          <a:p>
            <a:r>
              <a:rPr lang="en-US" b="1" cap="none" smtClean="0"/>
              <a:t>12 GeV CEBAF Upgrade Project is Complete, On-time and </a:t>
            </a:r>
            <a:r>
              <a:rPr lang="en-US" cap="none" smtClean="0"/>
              <a:t>On-B</a:t>
            </a:r>
            <a:r>
              <a:rPr lang="en-US" b="1" cap="none" smtClean="0"/>
              <a:t>udget!</a:t>
            </a:r>
            <a:endParaRPr lang="en-US" b="1" cap="none"/>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1" y="797882"/>
            <a:ext cx="4172706" cy="283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4831" y="4400430"/>
            <a:ext cx="2195289" cy="1525184"/>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985" y="993582"/>
            <a:ext cx="2172520" cy="1447147"/>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p:cNvSpPr txBox="1"/>
          <p:nvPr/>
        </p:nvSpPr>
        <p:spPr>
          <a:xfrm>
            <a:off x="794351" y="6100144"/>
            <a:ext cx="7474931"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Project Completion Approved September 27, 2017</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1578" y="3481399"/>
            <a:ext cx="3443159" cy="169945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4709" y="993582"/>
            <a:ext cx="2571810" cy="1447148"/>
          </a:xfrm>
          <a:prstGeom prst="rect">
            <a:avLst/>
          </a:prstGeom>
          <a:ln>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2286524" y="3307542"/>
            <a:ext cx="4157162" cy="2550682"/>
            <a:chOff x="1448376" y="2382246"/>
            <a:chExt cx="5070793" cy="3263113"/>
          </a:xfrm>
          <a:effectLst>
            <a:outerShdw blurRad="292100" dist="139700" dir="2700000" algn="ctr" rotWithShape="0">
              <a:srgbClr val="000000">
                <a:alpha val="65000"/>
              </a:srgbClr>
            </a:outerShdw>
          </a:effectLst>
        </p:grpSpPr>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68697" y="2382246"/>
              <a:ext cx="4894669" cy="326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8376" y="5242231"/>
              <a:ext cx="5070793" cy="3543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a:ea typeface="+mn-ea"/>
                  <a:cs typeface="+mn-cs"/>
                </a:rPr>
                <a:t>Secretary of Energy Project Management Achievement Award </a:t>
              </a:r>
            </a:p>
          </p:txBody>
        </p:sp>
      </p:grpSp>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724349" y="2641890"/>
            <a:ext cx="2174069" cy="1641549"/>
          </a:xfrm>
          <a:prstGeom prst="rect">
            <a:avLst/>
          </a:prstGeom>
          <a:ln>
            <a:solidFill>
              <a:schemeClr val="tx1"/>
            </a:solidFill>
          </a:ln>
        </p:spPr>
      </p:pic>
    </p:spTree>
    <p:extLst>
      <p:ext uri="{BB962C8B-B14F-4D97-AF65-F5344CB8AC3E}">
        <p14:creationId xmlns:p14="http://schemas.microsoft.com/office/powerpoint/2010/main" val="19094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normAutofit/>
          </a:bodyPr>
          <a:lstStyle/>
          <a:p>
            <a:r>
              <a:rPr lang="en-US" dirty="0" smtClean="0"/>
              <a:t>DVCS with polarized e</a:t>
            </a:r>
            <a:r>
              <a:rPr lang="en-US" baseline="30000" dirty="0" smtClean="0"/>
              <a:t>-</a:t>
            </a:r>
            <a:r>
              <a:rPr lang="en-US" dirty="0" smtClean="0"/>
              <a:t> beam in Hall A/C</a:t>
            </a:r>
            <a:endParaRPr lang="en-US" dirty="0"/>
          </a:p>
        </p:txBody>
      </p:sp>
      <p:pic>
        <p:nvPicPr>
          <p:cNvPr id="3" name="Picture 2"/>
          <p:cNvPicPr>
            <a:picLocks noChangeAspect="1"/>
          </p:cNvPicPr>
          <p:nvPr/>
        </p:nvPicPr>
        <p:blipFill>
          <a:blip r:embed="rId2"/>
          <a:stretch>
            <a:fillRect/>
          </a:stretch>
        </p:blipFill>
        <p:spPr>
          <a:xfrm>
            <a:off x="3683000" y="920767"/>
            <a:ext cx="5216017" cy="5318125"/>
          </a:xfrm>
          <a:prstGeom prst="rect">
            <a:avLst/>
          </a:prstGeom>
        </p:spPr>
      </p:pic>
      <p:sp>
        <p:nvSpPr>
          <p:cNvPr id="4" name="TextBox 3"/>
          <p:cNvSpPr txBox="1"/>
          <p:nvPr/>
        </p:nvSpPr>
        <p:spPr>
          <a:xfrm>
            <a:off x="550647" y="1028114"/>
            <a:ext cx="1138453" cy="338554"/>
          </a:xfrm>
          <a:prstGeom prst="rect">
            <a:avLst/>
          </a:prstGeom>
          <a:noFill/>
          <a:ln w="3175" cap="flat" cmpd="sng" algn="ctr">
            <a:solidFill>
              <a:schemeClr val="tx1"/>
            </a:solidFill>
            <a:prstDash val="solid"/>
            <a:round/>
            <a:headEnd type="none" w="med" len="med"/>
            <a:tailEnd type="none" w="med" len="med"/>
          </a:ln>
        </p:spPr>
        <p:txBody>
          <a:bodyPr wrap="none" rtlCol="0">
            <a:spAutoFit/>
          </a:bodyPr>
          <a:lstStyle/>
          <a:p>
            <a:r>
              <a:rPr lang="en-US" sz="1600" dirty="0" smtClean="0">
                <a:latin typeface="Calibri"/>
                <a:cs typeface="Calibri"/>
              </a:rPr>
              <a:t>E12-06-114</a:t>
            </a:r>
            <a:endParaRPr lang="en-US" sz="1600" dirty="0">
              <a:latin typeface="Calibri"/>
              <a:cs typeface="Calibri"/>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703532"/>
            <a:ext cx="3683000" cy="3559107"/>
          </a:xfrm>
          <a:prstGeom prst="rect">
            <a:avLst/>
          </a:prstGeom>
        </p:spPr>
      </p:pic>
    </p:spTree>
    <p:extLst>
      <p:ext uri="{BB962C8B-B14F-4D97-AF65-F5344CB8AC3E}">
        <p14:creationId xmlns:p14="http://schemas.microsoft.com/office/powerpoint/2010/main" val="1795302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762000"/>
            <a:ext cx="2520000" cy="568800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nchor="ctr">
            <a:spAutoFit/>
          </a:bodyPr>
          <a:lstStyle>
            <a:lvl1pPr eaLnBrk="0" hangingPunct="0">
              <a:defRPr sz="3200" b="1">
                <a:solidFill>
                  <a:schemeClr val="tx1"/>
                </a:solidFill>
                <a:latin typeface="Times New Roman" charset="0"/>
                <a:ea typeface="ＭＳ Ｐゴシック" charset="0"/>
                <a:cs typeface="ＭＳ Ｐゴシック" charset="0"/>
              </a:defRPr>
            </a:lvl1pPr>
            <a:lvl2pPr eaLnBrk="0" hangingPunct="0">
              <a:defRPr sz="3200" b="1">
                <a:solidFill>
                  <a:schemeClr val="tx1"/>
                </a:solidFill>
                <a:latin typeface="Times New Roman" charset="0"/>
                <a:ea typeface="ＭＳ Ｐゴシック" charset="0"/>
              </a:defRPr>
            </a:lvl2pPr>
            <a:lvl3pPr marL="1143000" indent="-228600" eaLnBrk="0" hangingPunct="0">
              <a:defRPr sz="3200" b="1">
                <a:solidFill>
                  <a:schemeClr val="tx1"/>
                </a:solidFill>
                <a:latin typeface="Times New Roman" charset="0"/>
                <a:ea typeface="ＭＳ Ｐゴシック" charset="0"/>
              </a:defRPr>
            </a:lvl3pPr>
            <a:lvl4pPr marL="1600200" indent="-228600" eaLnBrk="0" hangingPunct="0">
              <a:defRPr sz="3200" b="1">
                <a:solidFill>
                  <a:schemeClr val="tx1"/>
                </a:solidFill>
                <a:latin typeface="Times New Roman" charset="0"/>
                <a:ea typeface="ＭＳ Ｐゴシック" charset="0"/>
              </a:defRPr>
            </a:lvl4pPr>
            <a:lvl5pPr marL="2057400" indent="-228600" eaLnBrk="0" hangingPunct="0">
              <a:defRPr sz="32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200" b="1">
                <a:solidFill>
                  <a:schemeClr val="tx1"/>
                </a:solidFill>
                <a:latin typeface="Times New Roman" charset="0"/>
                <a:ea typeface="ＭＳ Ｐゴシック" charset="0"/>
              </a:defRPr>
            </a:lvl9pPr>
          </a:lstStyle>
          <a:p>
            <a:pPr marL="108000" indent="-108000">
              <a:buClr>
                <a:srgbClr val="BA1E2E"/>
              </a:buClr>
              <a:buSzPct val="85000"/>
              <a:buFont typeface="Arial"/>
              <a:buChar char="•"/>
            </a:pPr>
            <a:r>
              <a:rPr lang="en-US" sz="1500" b="0">
                <a:solidFill>
                  <a:srgbClr val="FFFFFF"/>
                </a:solidFill>
                <a:latin typeface="Times New Roman"/>
                <a:cs typeface="Times New Roman"/>
              </a:rPr>
              <a:t>Upgrade of the CLAS </a:t>
            </a:r>
            <a:r>
              <a:rPr lang="en-US" sz="1500" b="0" smtClean="0">
                <a:solidFill>
                  <a:srgbClr val="FFFFFF"/>
                </a:solidFill>
                <a:latin typeface="Times New Roman"/>
                <a:cs typeface="Times New Roman"/>
              </a:rPr>
              <a:t>Detector</a:t>
            </a:r>
          </a:p>
          <a:p>
            <a:pPr marL="108000" indent="-108000">
              <a:buClr>
                <a:srgbClr val="BA1E2E"/>
              </a:buClr>
              <a:buSzPct val="85000"/>
              <a:buFont typeface="Arial"/>
              <a:buChar char="•"/>
            </a:pPr>
            <a:endParaRPr lang="en-US" sz="1500" b="0">
              <a:solidFill>
                <a:srgbClr val="FFFFFF"/>
              </a:solidFill>
              <a:latin typeface="Times New Roman"/>
              <a:cs typeface="Times New Roman"/>
            </a:endParaRPr>
          </a:p>
          <a:p>
            <a:pPr marL="108000" indent="-108000">
              <a:buClr>
                <a:srgbClr val="BA1E2E"/>
              </a:buClr>
              <a:buSzPct val="85000"/>
              <a:buFont typeface="Arial"/>
              <a:buChar char="•"/>
            </a:pPr>
            <a:r>
              <a:rPr lang="en-US" sz="1500" b="0" smtClean="0">
                <a:solidFill>
                  <a:srgbClr val="FFFFFF"/>
                </a:solidFill>
                <a:latin typeface="Times New Roman"/>
                <a:cs typeface="Times New Roman"/>
              </a:rPr>
              <a:t>Optimized for exclusive and semi-inclusive reactions</a:t>
            </a:r>
          </a:p>
          <a:p>
            <a:pPr marL="108000" indent="-108000">
              <a:buClr>
                <a:srgbClr val="BA1E2E"/>
              </a:buClr>
              <a:buSzPct val="85000"/>
              <a:buFont typeface="Arial"/>
              <a:buChar char="•"/>
            </a:pPr>
            <a:endParaRPr lang="en-US" sz="1500" b="0" smtClean="0">
              <a:solidFill>
                <a:srgbClr val="FFFFFF"/>
              </a:solidFill>
              <a:latin typeface="Times New Roman"/>
              <a:cs typeface="Times New Roman"/>
            </a:endParaRPr>
          </a:p>
          <a:p>
            <a:pPr marL="108000" indent="-108000">
              <a:buClr>
                <a:srgbClr val="BA1E2E"/>
              </a:buClr>
              <a:buSzPct val="85000"/>
              <a:buFont typeface="Arial"/>
              <a:buChar char="•"/>
            </a:pPr>
            <a:r>
              <a:rPr lang="en-US" sz="1500" b="0" smtClean="0">
                <a:solidFill>
                  <a:srgbClr val="FFFFFF"/>
                </a:solidFill>
                <a:latin typeface="Times New Roman"/>
                <a:cs typeface="Times New Roman"/>
              </a:rPr>
              <a:t>Capable </a:t>
            </a:r>
            <a:r>
              <a:rPr lang="en-US" sz="1500" b="0">
                <a:solidFill>
                  <a:srgbClr val="FFFFFF"/>
                </a:solidFill>
                <a:latin typeface="Times New Roman"/>
                <a:cs typeface="Times New Roman"/>
              </a:rPr>
              <a:t>to </a:t>
            </a:r>
            <a:r>
              <a:rPr lang="en-US" sz="1500" b="0" smtClean="0">
                <a:solidFill>
                  <a:srgbClr val="FFFFFF"/>
                </a:solidFill>
                <a:latin typeface="Times New Roman"/>
                <a:cs typeface="Times New Roman"/>
              </a:rPr>
              <a:t>operate at luminosity up </a:t>
            </a:r>
            <a:r>
              <a:rPr lang="en-US" sz="1500" b="0">
                <a:solidFill>
                  <a:srgbClr val="FFFFFF"/>
                </a:solidFill>
                <a:latin typeface="Times New Roman"/>
                <a:cs typeface="Times New Roman"/>
              </a:rPr>
              <a:t>to 10</a:t>
            </a:r>
            <a:r>
              <a:rPr lang="en-US" sz="1500" b="0" baseline="30000">
                <a:solidFill>
                  <a:srgbClr val="FFFFFF"/>
                </a:solidFill>
                <a:latin typeface="Times New Roman"/>
                <a:cs typeface="Times New Roman"/>
              </a:rPr>
              <a:t>35 </a:t>
            </a:r>
            <a:r>
              <a:rPr lang="en-US" sz="1500" b="0">
                <a:solidFill>
                  <a:srgbClr val="FFFFFF"/>
                </a:solidFill>
                <a:latin typeface="Times New Roman"/>
                <a:cs typeface="Times New Roman"/>
              </a:rPr>
              <a:t>cm</a:t>
            </a:r>
            <a:r>
              <a:rPr lang="en-US" sz="1500" b="0" baseline="30000">
                <a:solidFill>
                  <a:srgbClr val="FFFFFF"/>
                </a:solidFill>
                <a:latin typeface="Times New Roman"/>
                <a:cs typeface="Times New Roman"/>
              </a:rPr>
              <a:t>-2</a:t>
            </a:r>
            <a:r>
              <a:rPr lang="en-US" sz="1500" b="0">
                <a:solidFill>
                  <a:srgbClr val="FFFFFF"/>
                </a:solidFill>
                <a:latin typeface="Times New Roman"/>
                <a:cs typeface="Times New Roman"/>
              </a:rPr>
              <a:t>sec</a:t>
            </a:r>
            <a:r>
              <a:rPr lang="en-US" sz="1500" b="0" baseline="30000">
                <a:solidFill>
                  <a:srgbClr val="FFFFFF"/>
                </a:solidFill>
                <a:latin typeface="Times New Roman"/>
                <a:cs typeface="Times New Roman"/>
              </a:rPr>
              <a:t>-1</a:t>
            </a:r>
            <a:r>
              <a:rPr lang="en-US" sz="1500" b="0">
                <a:solidFill>
                  <a:srgbClr val="FFFFFF"/>
                </a:solidFill>
                <a:latin typeface="Times New Roman"/>
                <a:cs typeface="Times New Roman"/>
              </a:rPr>
              <a:t> </a:t>
            </a:r>
            <a:endParaRPr lang="en-US" sz="1500" b="0" smtClean="0">
              <a:solidFill>
                <a:srgbClr val="FFFFFF"/>
              </a:solidFill>
              <a:latin typeface="Times New Roman"/>
              <a:cs typeface="Times New Roman"/>
            </a:endParaRPr>
          </a:p>
          <a:p>
            <a:pPr marL="108000" indent="-108000">
              <a:buClr>
                <a:srgbClr val="BA1E2E"/>
              </a:buClr>
              <a:buSzPct val="85000"/>
              <a:buFont typeface="Arial"/>
              <a:buChar char="•"/>
            </a:pPr>
            <a:endParaRPr lang="en-US" sz="1500" b="0">
              <a:solidFill>
                <a:srgbClr val="FFFFFF"/>
              </a:solidFill>
              <a:latin typeface="Times New Roman"/>
              <a:cs typeface="Times New Roman"/>
            </a:endParaRPr>
          </a:p>
          <a:p>
            <a:pPr marL="108000" indent="-108000">
              <a:buClr>
                <a:srgbClr val="BA1E2E"/>
              </a:buClr>
              <a:buSzPct val="85000"/>
              <a:buFont typeface="Arial"/>
              <a:buChar char="•"/>
            </a:pPr>
            <a:r>
              <a:rPr lang="en-US" sz="1500" b="0" smtClean="0">
                <a:solidFill>
                  <a:srgbClr val="FFFFFF"/>
                </a:solidFill>
                <a:latin typeface="Times New Roman"/>
                <a:cs typeface="Times New Roman"/>
              </a:rPr>
              <a:t>To be used with polarized target</a:t>
            </a:r>
          </a:p>
          <a:p>
            <a:pPr marL="108000" indent="-108000">
              <a:buClr>
                <a:srgbClr val="BA1E2E"/>
              </a:buClr>
              <a:buSzPct val="85000"/>
              <a:buFont typeface="Arial"/>
              <a:buChar char="•"/>
            </a:pPr>
            <a:endParaRPr lang="en-US" sz="1500" b="0">
              <a:solidFill>
                <a:srgbClr val="FFFFFF"/>
              </a:solidFill>
              <a:latin typeface="Times New Roman"/>
              <a:cs typeface="Times New Roman"/>
            </a:endParaRPr>
          </a:p>
          <a:p>
            <a:pPr marL="108000" indent="-108000">
              <a:buClr>
                <a:srgbClr val="BA1E2E"/>
              </a:buClr>
              <a:buSzPct val="85000"/>
              <a:buFont typeface="Arial"/>
              <a:buChar char="•"/>
            </a:pPr>
            <a:r>
              <a:rPr lang="en-US" sz="1500" b="0" smtClean="0">
                <a:solidFill>
                  <a:srgbClr val="FFFFFF"/>
                </a:solidFill>
                <a:latin typeface="Times New Roman"/>
                <a:cs typeface="Times New Roman"/>
              </a:rPr>
              <a:t>Particle </a:t>
            </a:r>
            <a:r>
              <a:rPr lang="en-US" sz="1500" b="0">
                <a:solidFill>
                  <a:srgbClr val="FFFFFF"/>
                </a:solidFill>
                <a:latin typeface="Times New Roman"/>
                <a:cs typeface="Times New Roman"/>
              </a:rPr>
              <a:t>ID </a:t>
            </a:r>
            <a:r>
              <a:rPr lang="en-US" sz="1500" b="0" smtClean="0">
                <a:solidFill>
                  <a:srgbClr val="FFFFFF"/>
                </a:solidFill>
                <a:latin typeface="Times New Roman"/>
                <a:cs typeface="Times New Roman"/>
              </a:rPr>
              <a:t>up to high </a:t>
            </a:r>
            <a:r>
              <a:rPr lang="en-US" sz="1500" b="0">
                <a:solidFill>
                  <a:srgbClr val="FFFFFF"/>
                </a:solidFill>
                <a:latin typeface="Times New Roman"/>
                <a:cs typeface="Times New Roman"/>
              </a:rPr>
              <a:t>momentum for e</a:t>
            </a:r>
            <a:r>
              <a:rPr lang="en-US" sz="1500" b="0" baseline="30000">
                <a:solidFill>
                  <a:srgbClr val="FFFFFF"/>
                </a:solidFill>
                <a:latin typeface="Times New Roman"/>
                <a:cs typeface="Times New Roman"/>
              </a:rPr>
              <a:t>-</a:t>
            </a:r>
            <a:r>
              <a:rPr lang="en-US" sz="1500" b="0">
                <a:solidFill>
                  <a:srgbClr val="FFFFFF"/>
                </a:solidFill>
                <a:latin typeface="Times New Roman"/>
                <a:cs typeface="Times New Roman"/>
              </a:rPr>
              <a:t>/</a:t>
            </a:r>
            <a:r>
              <a:rPr lang="el-GR" sz="1500" b="0">
                <a:solidFill>
                  <a:srgbClr val="FFFFFF"/>
                </a:solidFill>
                <a:latin typeface="Times New Roman"/>
                <a:cs typeface="Times New Roman"/>
              </a:rPr>
              <a:t>π</a:t>
            </a:r>
            <a:r>
              <a:rPr lang="en-US" sz="1500" b="0" baseline="30000">
                <a:solidFill>
                  <a:srgbClr val="FFFFFF"/>
                </a:solidFill>
                <a:latin typeface="Times New Roman"/>
                <a:cs typeface="Times New Roman"/>
              </a:rPr>
              <a:t>-</a:t>
            </a:r>
            <a:r>
              <a:rPr lang="en-US" sz="1500" b="0">
                <a:solidFill>
                  <a:srgbClr val="FFFFFF"/>
                </a:solidFill>
                <a:latin typeface="Times New Roman"/>
                <a:cs typeface="Times New Roman"/>
              </a:rPr>
              <a:t>, </a:t>
            </a:r>
            <a:r>
              <a:rPr lang="el-GR" sz="1500" b="0">
                <a:solidFill>
                  <a:srgbClr val="FFFFFF"/>
                </a:solidFill>
                <a:latin typeface="Times New Roman"/>
                <a:cs typeface="Times New Roman"/>
              </a:rPr>
              <a:t>π</a:t>
            </a:r>
            <a:r>
              <a:rPr lang="en-US" sz="1500" b="0">
                <a:solidFill>
                  <a:srgbClr val="FFFFFF"/>
                </a:solidFill>
                <a:latin typeface="Times New Roman"/>
                <a:cs typeface="Times New Roman"/>
              </a:rPr>
              <a:t>/K/p, </a:t>
            </a:r>
            <a:r>
              <a:rPr lang="el-GR" sz="1500" b="0">
                <a:solidFill>
                  <a:srgbClr val="FFFFFF"/>
                </a:solidFill>
                <a:latin typeface="Times New Roman"/>
                <a:cs typeface="Times New Roman"/>
              </a:rPr>
              <a:t>γ</a:t>
            </a:r>
            <a:r>
              <a:rPr lang="en-US" sz="1500" b="0">
                <a:solidFill>
                  <a:srgbClr val="FFFFFF"/>
                </a:solidFill>
                <a:latin typeface="Times New Roman"/>
                <a:cs typeface="Times New Roman"/>
              </a:rPr>
              <a:t>/</a:t>
            </a:r>
            <a:r>
              <a:rPr lang="el-GR" sz="1500" b="0">
                <a:solidFill>
                  <a:srgbClr val="FFFFFF"/>
                </a:solidFill>
                <a:latin typeface="Times New Roman"/>
                <a:cs typeface="Times New Roman"/>
              </a:rPr>
              <a:t>π</a:t>
            </a:r>
            <a:r>
              <a:rPr lang="en-US" sz="1500" b="0" baseline="30000">
                <a:solidFill>
                  <a:srgbClr val="FFFFFF"/>
                </a:solidFill>
                <a:latin typeface="Times New Roman"/>
                <a:cs typeface="Times New Roman"/>
              </a:rPr>
              <a:t>o</a:t>
            </a:r>
            <a:r>
              <a:rPr lang="en-US" sz="1500" b="0">
                <a:solidFill>
                  <a:srgbClr val="FFFFFF"/>
                </a:solidFill>
                <a:latin typeface="Times New Roman"/>
                <a:cs typeface="Times New Roman"/>
              </a:rPr>
              <a:t> </a:t>
            </a:r>
            <a:r>
              <a:rPr lang="en-US" sz="1500" b="0" smtClean="0">
                <a:solidFill>
                  <a:srgbClr val="FFFFFF"/>
                </a:solidFill>
                <a:latin typeface="Times New Roman"/>
                <a:cs typeface="Times New Roman"/>
              </a:rPr>
              <a:t>separation</a:t>
            </a:r>
          </a:p>
          <a:p>
            <a:pPr marL="108000" indent="-108000">
              <a:buClr>
                <a:srgbClr val="BA1E2E"/>
              </a:buClr>
              <a:buSzPct val="85000"/>
              <a:buFont typeface="Arial"/>
              <a:buChar char="•"/>
            </a:pPr>
            <a:endParaRPr lang="en-US" sz="1500" b="0">
              <a:solidFill>
                <a:srgbClr val="FFFFFF"/>
              </a:solidFill>
              <a:latin typeface="Times New Roman"/>
              <a:cs typeface="Times New Roman"/>
            </a:endParaRPr>
          </a:p>
          <a:p>
            <a:pPr marL="108000" indent="-108000">
              <a:buClr>
                <a:srgbClr val="BA1E2E"/>
              </a:buClr>
              <a:buSzPct val="85000"/>
              <a:buFont typeface="Arial"/>
              <a:buChar char="•"/>
            </a:pPr>
            <a:r>
              <a:rPr lang="en-US" sz="1500" b="0" smtClean="0">
                <a:solidFill>
                  <a:srgbClr val="FFFFFF"/>
                </a:solidFill>
                <a:latin typeface="Times New Roman"/>
                <a:cs typeface="Times New Roman"/>
              </a:rPr>
              <a:t>Good momentum </a:t>
            </a:r>
            <a:r>
              <a:rPr lang="en-US" sz="1500" b="0">
                <a:solidFill>
                  <a:srgbClr val="FFFFFF"/>
                </a:solidFill>
                <a:latin typeface="Times New Roman"/>
                <a:cs typeface="Times New Roman"/>
              </a:rPr>
              <a:t>&amp; angle resolution for use of missing mass </a:t>
            </a:r>
            <a:r>
              <a:rPr lang="en-US" sz="1500" b="0" smtClean="0">
                <a:solidFill>
                  <a:srgbClr val="FFFFFF"/>
                </a:solidFill>
                <a:latin typeface="Times New Roman"/>
                <a:cs typeface="Times New Roman"/>
              </a:rPr>
              <a:t>techniques</a:t>
            </a:r>
          </a:p>
          <a:p>
            <a:pPr marL="108000" indent="-108000">
              <a:buClr>
                <a:srgbClr val="BA1E2E"/>
              </a:buClr>
              <a:buSzPct val="85000"/>
              <a:buFont typeface="Arial"/>
              <a:buChar char="•"/>
            </a:pPr>
            <a:endParaRPr lang="en-US" sz="1500" b="0">
              <a:solidFill>
                <a:srgbClr val="FFFFFF"/>
              </a:solidFill>
              <a:latin typeface="Times New Roman"/>
              <a:cs typeface="Times New Roman"/>
            </a:endParaRPr>
          </a:p>
          <a:p>
            <a:pPr marL="108000" indent="-108000">
              <a:buClr>
                <a:srgbClr val="BA1E2E"/>
              </a:buClr>
              <a:buSzPct val="85000"/>
              <a:buFont typeface="Arial"/>
              <a:buChar char="•"/>
            </a:pPr>
            <a:r>
              <a:rPr lang="en-US" sz="1500" b="0">
                <a:solidFill>
                  <a:srgbClr val="FFFFFF"/>
                </a:solidFill>
                <a:latin typeface="Times New Roman"/>
                <a:cs typeface="Times New Roman"/>
              </a:rPr>
              <a:t>Coverage of large ranges in </a:t>
            </a:r>
            <a:r>
              <a:rPr lang="en-US" sz="1500" b="0">
                <a:solidFill>
                  <a:srgbClr val="FFFFFF"/>
                </a:solidFill>
                <a:latin typeface="Symbol" charset="2"/>
                <a:cs typeface="Symbol" charset="2"/>
              </a:rPr>
              <a:t>J</a:t>
            </a:r>
            <a:r>
              <a:rPr lang="en-US" sz="1500" b="0">
                <a:solidFill>
                  <a:srgbClr val="FFFFFF"/>
                </a:solidFill>
                <a:latin typeface="Times New Roman"/>
                <a:cs typeface="Times New Roman"/>
              </a:rPr>
              <a:t> and </a:t>
            </a:r>
            <a:r>
              <a:rPr lang="en-US" sz="1500" b="0">
                <a:solidFill>
                  <a:srgbClr val="FFFFFF"/>
                </a:solidFill>
                <a:latin typeface="Symbol" charset="2"/>
                <a:cs typeface="Symbol" charset="2"/>
              </a:rPr>
              <a:t>f </a:t>
            </a:r>
            <a:r>
              <a:rPr lang="en-US" sz="1500" b="0" smtClean="0">
                <a:solidFill>
                  <a:srgbClr val="FFFFFF"/>
                </a:solidFill>
                <a:latin typeface="Times New Roman"/>
                <a:cs typeface="Times New Roman"/>
              </a:rPr>
              <a:t>angles</a:t>
            </a:r>
          </a:p>
        </p:txBody>
      </p:sp>
      <p:sp>
        <p:nvSpPr>
          <p:cNvPr id="13" name="Title 1"/>
          <p:cNvSpPr>
            <a:spLocks noGrp="1"/>
          </p:cNvSpPr>
          <p:nvPr>
            <p:ph type="title"/>
          </p:nvPr>
        </p:nvSpPr>
        <p:spPr>
          <a:xfrm>
            <a:off x="-101600" y="76200"/>
            <a:ext cx="9144000" cy="685800"/>
          </a:xfrm>
        </p:spPr>
        <p:txBody>
          <a:bodyPr>
            <a:normAutofit/>
          </a:bodyPr>
          <a:lstStyle/>
          <a:p>
            <a:pPr eaLnBrk="1" hangingPunct="1">
              <a:defRPr/>
            </a:pPr>
            <a:r>
              <a:rPr lang="en-US" sz="3600" cap="small" spc="300" smtClean="0">
                <a:latin typeface="Arial" charset="0"/>
                <a:ea typeface="Arial" charset="0"/>
                <a:cs typeface="Arial" charset="0"/>
              </a:rPr>
              <a:t>The CLAS12 Detector</a:t>
            </a:r>
          </a:p>
        </p:txBody>
      </p:sp>
      <p:grpSp>
        <p:nvGrpSpPr>
          <p:cNvPr id="16" name="Group 15"/>
          <p:cNvGrpSpPr/>
          <p:nvPr/>
        </p:nvGrpSpPr>
        <p:grpSpPr>
          <a:xfrm>
            <a:off x="2438400" y="762000"/>
            <a:ext cx="6693923" cy="5704800"/>
            <a:chOff x="2438400" y="762000"/>
            <a:chExt cx="6693923" cy="5704800"/>
          </a:xfrm>
        </p:grpSpPr>
        <p:pic>
          <p:nvPicPr>
            <p:cNvPr id="21" name="Picture 20"/>
            <p:cNvPicPr>
              <a:picLocks/>
            </p:cNvPicPr>
            <p:nvPr/>
          </p:nvPicPr>
          <p:blipFill rotWithShape="1">
            <a:blip r:embed="rId3" cstate="screen">
              <a:extLst>
                <a:ext uri="{28A0092B-C50C-407E-A947-70E740481C1C}">
                  <a14:useLocalDpi xmlns:a14="http://schemas.microsoft.com/office/drawing/2010/main"/>
                </a:ext>
              </a:extLst>
            </a:blip>
            <a:srcRect l="-614"/>
            <a:stretch/>
          </p:blipFill>
          <p:spPr>
            <a:xfrm>
              <a:off x="2438400" y="762000"/>
              <a:ext cx="6693923" cy="5679615"/>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bwMode="auto">
            <a:xfrm>
              <a:off x="2438400" y="5638800"/>
              <a:ext cx="1524000" cy="828000"/>
            </a:xfrm>
            <a:prstGeom prst="rect">
              <a:avLst/>
            </a:prstGeom>
            <a:solidFill>
              <a:srgbClr val="1E1E1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grpSp>
        <p:nvGrpSpPr>
          <p:cNvPr id="24" name="Group 23"/>
          <p:cNvGrpSpPr/>
          <p:nvPr/>
        </p:nvGrpSpPr>
        <p:grpSpPr>
          <a:xfrm>
            <a:off x="76200" y="747739"/>
            <a:ext cx="2743200" cy="5736399"/>
            <a:chOff x="1" y="747739"/>
            <a:chExt cx="2743200" cy="5736399"/>
          </a:xfrm>
        </p:grpSpPr>
        <p:sp>
          <p:nvSpPr>
            <p:cNvPr id="25" name="TextBox 24"/>
            <p:cNvSpPr txBox="1">
              <a:spLocks noChangeArrowheads="1"/>
            </p:cNvSpPr>
            <p:nvPr/>
          </p:nvSpPr>
          <p:spPr bwMode="auto">
            <a:xfrm>
              <a:off x="1" y="747739"/>
              <a:ext cx="2743200" cy="4045723"/>
            </a:xfrm>
            <a:prstGeom prst="rect">
              <a:avLst/>
            </a:prstGeom>
            <a:solidFill>
              <a:schemeClr val="tx1"/>
            </a:solidFill>
            <a:ln w="9525">
              <a:solidFill>
                <a:srgbClr val="FFFF00"/>
              </a:solidFill>
              <a:miter lim="800000"/>
              <a:headEnd/>
              <a:tailEnd/>
            </a:ln>
          </p:spPr>
          <p:txBody>
            <a:bodyPr wrap="square">
              <a:spAutoFit/>
            </a:bodyPr>
            <a:lstStyle/>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Baseline </a:t>
              </a:r>
              <a:r>
                <a:rPr lang="en-US" sz="1600" dirty="0" err="1" smtClean="0">
                  <a:solidFill>
                    <a:srgbClr val="92D050"/>
                  </a:solidFill>
                  <a:latin typeface="Arial" pitchFamily="34" charset="0"/>
                  <a:ea typeface="ＭＳ Ｐゴシック" pitchFamily="-110" charset="-128"/>
                  <a:cs typeface="Arial" pitchFamily="34" charset="0"/>
                </a:rPr>
                <a:t>equipments</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TORUS magnet (6 coils)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Forward </a:t>
              </a:r>
              <a:r>
                <a:rPr lang="en-US" sz="1200" dirty="0" err="1" smtClean="0">
                  <a:solidFill>
                    <a:srgbClr val="FFFFFF"/>
                  </a:solidFill>
                  <a:latin typeface="Arial" pitchFamily="34" charset="0"/>
                  <a:ea typeface="ＭＳ Ｐゴシック" pitchFamily="-110" charset="-128"/>
                  <a:cs typeface="Arial" pitchFamily="34" charset="0"/>
                </a:rPr>
                <a:t>ToF</a:t>
              </a:r>
              <a:r>
                <a:rPr lang="en-US" sz="1200" dirty="0" smtClean="0">
                  <a:solidFill>
                    <a:srgbClr val="FFFFFF"/>
                  </a:solidFill>
                  <a:latin typeface="Arial" pitchFamily="34" charset="0"/>
                  <a:ea typeface="ＭＳ Ｐゴシック" pitchFamily="-110" charset="-128"/>
                  <a:cs typeface="Arial" pitchFamily="34" charset="0"/>
                </a:rPr>
                <a:t> System</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E.M. calorimeter  </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smtClean="0">
                  <a:solidFill>
                    <a:schemeClr val="bg1"/>
                  </a:solidFill>
                  <a:latin typeface="Arial" pitchFamily="34" charset="0"/>
                  <a:ea typeface="ＭＳ Ｐゴシック" pitchFamily="-110" charset="-128"/>
                  <a:cs typeface="Arial" pitchFamily="34" charset="0"/>
                </a:rPr>
                <a:t>SOLENOID magnet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Barrel Silicon Tracker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Central Time-of-Flight </a:t>
              </a:r>
            </a:p>
            <a:p>
              <a:pPr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Beamline</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Polarized target (</a:t>
              </a:r>
              <a:r>
                <a:rPr lang="en-US" sz="1200" dirty="0" err="1" smtClean="0">
                  <a:solidFill>
                    <a:srgbClr val="FFFFFF"/>
                  </a:solidFill>
                  <a:latin typeface="Arial" pitchFamily="34" charset="0"/>
                  <a:ea typeface="ＭＳ Ｐゴシック" pitchFamily="-110" charset="-128"/>
                  <a:cs typeface="Arial" pitchFamily="34" charset="0"/>
                </a:rPr>
                <a:t>transv</a:t>
              </a:r>
              <a:r>
                <a:rPr lang="en-US" sz="1200" dirty="0" smtClean="0">
                  <a:solidFill>
                    <a:srgbClr val="FFFFFF"/>
                  </a:solidFill>
                  <a:latin typeface="Arial" pitchFamily="34" charset="0"/>
                  <a:ea typeface="ＭＳ Ｐゴシック" pitchFamily="-110" charset="-128"/>
                  <a:cs typeface="Arial" pitchFamily="34" charset="0"/>
                </a:rPr>
                <a:t>.)</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Moller </a:t>
              </a:r>
              <a:r>
                <a:rPr lang="en-US" sz="1200" dirty="0" err="1" smtClean="0">
                  <a:solidFill>
                    <a:srgbClr val="FFFFFF"/>
                  </a:solidFill>
                  <a:latin typeface="Arial" pitchFamily="34" charset="0"/>
                  <a:ea typeface="ＭＳ Ｐゴシック" pitchFamily="-110" charset="-128"/>
                  <a:cs typeface="Arial" pitchFamily="34" charset="0"/>
                </a:rPr>
                <a:t>polarimeter</a:t>
              </a:r>
              <a:r>
                <a:rPr lang="en-US" sz="1200" dirty="0" smtClean="0">
                  <a:solidFill>
                    <a:srgbClr val="FFFFFF"/>
                  </a:solidFill>
                  <a:latin typeface="Arial" pitchFamily="34" charset="0"/>
                  <a:ea typeface="ＭＳ Ｐゴシック" pitchFamily="-110" charset="-128"/>
                  <a:cs typeface="Arial" pitchFamily="34" charset="0"/>
                </a:rPr>
                <a: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Photon Ta</a:t>
              </a:r>
              <a:r>
                <a:rPr lang="en-US" sz="1200" dirty="0" smtClean="0">
                  <a:solidFill>
                    <a:schemeClr val="bg1"/>
                  </a:solidFill>
                  <a:latin typeface="Arial" pitchFamily="34" charset="0"/>
                  <a:ea typeface="ＭＳ Ｐゴシック" pitchFamily="-110" charset="-128"/>
                  <a:cs typeface="Arial" pitchFamily="34" charset="0"/>
                </a:rPr>
                <a:t>gge</a:t>
              </a:r>
              <a:r>
                <a:rPr lang="en-US" sz="1200" u="sng" dirty="0" smtClean="0">
                  <a:solidFill>
                    <a:schemeClr val="bg1"/>
                  </a:solidFill>
                  <a:latin typeface="Arial" pitchFamily="34" charset="0"/>
                  <a:ea typeface="ＭＳ Ｐゴシック" pitchFamily="-110" charset="-128"/>
                  <a:cs typeface="Arial" pitchFamily="34" charset="0"/>
                </a:rPr>
                <a:t>r</a:t>
              </a:r>
            </a:p>
          </p:txBody>
        </p:sp>
        <p:sp>
          <p:nvSpPr>
            <p:cNvPr id="26" name="Rectangle 20"/>
            <p:cNvSpPr>
              <a:spLocks noChangeArrowheads="1"/>
            </p:cNvSpPr>
            <p:nvPr/>
          </p:nvSpPr>
          <p:spPr bwMode="auto">
            <a:xfrm>
              <a:off x="1" y="4800600"/>
              <a:ext cx="2733261" cy="1683538"/>
            </a:xfrm>
            <a:prstGeom prst="rect">
              <a:avLst/>
            </a:prstGeom>
            <a:solidFill>
              <a:schemeClr val="tx1"/>
            </a:solidFill>
            <a:ln w="9525">
              <a:solidFill>
                <a:srgbClr val="CCFFCC"/>
              </a:solidFill>
              <a:miter lim="800000"/>
              <a:headEnd/>
              <a:tailEnd/>
            </a:ln>
          </p:spPr>
          <p:txBody>
            <a:bodyPr wrap="square">
              <a:spAutoFit/>
            </a:bodyPr>
            <a:lstStyle/>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Upgrades to the baseline</a:t>
              </a:r>
              <a:r>
                <a:rPr lang="en-US" sz="1600" dirty="0">
                  <a:solidFill>
                    <a:srgbClr val="FFFF00"/>
                  </a:solidFill>
                  <a:latin typeface="Arial" pitchFamily="34" charset="0"/>
                  <a:ea typeface="ＭＳ Ｐゴシック" pitchFamily="-110" charset="-128"/>
                  <a:cs typeface="Arial" pitchFamily="34" charset="0"/>
                </a:rPr>
                <a:t> </a:t>
              </a:r>
              <a:r>
                <a:rPr lang="en-US" sz="1600" dirty="0">
                  <a:solidFill>
                    <a:srgbClr val="92D050"/>
                  </a:solidFill>
                  <a:latin typeface="Arial" pitchFamily="34" charset="0"/>
                  <a:ea typeface="ＭＳ Ｐゴシック" pitchFamily="-110" charset="-128"/>
                  <a:cs typeface="Arial" pitchFamily="34" charset="0"/>
                </a:rPr>
                <a:t>&amp; </a:t>
              </a:r>
            </a:p>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under construction</a:t>
              </a:r>
            </a:p>
            <a:p>
              <a:pPr marL="628650" indent="-171450">
                <a:spcBef>
                  <a:spcPct val="15000"/>
                </a:spcBef>
                <a:buFontTx/>
                <a:buChar char="-"/>
              </a:pPr>
              <a:r>
                <a:rPr lang="en-US" sz="1200" dirty="0" smtClean="0">
                  <a:solidFill>
                    <a:schemeClr val="bg1"/>
                  </a:solidFill>
                  <a:latin typeface="Arial" pitchFamily="34" charset="0"/>
                  <a:ea typeface="ＭＳ Ｐゴシック" pitchFamily="-110" charset="-128"/>
                  <a:cs typeface="Arial" pitchFamily="34" charset="0"/>
                </a:rPr>
                <a:t>RICH </a:t>
              </a:r>
              <a:r>
                <a:rPr lang="en-US" sz="1200" dirty="0">
                  <a:solidFill>
                    <a:schemeClr val="bg1"/>
                  </a:solidFill>
                  <a:latin typeface="Arial" pitchFamily="34" charset="0"/>
                  <a:ea typeface="ＭＳ Ｐゴシック" pitchFamily="-110" charset="-128"/>
                  <a:cs typeface="Arial" pitchFamily="34" charset="0"/>
                </a:rPr>
                <a:t>detector (FD) </a:t>
              </a:r>
              <a:endParaRPr lang="en-US" sz="1200" dirty="0" smtClean="0">
                <a:solidFill>
                  <a:schemeClr val="bg1"/>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Forward </a:t>
              </a:r>
              <a:r>
                <a:rPr lang="en-US" sz="1200" dirty="0">
                  <a:solidFill>
                    <a:srgbClr val="FFFFFF"/>
                  </a:solidFill>
                  <a:latin typeface="Arial" pitchFamily="34" charset="0"/>
                  <a:ea typeface="ＭＳ Ｐゴシック" pitchFamily="-110" charset="-128"/>
                  <a:cs typeface="Arial" pitchFamily="34" charset="0"/>
                </a:rPr>
                <a:t>Tagger (FD) </a:t>
              </a:r>
              <a:endParaRPr lang="en-US" sz="1200" dirty="0" smtClean="0">
                <a:solidFill>
                  <a:srgbClr val="FFFFFF"/>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Neutron </a:t>
              </a:r>
              <a:r>
                <a:rPr lang="en-US" sz="1200" dirty="0">
                  <a:solidFill>
                    <a:srgbClr val="FFFFFF"/>
                  </a:solidFill>
                  <a:latin typeface="Arial" pitchFamily="34" charset="0"/>
                  <a:ea typeface="ＭＳ Ｐゴシック" pitchFamily="-110" charset="-128"/>
                  <a:cs typeface="Arial" pitchFamily="34" charset="0"/>
                </a:rPr>
                <a:t>detector (CD) </a:t>
              </a:r>
              <a:endParaRPr lang="en-US" sz="1200" dirty="0" smtClean="0">
                <a:solidFill>
                  <a:srgbClr val="FFFFFF"/>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err="1" smtClean="0">
                  <a:solidFill>
                    <a:srgbClr val="FFFFFF"/>
                  </a:solidFill>
                  <a:latin typeface="Arial" pitchFamily="34" charset="0"/>
                  <a:ea typeface="ＭＳ Ｐゴシック" pitchFamily="-110" charset="-128"/>
                  <a:cs typeface="Arial" pitchFamily="34" charset="0"/>
                </a:rPr>
                <a:t>Micromegas</a:t>
              </a:r>
              <a:r>
                <a:rPr lang="en-US" sz="1200" dirty="0" smtClean="0">
                  <a:solidFill>
                    <a:srgbClr val="FFFFFF"/>
                  </a:solidFill>
                  <a:latin typeface="Arial" pitchFamily="34" charset="0"/>
                  <a:ea typeface="ＭＳ Ｐゴシック" pitchFamily="-110" charset="-128"/>
                  <a:cs typeface="Arial" pitchFamily="34" charset="0"/>
                </a:rPr>
                <a:t> </a:t>
              </a:r>
              <a:r>
                <a:rPr lang="en-US" sz="1200" dirty="0">
                  <a:solidFill>
                    <a:srgbClr val="FFFFFF"/>
                  </a:solidFill>
                  <a:latin typeface="Arial" pitchFamily="34" charset="0"/>
                  <a:ea typeface="ＭＳ Ｐゴシック" pitchFamily="-110" charset="-128"/>
                  <a:cs typeface="Arial" pitchFamily="34" charset="0"/>
                </a:rPr>
                <a:t>(CD</a:t>
              </a:r>
              <a:r>
                <a:rPr lang="en-US" sz="1200" dirty="0" smtClean="0">
                  <a:solidFill>
                    <a:srgbClr val="FFFFFF"/>
                  </a:solidFill>
                  <a:latin typeface="Arial" pitchFamily="34" charset="0"/>
                  <a:ea typeface="ＭＳ Ｐゴシック" pitchFamily="-110" charset="-128"/>
                  <a:cs typeface="Arial" pitchFamily="34" charset="0"/>
                </a:rPr>
                <a:t>)</a:t>
              </a:r>
            </a:p>
            <a:p>
              <a:pPr marL="628650" lvl="1" indent="-171450">
                <a:spcBef>
                  <a:spcPct val="15000"/>
                </a:spcBef>
                <a:buFontTx/>
                <a:buChar char="-"/>
              </a:pPr>
              <a:r>
                <a:rPr lang="en-US" sz="1200" dirty="0">
                  <a:solidFill>
                    <a:srgbClr val="FFFFFF"/>
                  </a:solidFill>
                  <a:latin typeface="Arial" pitchFamily="34" charset="0"/>
                  <a:ea typeface="ＭＳ Ｐゴシック" pitchFamily="-110" charset="-128"/>
                  <a:cs typeface="Arial" pitchFamily="34" charset="0"/>
                </a:rPr>
                <a:t>Polarized target (long.</a:t>
              </a:r>
              <a:r>
                <a:rPr lang="en-US" sz="1200" dirty="0" smtClean="0">
                  <a:solidFill>
                    <a:srgbClr val="FFFFFF"/>
                  </a:solidFill>
                  <a:latin typeface="Arial" pitchFamily="34" charset="0"/>
                  <a:ea typeface="ＭＳ Ｐゴシック" pitchFamily="-110" charset="-128"/>
                  <a:cs typeface="Arial" pitchFamily="34" charset="0"/>
                </a:rPr>
                <a:t>) </a:t>
              </a:r>
            </a:p>
          </p:txBody>
        </p:sp>
      </p:grpSp>
    </p:spTree>
    <p:extLst>
      <p:ext uri="{BB962C8B-B14F-4D97-AF65-F5344CB8AC3E}">
        <p14:creationId xmlns:p14="http://schemas.microsoft.com/office/powerpoint/2010/main" val="19094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533400" y="1032939"/>
            <a:ext cx="2590800" cy="762000"/>
            <a:chOff x="336" y="672"/>
            <a:chExt cx="1632" cy="480"/>
          </a:xfrm>
        </p:grpSpPr>
        <p:sp>
          <p:nvSpPr>
            <p:cNvPr id="25638" name="Text Box 4"/>
            <p:cNvSpPr txBox="1">
              <a:spLocks noChangeArrowheads="1"/>
            </p:cNvSpPr>
            <p:nvPr/>
          </p:nvSpPr>
          <p:spPr bwMode="auto">
            <a:xfrm>
              <a:off x="463" y="795"/>
              <a:ext cx="373" cy="233"/>
            </a:xfrm>
            <a:prstGeom prst="rect">
              <a:avLst/>
            </a:prstGeom>
            <a:noFill/>
            <a:ln w="9525">
              <a:noFill/>
              <a:miter lim="800000"/>
              <a:headEnd/>
              <a:tailEnd/>
            </a:ln>
          </p:spPr>
          <p:txBody>
            <a:bodyPr wrap="none">
              <a:prstTxWarp prst="textNoShape">
                <a:avLst/>
              </a:prstTxWarp>
              <a:spAutoFit/>
            </a:bodyPr>
            <a:lstStyle/>
            <a:p>
              <a:pPr algn="ctr" eaLnBrk="1" hangingPunct="1"/>
              <a:r>
                <a:rPr lang="en-US" dirty="0"/>
                <a:t>A</a:t>
              </a:r>
              <a:r>
                <a:rPr lang="en-US" b="1" dirty="0">
                  <a:latin typeface="Comic Sans MS" charset="0"/>
                </a:rPr>
                <a:t> =</a:t>
              </a:r>
            </a:p>
          </p:txBody>
        </p:sp>
        <p:grpSp>
          <p:nvGrpSpPr>
            <p:cNvPr id="3" name="Group 5"/>
            <p:cNvGrpSpPr>
              <a:grpSpLocks/>
            </p:cNvGrpSpPr>
            <p:nvPr/>
          </p:nvGrpSpPr>
          <p:grpSpPr bwMode="auto">
            <a:xfrm>
              <a:off x="1599" y="694"/>
              <a:ext cx="291" cy="404"/>
              <a:chOff x="2975" y="501"/>
              <a:chExt cx="291" cy="404"/>
            </a:xfrm>
          </p:grpSpPr>
          <p:sp>
            <p:nvSpPr>
              <p:cNvPr id="25644" name="Text Box 6"/>
              <p:cNvSpPr txBox="1">
                <a:spLocks noChangeArrowheads="1"/>
              </p:cNvSpPr>
              <p:nvPr/>
            </p:nvSpPr>
            <p:spPr bwMode="auto">
              <a:xfrm>
                <a:off x="2975" y="501"/>
                <a:ext cx="291" cy="404"/>
              </a:xfrm>
              <a:prstGeom prst="rect">
                <a:avLst/>
              </a:prstGeom>
              <a:noFill/>
              <a:ln w="9525">
                <a:noFill/>
                <a:miter lim="800000"/>
                <a:headEnd/>
                <a:tailEnd/>
              </a:ln>
            </p:spPr>
            <p:txBody>
              <a:bodyPr wrap="none">
                <a:prstTxWarp prst="textNoShape">
                  <a:avLst/>
                </a:prstTxWarp>
                <a:spAutoFit/>
              </a:bodyPr>
              <a:lstStyle/>
              <a:p>
                <a:pPr algn="ctr" eaLnBrk="1" hangingPunct="1"/>
                <a:r>
                  <a:rPr lang="en-US" b="1" dirty="0" err="1">
                    <a:latin typeface="Symbol" charset="2"/>
                    <a:sym typeface="Symbol" charset="2"/>
                  </a:rPr>
                  <a:t></a:t>
                </a:r>
                <a:endParaRPr lang="en-US" b="1" dirty="0">
                  <a:latin typeface="Symbol" charset="2"/>
                </a:endParaRPr>
              </a:p>
              <a:p>
                <a:pPr algn="ctr" eaLnBrk="1" hangingPunct="1"/>
                <a:r>
                  <a:rPr lang="en-US" b="1" dirty="0">
                    <a:latin typeface="Symbol" charset="2"/>
                  </a:rPr>
                  <a:t>2</a:t>
                </a:r>
                <a:r>
                  <a:rPr lang="en-US" b="1" dirty="0">
                    <a:latin typeface="Symbol" charset="2"/>
                    <a:sym typeface="Symbol" charset="2"/>
                  </a:rPr>
                  <a:t></a:t>
                </a:r>
              </a:p>
            </p:txBody>
          </p:sp>
          <p:sp>
            <p:nvSpPr>
              <p:cNvPr id="25645" name="Line 7"/>
              <p:cNvSpPr>
                <a:spLocks noChangeShapeType="1"/>
              </p:cNvSpPr>
              <p:nvPr/>
            </p:nvSpPr>
            <p:spPr bwMode="auto">
              <a:xfrm>
                <a:off x="2976" y="720"/>
                <a:ext cx="288"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25640" name="Text Box 8"/>
            <p:cNvSpPr txBox="1">
              <a:spLocks noChangeArrowheads="1"/>
            </p:cNvSpPr>
            <p:nvPr/>
          </p:nvSpPr>
          <p:spPr bwMode="auto">
            <a:xfrm>
              <a:off x="817" y="720"/>
              <a:ext cx="558" cy="404"/>
            </a:xfrm>
            <a:prstGeom prst="rect">
              <a:avLst/>
            </a:prstGeom>
            <a:noFill/>
            <a:ln w="9525">
              <a:noFill/>
              <a:miter lim="800000"/>
              <a:headEnd/>
              <a:tailEnd/>
            </a:ln>
          </p:spPr>
          <p:txBody>
            <a:bodyPr wrap="none">
              <a:prstTxWarp prst="textNoShape">
                <a:avLst/>
              </a:prstTxWarp>
              <a:spAutoFit/>
            </a:bodyPr>
            <a:lstStyle/>
            <a:p>
              <a:pPr algn="ctr" eaLnBrk="1" hangingPunct="1"/>
              <a:r>
                <a:rPr lang="en-US" b="1">
                  <a:latin typeface="Symbol" charset="2"/>
                  <a:sym typeface="Symbol" charset="2"/>
                </a:rPr>
                <a:t></a:t>
              </a:r>
              <a:r>
                <a:rPr lang="en-US" b="1" baseline="30000">
                  <a:latin typeface="Symbol" charset="2"/>
                </a:rPr>
                <a:t>+</a:t>
              </a:r>
              <a:r>
                <a:rPr lang="en-US" b="1">
                  <a:latin typeface="Symbol" charset="2"/>
                </a:rPr>
                <a:t> - </a:t>
              </a:r>
              <a:r>
                <a:rPr lang="en-US" b="1">
                  <a:latin typeface="Symbol" charset="2"/>
                  <a:sym typeface="Symbol" charset="2"/>
                </a:rPr>
                <a:t></a:t>
              </a:r>
              <a:r>
                <a:rPr lang="en-US" b="1" baseline="30000">
                  <a:latin typeface="Symbol" charset="2"/>
                </a:rPr>
                <a:t>-</a:t>
              </a:r>
            </a:p>
            <a:p>
              <a:pPr algn="ctr" eaLnBrk="1" hangingPunct="1"/>
              <a:r>
                <a:rPr lang="en-US" b="1">
                  <a:latin typeface="Symbol" charset="2"/>
                  <a:sym typeface="Symbol" charset="2"/>
                </a:rPr>
                <a:t></a:t>
              </a:r>
              <a:r>
                <a:rPr lang="en-US" b="1" baseline="30000">
                  <a:latin typeface="Symbol" charset="2"/>
                </a:rPr>
                <a:t>+</a:t>
              </a:r>
              <a:r>
                <a:rPr lang="en-US" b="1">
                  <a:latin typeface="Symbol" charset="2"/>
                </a:rPr>
                <a:t> + </a:t>
              </a:r>
              <a:r>
                <a:rPr lang="en-US" b="1">
                  <a:latin typeface="Symbol" charset="2"/>
                  <a:sym typeface="Symbol" charset="2"/>
                </a:rPr>
                <a:t></a:t>
              </a:r>
              <a:r>
                <a:rPr lang="en-US" b="1" baseline="30000">
                  <a:latin typeface="Symbol" charset="2"/>
                </a:rPr>
                <a:t>-</a:t>
              </a:r>
            </a:p>
          </p:txBody>
        </p:sp>
        <p:sp>
          <p:nvSpPr>
            <p:cNvPr id="25641" name="Line 9"/>
            <p:cNvSpPr>
              <a:spLocks noChangeShapeType="1"/>
            </p:cNvSpPr>
            <p:nvPr/>
          </p:nvSpPr>
          <p:spPr bwMode="auto">
            <a:xfrm>
              <a:off x="816" y="912"/>
              <a:ext cx="52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2" name="Text Box 10"/>
            <p:cNvSpPr txBox="1">
              <a:spLocks noChangeArrowheads="1"/>
            </p:cNvSpPr>
            <p:nvPr/>
          </p:nvSpPr>
          <p:spPr bwMode="auto">
            <a:xfrm>
              <a:off x="1386" y="814"/>
              <a:ext cx="204" cy="259"/>
            </a:xfrm>
            <a:prstGeom prst="rect">
              <a:avLst/>
            </a:prstGeom>
            <a:noFill/>
            <a:ln w="9525">
              <a:noFill/>
              <a:miter lim="800000"/>
              <a:headEnd/>
              <a:tailEnd/>
            </a:ln>
          </p:spPr>
          <p:txBody>
            <a:bodyPr wrap="none">
              <a:prstTxWarp prst="textNoShape">
                <a:avLst/>
              </a:prstTxWarp>
              <a:spAutoFit/>
            </a:bodyPr>
            <a:lstStyle/>
            <a:p>
              <a:pPr algn="ctr" eaLnBrk="1" hangingPunct="1"/>
              <a:r>
                <a:rPr lang="en-US" b="1">
                  <a:latin typeface="Comic Sans MS" charset="0"/>
                </a:rPr>
                <a:t>=</a:t>
              </a:r>
            </a:p>
          </p:txBody>
        </p:sp>
        <p:sp>
          <p:nvSpPr>
            <p:cNvPr id="25643" name="Rectangle 11"/>
            <p:cNvSpPr>
              <a:spLocks noChangeArrowheads="1"/>
            </p:cNvSpPr>
            <p:nvPr/>
          </p:nvSpPr>
          <p:spPr bwMode="auto">
            <a:xfrm>
              <a:off x="336" y="672"/>
              <a:ext cx="1632" cy="48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25603" name="Text Box 12"/>
          <p:cNvSpPr txBox="1">
            <a:spLocks noChangeArrowheads="1"/>
          </p:cNvSpPr>
          <p:nvPr/>
        </p:nvSpPr>
        <p:spPr bwMode="auto">
          <a:xfrm>
            <a:off x="0" y="44450"/>
            <a:ext cx="9144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b="1" dirty="0">
                <a:latin typeface="Arial"/>
                <a:ea typeface="Tahoma" charset="0"/>
                <a:cs typeface="Arial"/>
              </a:rPr>
              <a:t>A path towards </a:t>
            </a:r>
            <a:r>
              <a:rPr lang="en-US" sz="3200" b="1" dirty="0" smtClean="0">
                <a:latin typeface="Arial"/>
                <a:ea typeface="Tahoma" charset="0"/>
                <a:cs typeface="Arial"/>
              </a:rPr>
              <a:t>extracting </a:t>
            </a:r>
            <a:r>
              <a:rPr lang="en-US" sz="3200" b="1" dirty="0" err="1">
                <a:latin typeface="Arial"/>
                <a:ea typeface="Tahoma" charset="0"/>
                <a:cs typeface="Arial"/>
              </a:rPr>
              <a:t>GPDs</a:t>
            </a:r>
            <a:r>
              <a:rPr lang="en-US" sz="3200" b="1" dirty="0">
                <a:latin typeface="Arial"/>
                <a:ea typeface="Tahoma" charset="0"/>
                <a:cs typeface="Arial"/>
              </a:rPr>
              <a:t> </a:t>
            </a:r>
          </a:p>
        </p:txBody>
      </p:sp>
      <p:sp>
        <p:nvSpPr>
          <p:cNvPr id="25604" name="Rectangle 22"/>
          <p:cNvSpPr>
            <a:spLocks noChangeArrowheads="1"/>
          </p:cNvSpPr>
          <p:nvPr/>
        </p:nvSpPr>
        <p:spPr bwMode="auto">
          <a:xfrm>
            <a:off x="381000" y="24119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12301" name="Text Box 23"/>
          <p:cNvSpPr txBox="1">
            <a:spLocks noChangeArrowheads="1"/>
          </p:cNvSpPr>
          <p:nvPr/>
        </p:nvSpPr>
        <p:spPr bwMode="auto">
          <a:xfrm>
            <a:off x="433388" y="24564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5606" name="Rectangle 24"/>
          <p:cNvSpPr>
            <a:spLocks noChangeArrowheads="1"/>
          </p:cNvSpPr>
          <p:nvPr/>
        </p:nvSpPr>
        <p:spPr bwMode="auto">
          <a:xfrm>
            <a:off x="3309938" y="22992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25607" name="Text Box 25"/>
          <p:cNvSpPr txBox="1">
            <a:spLocks noChangeArrowheads="1"/>
          </p:cNvSpPr>
          <p:nvPr/>
        </p:nvSpPr>
        <p:spPr bwMode="auto">
          <a:xfrm>
            <a:off x="331788" y="2002376"/>
            <a:ext cx="3890962" cy="369888"/>
          </a:xfrm>
          <a:prstGeom prst="rect">
            <a:avLst/>
          </a:prstGeom>
          <a:noFill/>
          <a:ln w="9525">
            <a:noFill/>
            <a:miter lim="800000"/>
            <a:headEnd/>
            <a:tailEnd/>
          </a:ln>
        </p:spPr>
        <p:txBody>
          <a:bodyPr wrap="none">
            <a:prstTxWarp prst="textNoShape">
              <a:avLst/>
            </a:prstTxWarp>
            <a:spAutoFit/>
          </a:bodyPr>
          <a:lstStyle/>
          <a:p>
            <a:pPr algn="ctr" eaLnBrk="1" hangingPunct="1"/>
            <a:r>
              <a:rPr lang="en-US" dirty="0">
                <a:latin typeface="Tahoma" charset="0"/>
                <a:ea typeface="Tahoma" charset="0"/>
                <a:cs typeface="Tahoma" charset="0"/>
              </a:rPr>
              <a:t>Polarized beam, </a:t>
            </a:r>
            <a:r>
              <a:rPr lang="en-US" dirty="0" err="1">
                <a:latin typeface="Tahoma" charset="0"/>
                <a:ea typeface="Tahoma" charset="0"/>
                <a:cs typeface="Tahoma" charset="0"/>
              </a:rPr>
              <a:t>unpolarized</a:t>
            </a:r>
            <a:r>
              <a:rPr lang="en-US" dirty="0">
                <a:latin typeface="Tahoma" charset="0"/>
                <a:ea typeface="Tahoma" charset="0"/>
                <a:cs typeface="Tahoma" charset="0"/>
              </a:rPr>
              <a:t> target:</a:t>
            </a:r>
          </a:p>
        </p:txBody>
      </p:sp>
      <p:sp>
        <p:nvSpPr>
          <p:cNvPr id="25608" name="Text Box 26"/>
          <p:cNvSpPr txBox="1">
            <a:spLocks noChangeArrowheads="1"/>
          </p:cNvSpPr>
          <p:nvPr/>
        </p:nvSpPr>
        <p:spPr bwMode="auto">
          <a:xfrm>
            <a:off x="7046913" y="2421476"/>
            <a:ext cx="1030287" cy="461963"/>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err="1">
                <a:solidFill>
                  <a:srgbClr val="FF0000"/>
                </a:solidFill>
                <a:latin typeface="Times New Roman" charset="0"/>
                <a:ea typeface="Times New Roman" charset="0"/>
                <a:cs typeface="Times New Roman" charset="0"/>
              </a:rPr>
              <a:t>H(ξ,t</a:t>
            </a:r>
            <a:r>
              <a:rPr lang="en-US" sz="2400" b="1" i="1" dirty="0">
                <a:solidFill>
                  <a:srgbClr val="FF0000"/>
                </a:solidFill>
                <a:latin typeface="Times New Roman" charset="0"/>
                <a:ea typeface="Times New Roman" charset="0"/>
                <a:cs typeface="Times New Roman" charset="0"/>
              </a:rPr>
              <a:t>)</a:t>
            </a:r>
          </a:p>
        </p:txBody>
      </p:sp>
      <p:sp>
        <p:nvSpPr>
          <p:cNvPr id="25609" name="AutoShape 27"/>
          <p:cNvSpPr>
            <a:spLocks noChangeArrowheads="1"/>
          </p:cNvSpPr>
          <p:nvPr/>
        </p:nvSpPr>
        <p:spPr bwMode="auto">
          <a:xfrm>
            <a:off x="5930900" y="2497676"/>
            <a:ext cx="6223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lumMod val="90000"/>
            </a:schemeClr>
          </a:solidFill>
          <a:ln w="19050">
            <a:solidFill>
              <a:schemeClr val="accent1">
                <a:lumMod val="50000"/>
              </a:schemeClr>
            </a:solidFill>
            <a:miter lim="800000"/>
            <a:headEnd/>
            <a:tailEnd/>
          </a:ln>
        </p:spPr>
        <p:txBody>
          <a:bodyPr wrap="none" anchor="ctr">
            <a:prstTxWarp prst="textNoShape">
              <a:avLst/>
            </a:prstTxWarp>
          </a:bodyPr>
          <a:lstStyle/>
          <a:p>
            <a:endParaRPr lang="en-US"/>
          </a:p>
        </p:txBody>
      </p:sp>
      <p:grpSp>
        <p:nvGrpSpPr>
          <p:cNvPr id="4" name="Group 53"/>
          <p:cNvGrpSpPr>
            <a:grpSpLocks/>
          </p:cNvGrpSpPr>
          <p:nvPr/>
        </p:nvGrpSpPr>
        <p:grpSpPr bwMode="auto">
          <a:xfrm>
            <a:off x="381000" y="3094044"/>
            <a:ext cx="7696200" cy="911225"/>
            <a:chOff x="240" y="2261"/>
            <a:chExt cx="4848" cy="574"/>
          </a:xfrm>
        </p:grpSpPr>
        <p:sp>
          <p:nvSpPr>
            <p:cNvPr id="25627" name="Text Box 34"/>
            <p:cNvSpPr txBox="1">
              <a:spLocks noChangeArrowheads="1"/>
            </p:cNvSpPr>
            <p:nvPr/>
          </p:nvSpPr>
          <p:spPr bwMode="auto">
            <a:xfrm>
              <a:off x="255" y="2261"/>
              <a:ext cx="2578" cy="233"/>
            </a:xfrm>
            <a:prstGeom prst="rect">
              <a:avLst/>
            </a:prstGeom>
            <a:noFill/>
            <a:ln w="9525">
              <a:noFill/>
              <a:miter lim="800000"/>
              <a:headEnd/>
              <a:tailEnd/>
            </a:ln>
          </p:spPr>
          <p:txBody>
            <a:bodyPr wrap="none">
              <a:prstTxWarp prst="textNoShape">
                <a:avLst/>
              </a:prstTxWarp>
              <a:spAutoFit/>
            </a:bodyPr>
            <a:lstStyle/>
            <a:p>
              <a:pPr algn="ctr" eaLnBrk="1" hangingPunct="1"/>
              <a:r>
                <a:rPr lang="en-US" dirty="0" err="1">
                  <a:latin typeface="Tahoma" charset="0"/>
                  <a:ea typeface="Tahoma" charset="0"/>
                  <a:cs typeface="Tahoma" charset="0"/>
                </a:rPr>
                <a:t>Unpolarized</a:t>
              </a:r>
              <a:r>
                <a:rPr lang="en-US" dirty="0">
                  <a:latin typeface="Tahoma" charset="0"/>
                  <a:ea typeface="Tahoma" charset="0"/>
                  <a:cs typeface="Tahoma" charset="0"/>
                </a:rPr>
                <a:t> beam, longitudinal target:</a:t>
              </a:r>
            </a:p>
          </p:txBody>
        </p:sp>
        <p:sp>
          <p:nvSpPr>
            <p:cNvPr id="25628" name="Rectangle 35"/>
            <p:cNvSpPr>
              <a:spLocks noChangeArrowheads="1"/>
            </p:cNvSpPr>
            <p:nvPr/>
          </p:nvSpPr>
          <p:spPr bwMode="auto">
            <a:xfrm>
              <a:off x="240" y="2496"/>
              <a:ext cx="3360"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43031" name="Text Box 36"/>
            <p:cNvSpPr txBox="1">
              <a:spLocks noChangeArrowheads="1"/>
            </p:cNvSpPr>
            <p:nvPr/>
          </p:nvSpPr>
          <p:spPr bwMode="auto">
            <a:xfrm>
              <a:off x="280" y="2576"/>
              <a:ext cx="3360" cy="233"/>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25630" name="Rectangle 37"/>
            <p:cNvSpPr>
              <a:spLocks noChangeArrowheads="1"/>
            </p:cNvSpPr>
            <p:nvPr/>
          </p:nvSpPr>
          <p:spPr bwMode="auto">
            <a:xfrm>
              <a:off x="1250" y="2477"/>
              <a:ext cx="198" cy="23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25631" name="AutoShape 38"/>
            <p:cNvSpPr>
              <a:spLocks noChangeArrowheads="1"/>
            </p:cNvSpPr>
            <p:nvPr/>
          </p:nvSpPr>
          <p:spPr bwMode="auto">
            <a:xfrm>
              <a:off x="3736" y="2592"/>
              <a:ext cx="392"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25633" name="Text Box 40"/>
            <p:cNvSpPr txBox="1">
              <a:spLocks noChangeArrowheads="1"/>
            </p:cNvSpPr>
            <p:nvPr/>
          </p:nvSpPr>
          <p:spPr bwMode="auto">
            <a:xfrm>
              <a:off x="3954" y="2544"/>
              <a:ext cx="1134" cy="291"/>
            </a:xfrm>
            <a:prstGeom prst="rect">
              <a:avLst/>
            </a:prstGeom>
            <a:noFill/>
            <a:ln w="9525">
              <a:noFill/>
              <a:miter lim="800000"/>
              <a:headEnd/>
              <a:tailEnd/>
            </a:ln>
          </p:spPr>
          <p:txBody>
            <a:bodyPr wrap="none">
              <a:prstTxWarp prst="textNoShape">
                <a:avLst/>
              </a:prstTxWarp>
              <a:spAutoFit/>
            </a:bodyPr>
            <a:lstStyle/>
            <a:p>
              <a:pPr algn="ctr" eaLnBrk="1" hangingPunct="1"/>
              <a:r>
                <a:rPr lang="en-US" sz="2400" i="1" dirty="0">
                  <a:solidFill>
                    <a:srgbClr val="00C000"/>
                  </a:solidFill>
                  <a:latin typeface="Times New Roman" charset="0"/>
                  <a:ea typeface="Times New Roman" charset="0"/>
                  <a:cs typeface="Times New Roman" charset="0"/>
                </a:rPr>
                <a:t>          </a:t>
              </a:r>
              <a:r>
                <a:rPr lang="en-US" sz="2400" b="1" i="1" dirty="0" err="1">
                  <a:solidFill>
                    <a:srgbClr val="00C000"/>
                  </a:solidFill>
                  <a:latin typeface="Times New Roman" charset="0"/>
                  <a:ea typeface="Times New Roman" charset="0"/>
                  <a:cs typeface="Times New Roman" charset="0"/>
                </a:rPr>
                <a:t>H(ξ,t</a:t>
              </a:r>
              <a:r>
                <a:rPr lang="en-US" sz="2400" b="1" i="1" dirty="0">
                  <a:solidFill>
                    <a:srgbClr val="00C000"/>
                  </a:solidFill>
                  <a:latin typeface="Times New Roman" charset="0"/>
                  <a:ea typeface="Times New Roman" charset="0"/>
                  <a:cs typeface="Times New Roman" charset="0"/>
                </a:rPr>
                <a:t>)</a:t>
              </a:r>
            </a:p>
          </p:txBody>
        </p:sp>
        <p:sp>
          <p:nvSpPr>
            <p:cNvPr id="25634" name="Rectangle 41"/>
            <p:cNvSpPr>
              <a:spLocks noChangeArrowheads="1"/>
            </p:cNvSpPr>
            <p:nvPr/>
          </p:nvSpPr>
          <p:spPr bwMode="auto">
            <a:xfrm>
              <a:off x="4540" y="2448"/>
              <a:ext cx="121" cy="27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grpSp>
      <p:grpSp>
        <p:nvGrpSpPr>
          <p:cNvPr id="47" name="Group 46"/>
          <p:cNvGrpSpPr/>
          <p:nvPr/>
        </p:nvGrpSpPr>
        <p:grpSpPr>
          <a:xfrm>
            <a:off x="4267200" y="1020239"/>
            <a:ext cx="1828800" cy="838200"/>
            <a:chOff x="4267200" y="1123950"/>
            <a:chExt cx="1828800" cy="838200"/>
          </a:xfrm>
        </p:grpSpPr>
        <p:sp>
          <p:nvSpPr>
            <p:cNvPr id="25613" name="Rectangle 31"/>
            <p:cNvSpPr>
              <a:spLocks noChangeArrowheads="1"/>
            </p:cNvSpPr>
            <p:nvPr/>
          </p:nvSpPr>
          <p:spPr bwMode="auto">
            <a:xfrm>
              <a:off x="4267200" y="1123950"/>
              <a:ext cx="1828800" cy="838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5614" name="Text Box 32"/>
            <p:cNvSpPr txBox="1">
              <a:spLocks noChangeArrowheads="1"/>
            </p:cNvSpPr>
            <p:nvPr/>
          </p:nvSpPr>
          <p:spPr bwMode="auto">
            <a:xfrm>
              <a:off x="4456113" y="1219200"/>
              <a:ext cx="1497012" cy="369888"/>
            </a:xfrm>
            <a:prstGeom prst="rect">
              <a:avLst/>
            </a:prstGeom>
            <a:solidFill>
              <a:schemeClr val="bg1"/>
            </a:solidFill>
            <a:ln w="9525">
              <a:noFill/>
              <a:miter lim="800000"/>
              <a:headEnd/>
              <a:tailEnd/>
            </a:ln>
          </p:spPr>
          <p:txBody>
            <a:bodyPr wrap="none">
              <a:prstTxWarp prst="textNoShape">
                <a:avLst/>
              </a:prstTxWarp>
              <a:spAutoFit/>
            </a:bodyPr>
            <a:lstStyle/>
            <a:p>
              <a:pPr algn="ctr" eaLnBrk="1" hangingPunct="1"/>
              <a:r>
                <a:rPr lang="el-GR" i="1">
                  <a:latin typeface="Times New Roman" charset="0"/>
                  <a:ea typeface="Times New Roman" charset="0"/>
                  <a:cs typeface="Times New Roman" charset="0"/>
                </a:rPr>
                <a:t>ξ</a:t>
              </a:r>
              <a:r>
                <a:rPr lang="en-US">
                  <a:latin typeface="Comic Sans MS" charset="0"/>
                  <a:ea typeface="Comic Sans MS" charset="0"/>
                  <a:cs typeface="Comic Sans MS" charset="0"/>
                </a:rPr>
                <a:t> </a:t>
              </a:r>
              <a:r>
                <a:rPr lang="en-US">
                  <a:latin typeface="Tahoma" charset="0"/>
                  <a:ea typeface="Arial" charset="0"/>
                  <a:cs typeface="Arial" charset="0"/>
                </a:rPr>
                <a:t>~</a:t>
              </a:r>
              <a:r>
                <a:rPr lang="en-US">
                  <a:latin typeface="Tahoma" charset="0"/>
                  <a:ea typeface="Comic Sans MS" charset="0"/>
                  <a:cs typeface="Comic Sans MS" charset="0"/>
                </a:rPr>
                <a:t> x</a:t>
              </a:r>
              <a:r>
                <a:rPr lang="en-US" baseline="-25000">
                  <a:latin typeface="Tahoma" charset="0"/>
                  <a:ea typeface="Comic Sans MS" charset="0"/>
                  <a:cs typeface="Comic Sans MS" charset="0"/>
                </a:rPr>
                <a:t>B</a:t>
              </a:r>
              <a:r>
                <a:rPr lang="en-US">
                  <a:latin typeface="Tahoma" charset="0"/>
                  <a:ea typeface="Comic Sans MS" charset="0"/>
                  <a:cs typeface="Comic Sans MS" charset="0"/>
                </a:rPr>
                <a:t>/(2-x</a:t>
              </a:r>
              <a:r>
                <a:rPr lang="en-US" baseline="-25000">
                  <a:latin typeface="Tahoma" charset="0"/>
                  <a:ea typeface="Comic Sans MS" charset="0"/>
                  <a:cs typeface="Comic Sans MS" charset="0"/>
                </a:rPr>
                <a:t>B</a:t>
              </a:r>
              <a:r>
                <a:rPr lang="en-US">
                  <a:latin typeface="Tahoma" charset="0"/>
                  <a:ea typeface="Comic Sans MS" charset="0"/>
                  <a:cs typeface="Comic Sans MS" charset="0"/>
                </a:rPr>
                <a:t>) </a:t>
              </a:r>
            </a:p>
          </p:txBody>
        </p:sp>
        <p:sp>
          <p:nvSpPr>
            <p:cNvPr id="25616" name="Text Box 45"/>
            <p:cNvSpPr txBox="1">
              <a:spLocks noChangeArrowheads="1"/>
            </p:cNvSpPr>
            <p:nvPr/>
          </p:nvSpPr>
          <p:spPr bwMode="auto">
            <a:xfrm>
              <a:off x="4535488" y="1584325"/>
              <a:ext cx="1165225" cy="369888"/>
            </a:xfrm>
            <a:prstGeom prst="rect">
              <a:avLst/>
            </a:prstGeom>
            <a:noFill/>
            <a:ln w="9525">
              <a:noFill/>
              <a:miter lim="800000"/>
              <a:headEnd/>
              <a:tailEnd/>
            </a:ln>
          </p:spPr>
          <p:txBody>
            <a:bodyPr wrap="none">
              <a:prstTxWarp prst="textNoShape">
                <a:avLst/>
              </a:prstTxWarp>
              <a:spAutoFit/>
            </a:bodyPr>
            <a:lstStyle/>
            <a:p>
              <a:pPr algn="ctr" eaLnBrk="1" hangingPunct="1"/>
              <a:r>
                <a:rPr lang="en-US">
                  <a:latin typeface="Tahoma" charset="0"/>
                  <a:ea typeface="Tahoma" charset="0"/>
                  <a:cs typeface="Tahoma" charset="0"/>
                </a:rPr>
                <a:t>k = </a:t>
              </a:r>
              <a:r>
                <a:rPr lang="en-US" i="1">
                  <a:latin typeface="Tahoma" charset="0"/>
                  <a:ea typeface="Tahoma" charset="0"/>
                  <a:cs typeface="Tahoma" charset="0"/>
                </a:rPr>
                <a:t>t</a:t>
              </a:r>
              <a:r>
                <a:rPr lang="en-US">
                  <a:latin typeface="Tahoma" charset="0"/>
                  <a:ea typeface="Tahoma" charset="0"/>
                  <a:cs typeface="Tahoma" charset="0"/>
                </a:rPr>
                <a:t>/4M</a:t>
              </a:r>
              <a:r>
                <a:rPr lang="en-US" baseline="30000">
                  <a:latin typeface="Tahoma" charset="0"/>
                  <a:ea typeface="Tahoma" charset="0"/>
                  <a:cs typeface="Tahoma" charset="0"/>
                </a:rPr>
                <a:t>2</a:t>
              </a:r>
              <a:r>
                <a:rPr lang="en-US">
                  <a:latin typeface="Tahoma" charset="0"/>
                  <a:ea typeface="Tahoma" charset="0"/>
                  <a:cs typeface="Tahoma" charset="0"/>
                </a:rPr>
                <a:t> </a:t>
              </a:r>
            </a:p>
          </p:txBody>
        </p:sp>
      </p:grpSp>
      <p:sp>
        <p:nvSpPr>
          <p:cNvPr id="25618" name="Rectangle 48"/>
          <p:cNvSpPr>
            <a:spLocks noChangeArrowheads="1"/>
          </p:cNvSpPr>
          <p:nvPr/>
        </p:nvSpPr>
        <p:spPr bwMode="auto">
          <a:xfrm>
            <a:off x="10144125" y="-446088"/>
            <a:ext cx="184150" cy="396875"/>
          </a:xfrm>
          <a:prstGeom prst="rect">
            <a:avLst/>
          </a:prstGeom>
          <a:noFill/>
          <a:ln w="9525">
            <a:noFill/>
            <a:miter lim="800000"/>
            <a:headEnd/>
            <a:tailEnd/>
          </a:ln>
        </p:spPr>
        <p:txBody>
          <a:bodyPr wrap="none">
            <a:prstTxWarp prst="textNoShape">
              <a:avLst/>
            </a:prstTxWarp>
            <a:spAutoFit/>
          </a:bodyPr>
          <a:lstStyle/>
          <a:p>
            <a:endParaRPr lang="en-US"/>
          </a:p>
        </p:txBody>
      </p:sp>
      <p:pic>
        <p:nvPicPr>
          <p:cNvPr id="12337" name="Picture 10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800100"/>
            <a:ext cx="2743200" cy="1503363"/>
          </a:xfrm>
          <a:prstGeom prst="rect">
            <a:avLst/>
          </a:prstGeom>
          <a:noFill/>
          <a:ln w="9525">
            <a:noFill/>
            <a:miter lim="800000"/>
            <a:headEnd/>
            <a:tailEnd/>
          </a:ln>
        </p:spPr>
      </p:pic>
      <p:grpSp>
        <p:nvGrpSpPr>
          <p:cNvPr id="44" name="Group 43"/>
          <p:cNvGrpSpPr/>
          <p:nvPr/>
        </p:nvGrpSpPr>
        <p:grpSpPr>
          <a:xfrm>
            <a:off x="400050" y="4222748"/>
            <a:ext cx="7715250" cy="949325"/>
            <a:chOff x="400050" y="4222748"/>
            <a:chExt cx="7715250" cy="949325"/>
          </a:xfrm>
        </p:grpSpPr>
        <p:grpSp>
          <p:nvGrpSpPr>
            <p:cNvPr id="5" name="Group 55"/>
            <p:cNvGrpSpPr>
              <a:grpSpLocks/>
            </p:cNvGrpSpPr>
            <p:nvPr/>
          </p:nvGrpSpPr>
          <p:grpSpPr bwMode="auto">
            <a:xfrm>
              <a:off x="400050" y="4222748"/>
              <a:ext cx="7715250" cy="949325"/>
              <a:chOff x="216" y="3380"/>
              <a:chExt cx="4860" cy="598"/>
            </a:xfrm>
          </p:grpSpPr>
          <p:sp>
            <p:nvSpPr>
              <p:cNvPr id="25620" name="Text Box 15"/>
              <p:cNvSpPr txBox="1">
                <a:spLocks noChangeArrowheads="1"/>
              </p:cNvSpPr>
              <p:nvPr/>
            </p:nvSpPr>
            <p:spPr bwMode="auto">
              <a:xfrm>
                <a:off x="273" y="3380"/>
                <a:ext cx="2485" cy="231"/>
              </a:xfrm>
              <a:prstGeom prst="rect">
                <a:avLst/>
              </a:prstGeom>
              <a:noFill/>
              <a:ln w="9525">
                <a:noFill/>
                <a:miter lim="800000"/>
                <a:headEnd/>
                <a:tailEnd/>
              </a:ln>
            </p:spPr>
            <p:txBody>
              <a:bodyPr wrap="none">
                <a:prstTxWarp prst="textNoShape">
                  <a:avLst/>
                </a:prstTxWarp>
                <a:spAutoFit/>
              </a:bodyPr>
              <a:lstStyle/>
              <a:p>
                <a:pPr algn="ctr" eaLnBrk="1" hangingPunct="1"/>
                <a:r>
                  <a:rPr lang="en-US" dirty="0" err="1">
                    <a:latin typeface="Tahoma" charset="0"/>
                    <a:ea typeface="Tahoma" charset="0"/>
                    <a:cs typeface="Tahoma" charset="0"/>
                  </a:rPr>
                  <a:t>Unpolarized</a:t>
                </a:r>
                <a:r>
                  <a:rPr lang="en-US" dirty="0">
                    <a:latin typeface="Tahoma" charset="0"/>
                    <a:ea typeface="Tahoma" charset="0"/>
                    <a:cs typeface="Tahoma" charset="0"/>
                  </a:rPr>
                  <a:t> beam, transverse target:</a:t>
                </a:r>
              </a:p>
            </p:txBody>
          </p:sp>
          <p:sp>
            <p:nvSpPr>
              <p:cNvPr id="25621" name="Rectangle 16"/>
              <p:cNvSpPr>
                <a:spLocks noChangeArrowheads="1"/>
              </p:cNvSpPr>
              <p:nvPr/>
            </p:nvSpPr>
            <p:spPr bwMode="auto">
              <a:xfrm>
                <a:off x="216" y="3642"/>
                <a:ext cx="2784"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5622"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sp>
            <p:nvSpPr>
              <p:cNvPr id="25626" name="Text Box 21"/>
              <p:cNvSpPr txBox="1">
                <a:spLocks noChangeArrowheads="1"/>
              </p:cNvSpPr>
              <p:nvPr/>
            </p:nvSpPr>
            <p:spPr bwMode="auto">
              <a:xfrm>
                <a:off x="4448" y="3569"/>
                <a:ext cx="628" cy="291"/>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err="1">
                    <a:solidFill>
                      <a:srgbClr val="0000FF"/>
                    </a:solidFill>
                    <a:latin typeface="Times New Roman" charset="0"/>
                    <a:ea typeface="Times New Roman" charset="0"/>
                    <a:cs typeface="Times New Roman" charset="0"/>
                  </a:rPr>
                  <a:t>E(ξ,t</a:t>
                </a:r>
                <a:r>
                  <a:rPr lang="en-US" sz="2400" b="1" i="1" dirty="0">
                    <a:solidFill>
                      <a:srgbClr val="0000FF"/>
                    </a:solidFill>
                    <a:latin typeface="Times New Roman" charset="0"/>
                    <a:ea typeface="Times New Roman" charset="0"/>
                    <a:cs typeface="Times New Roman" charset="0"/>
                  </a:rPr>
                  <a:t>)</a:t>
                </a:r>
              </a:p>
            </p:txBody>
          </p:sp>
        </p:grpSp>
        <p:sp>
          <p:nvSpPr>
            <p:cNvPr id="40" name="AutoShape 20"/>
            <p:cNvSpPr>
              <a:spLocks noChangeArrowheads="1"/>
            </p:cNvSpPr>
            <p:nvPr/>
          </p:nvSpPr>
          <p:spPr bwMode="auto">
            <a:xfrm>
              <a:off x="5975350" y="4648198"/>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grpSp>
      <p:grpSp>
        <p:nvGrpSpPr>
          <p:cNvPr id="45" name="Group 44"/>
          <p:cNvGrpSpPr/>
          <p:nvPr/>
        </p:nvGrpSpPr>
        <p:grpSpPr>
          <a:xfrm>
            <a:off x="450849" y="5357766"/>
            <a:ext cx="7882556" cy="758400"/>
            <a:chOff x="609598" y="5459966"/>
            <a:chExt cx="7882556" cy="758400"/>
          </a:xfrm>
        </p:grpSpPr>
        <p:sp>
          <p:nvSpPr>
            <p:cNvPr id="38" name="TextBox 37"/>
            <p:cNvSpPr txBox="1"/>
            <p:nvPr/>
          </p:nvSpPr>
          <p:spPr>
            <a:xfrm>
              <a:off x="716653" y="5459966"/>
              <a:ext cx="3922586" cy="369332"/>
            </a:xfrm>
            <a:prstGeom prst="rect">
              <a:avLst/>
            </a:prstGeom>
            <a:noFill/>
            <a:ln>
              <a:noFill/>
            </a:ln>
          </p:spPr>
          <p:txBody>
            <a:bodyPr wrap="square" rtlCol="0">
              <a:spAutoFit/>
            </a:bodyPr>
            <a:lstStyle/>
            <a:p>
              <a:r>
                <a:rPr lang="en-US" dirty="0" err="1" smtClean="0"/>
                <a:t>Unpolarized</a:t>
              </a:r>
              <a:r>
                <a:rPr lang="en-US" dirty="0" smtClean="0"/>
                <a:t> total cross section:</a:t>
              </a:r>
              <a:endParaRPr lang="en-US" baseline="-25000" dirty="0" smtClean="0">
                <a:latin typeface="Calibri"/>
                <a:cs typeface="Calibri"/>
                <a:sym typeface="Symbol" charset="2"/>
              </a:endParaRPr>
            </a:p>
          </p:txBody>
        </p:sp>
        <p:sp>
          <p:nvSpPr>
            <p:cNvPr id="41" name="AutoShape 20"/>
            <p:cNvSpPr>
              <a:spLocks noChangeArrowheads="1"/>
            </p:cNvSpPr>
            <p:nvPr/>
          </p:nvSpPr>
          <p:spPr bwMode="auto">
            <a:xfrm>
              <a:off x="6102350" y="5778498"/>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42" name="TextBox 41"/>
            <p:cNvSpPr txBox="1"/>
            <p:nvPr/>
          </p:nvSpPr>
          <p:spPr>
            <a:xfrm>
              <a:off x="609598" y="5849034"/>
              <a:ext cx="4118541" cy="369332"/>
            </a:xfrm>
            <a:prstGeom prst="rect">
              <a:avLst/>
            </a:prstGeom>
            <a:noFill/>
            <a:ln>
              <a:solidFill>
                <a:schemeClr val="tx1"/>
              </a:solidFill>
            </a:ln>
          </p:spPr>
          <p:txBody>
            <a:bodyPr wrap="square" rtlCol="0">
              <a:spAutoFit/>
            </a:bodyPr>
            <a:lstStyle/>
            <a:p>
              <a:r>
                <a:rPr lang="en-US" dirty="0" smtClean="0">
                  <a:cs typeface="Comic Sans MS"/>
                  <a:sym typeface="Symbol" charset="2"/>
                </a:rPr>
                <a:t>Separates </a:t>
              </a:r>
              <a:r>
                <a:rPr lang="en-US" dirty="0" err="1" smtClean="0">
                  <a:cs typeface="Comic Sans MS"/>
                  <a:sym typeface="Symbol" charset="2"/>
                </a:rPr>
                <a:t>h.t</a:t>
              </a:r>
              <a:r>
                <a:rPr lang="en-US" dirty="0" smtClean="0">
                  <a:cs typeface="Comic Sans MS"/>
                  <a:sym typeface="Symbol" charset="2"/>
                </a:rPr>
                <a:t>. contributions to DVCS</a:t>
              </a:r>
              <a:endParaRPr lang="en-US" baseline="-25000" dirty="0" smtClean="0">
                <a:cs typeface="Comic Sans MS"/>
                <a:sym typeface="Symbol" charset="2"/>
              </a:endParaRPr>
            </a:p>
          </p:txBody>
        </p:sp>
        <p:sp>
          <p:nvSpPr>
            <p:cNvPr id="43" name="TextBox 42"/>
            <p:cNvSpPr txBox="1"/>
            <p:nvPr/>
          </p:nvSpPr>
          <p:spPr>
            <a:xfrm>
              <a:off x="7242383" y="5714998"/>
              <a:ext cx="1249771" cy="369332"/>
            </a:xfrm>
            <a:prstGeom prst="rect">
              <a:avLst/>
            </a:prstGeom>
            <a:noFill/>
          </p:spPr>
          <p:txBody>
            <a:bodyPr wrap="none" rtlCol="0">
              <a:spAutoFit/>
            </a:bodyPr>
            <a:lstStyle/>
            <a:p>
              <a:r>
                <a:rPr lang="en-US" b="1" dirty="0" err="1" smtClean="0">
                  <a:latin typeface="Lucida Calligraphy"/>
                  <a:cs typeface="Lucida Calligraphy"/>
                </a:rPr>
                <a:t>Re</a:t>
              </a:r>
              <a:r>
                <a:rPr lang="en-US" b="1" dirty="0" err="1" smtClean="0"/>
                <a:t>(T</a:t>
              </a:r>
              <a:r>
                <a:rPr lang="en-US" b="1" baseline="30000" dirty="0" err="1" smtClean="0"/>
                <a:t>DVCS</a:t>
              </a:r>
              <a:r>
                <a:rPr lang="en-US" b="1" dirty="0" smtClean="0"/>
                <a:t>)</a:t>
              </a:r>
              <a:endParaRPr lang="en-US" b="1" dirty="0"/>
            </a:p>
          </p:txBody>
        </p:sp>
      </p:grpSp>
    </p:spTree>
    <p:custDataLst>
      <p:tags r:id="rId1"/>
    </p:custDataLst>
    <p:extLst>
      <p:ext uri="{BB962C8B-B14F-4D97-AF65-F5344CB8AC3E}">
        <p14:creationId xmlns:p14="http://schemas.microsoft.com/office/powerpoint/2010/main" val="93473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GPDs Kinematics</a:t>
            </a:r>
            <a:endParaRPr lang="en-US"/>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033" t="17344" r="4372" b="15061"/>
          <a:stretch/>
        </p:blipFill>
        <p:spPr>
          <a:xfrm>
            <a:off x="220559" y="778835"/>
            <a:ext cx="8259412" cy="4761994"/>
          </a:xfrm>
        </p:spPr>
      </p:pic>
    </p:spTree>
    <p:extLst>
      <p:ext uri="{BB962C8B-B14F-4D97-AF65-F5344CB8AC3E}">
        <p14:creationId xmlns:p14="http://schemas.microsoft.com/office/powerpoint/2010/main" val="653712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GPDs Kinematics</a:t>
            </a:r>
            <a:endParaRPr lang="en-US"/>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033" t="17344" r="4372" b="15061"/>
          <a:stretch/>
        </p:blipFill>
        <p:spPr>
          <a:xfrm>
            <a:off x="220559" y="778835"/>
            <a:ext cx="8259412" cy="4761994"/>
          </a:xfrm>
        </p:spPr>
      </p:pic>
      <p:sp>
        <p:nvSpPr>
          <p:cNvPr id="3" name="TextBox 2"/>
          <p:cNvSpPr txBox="1"/>
          <p:nvPr/>
        </p:nvSpPr>
        <p:spPr>
          <a:xfrm>
            <a:off x="468085" y="5769428"/>
            <a:ext cx="7691529" cy="461665"/>
          </a:xfrm>
          <a:prstGeom prst="rect">
            <a:avLst/>
          </a:prstGeom>
          <a:noFill/>
        </p:spPr>
        <p:txBody>
          <a:bodyPr wrap="none" rtlCol="0">
            <a:spAutoFit/>
          </a:bodyPr>
          <a:lstStyle/>
          <a:p>
            <a:r>
              <a:rPr lang="en-US" sz="2400" b="1" smtClean="0">
                <a:solidFill>
                  <a:srgbClr val="DF27CC"/>
                </a:solidFill>
                <a:latin typeface="Arial" charset="0"/>
                <a:ea typeface="Arial" charset="0"/>
                <a:cs typeface="Arial" charset="0"/>
              </a:rPr>
              <a:t>Mapping GPDs requires large kinematical coverage</a:t>
            </a:r>
            <a:endParaRPr lang="en-US" sz="2400" b="1">
              <a:solidFill>
                <a:srgbClr val="DF27CC"/>
              </a:solidFill>
              <a:latin typeface="Arial" charset="0"/>
              <a:ea typeface="Arial" charset="0"/>
              <a:cs typeface="Arial" charset="0"/>
            </a:endParaRPr>
          </a:p>
        </p:txBody>
      </p:sp>
    </p:spTree>
    <p:extLst>
      <p:ext uri="{BB962C8B-B14F-4D97-AF65-F5344CB8AC3E}">
        <p14:creationId xmlns:p14="http://schemas.microsoft.com/office/powerpoint/2010/main" val="420792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a:p>
        </p:txBody>
      </p:sp>
      <p:sp>
        <p:nvSpPr>
          <p:cNvPr id="5" name="Content Placeholder 2"/>
          <p:cNvSpPr txBox="1">
            <a:spLocks/>
          </p:cNvSpPr>
          <p:nvPr/>
        </p:nvSpPr>
        <p:spPr>
          <a:xfrm>
            <a:off x="189586" y="922268"/>
            <a:ext cx="8610600" cy="5257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How are the quarks and gluons, and their intrinsic spins distributed in space &amp; momentum inside the nucleon? </a:t>
            </a:r>
          </a:p>
          <a:p>
            <a:pPr marL="0" indent="0">
              <a:buFont typeface="Arial" panose="020B0604020202020204" pitchFamily="34" charset="0"/>
              <a:buNone/>
            </a:pPr>
            <a:r>
              <a:rPr lang="en-US" sz="2000" b="1" dirty="0" smtClean="0"/>
              <a:t>What is the role of orbital motion?</a:t>
            </a:r>
          </a:p>
          <a:p>
            <a:pPr marL="0" lvl="3" indent="0">
              <a:spcBef>
                <a:spcPts val="1000"/>
              </a:spcBef>
              <a:buFont typeface="Arial" panose="020B0604020202020204" pitchFamily="34" charset="0"/>
              <a:buNone/>
            </a:pPr>
            <a:endParaRPr lang="en-US" sz="800" b="1" dirty="0" smtClean="0">
              <a:solidFill>
                <a:srgbClr val="DF27CC"/>
              </a:solidFill>
            </a:endParaRPr>
          </a:p>
          <a:p>
            <a:pPr marL="0" lvl="3" indent="0">
              <a:spcBef>
                <a:spcPts val="1000"/>
              </a:spcBef>
              <a:buFont typeface="Arial" panose="020B0604020202020204" pitchFamily="34" charset="0"/>
              <a:buNone/>
            </a:pPr>
            <a:r>
              <a:rPr lang="en-US" sz="2000" b="1" dirty="0" smtClean="0">
                <a:solidFill>
                  <a:srgbClr val="DF27CC"/>
                </a:solidFill>
              </a:rPr>
              <a:t>What are Pressure &amp; Forces distributions?? </a:t>
            </a:r>
          </a:p>
          <a:p>
            <a:pPr marL="0" lvl="3" indent="0">
              <a:spcBef>
                <a:spcPts val="1000"/>
              </a:spcBef>
              <a:buFont typeface="Arial" panose="020B0604020202020204" pitchFamily="34" charset="0"/>
              <a:buNone/>
            </a:pPr>
            <a:r>
              <a:rPr lang="en-US" sz="2000" b="1" dirty="0" smtClean="0">
                <a:solidFill>
                  <a:srgbClr val="DF27CC"/>
                </a:solidFill>
              </a:rPr>
              <a:t>Color confinement &amp; its origin? </a:t>
            </a:r>
          </a:p>
          <a:p>
            <a:pPr marL="0" lvl="3" indent="0">
              <a:spcBef>
                <a:spcPts val="1000"/>
              </a:spcBef>
              <a:buFont typeface="Arial" panose="020B0604020202020204" pitchFamily="34" charset="0"/>
              <a:buNone/>
            </a:pPr>
            <a:endParaRPr lang="en-US" sz="2400" b="1" dirty="0" smtClean="0">
              <a:solidFill>
                <a:srgbClr val="DF27CC"/>
              </a:solidFill>
            </a:endParaRPr>
          </a:p>
          <a:p>
            <a:pPr marL="0" indent="0">
              <a:buFont typeface="Arial" panose="020B0604020202020204" pitchFamily="34" charset="0"/>
              <a:buNone/>
            </a:pPr>
            <a:endParaRPr lang="en-US" sz="2000" b="1" dirty="0" smtClean="0">
              <a:solidFill>
                <a:srgbClr val="0000FF"/>
              </a:solidFill>
            </a:endParaRPr>
          </a:p>
        </p:txBody>
      </p:sp>
      <p:pic>
        <p:nvPicPr>
          <p:cNvPr id="6" name="Picture 5" descr="ecg-simple-ezgif-3007890035.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075" y="3338136"/>
            <a:ext cx="4006296" cy="2743200"/>
          </a:xfrm>
          <a:prstGeom prst="rect">
            <a:avLst/>
          </a:prstGeom>
        </p:spPr>
      </p:pic>
      <p:pic>
        <p:nvPicPr>
          <p:cNvPr id="7" name="Picture 6" descr="cardio-ezgif-3629884421.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5689" y="3287336"/>
            <a:ext cx="3707423" cy="2794000"/>
          </a:xfrm>
          <a:prstGeom prst="rect">
            <a:avLst/>
          </a:prstGeom>
        </p:spPr>
      </p:pic>
      <p:pic>
        <p:nvPicPr>
          <p:cNvPr id="8" name="Picture 27" descr="proton_quark_version_new006.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90036" y="1325910"/>
            <a:ext cx="2057399" cy="185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4436" y="179514"/>
            <a:ext cx="4299575" cy="523220"/>
          </a:xfrm>
          <a:prstGeom prst="rect">
            <a:avLst/>
          </a:prstGeom>
          <a:noFill/>
        </p:spPr>
        <p:txBody>
          <a:bodyPr wrap="none" rtlCol="0">
            <a:spAutoFit/>
          </a:bodyPr>
          <a:lstStyle/>
          <a:p>
            <a:r>
              <a:rPr lang="en-US" sz="2800" b="1" dirty="0" smtClean="0">
                <a:latin typeface="Arial" charset="0"/>
                <a:ea typeface="Arial" charset="0"/>
                <a:cs typeface="Arial" charset="0"/>
              </a:rPr>
              <a:t>QCD Science Questions</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1909465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
            <a:ext cx="9144000" cy="711200"/>
          </a:xfrm>
        </p:spPr>
        <p:txBody>
          <a:bodyPr>
            <a:normAutofit fontScale="90000"/>
          </a:bodyPr>
          <a:lstStyle/>
          <a:p>
            <a:r>
              <a:rPr lang="fr-FR" sz="3600" b="1" smtClean="0">
                <a:solidFill>
                  <a:srgbClr val="FF0000"/>
                </a:solidFill>
                <a:ea typeface="Tahoma" charset="0"/>
                <a:cs typeface="Tahoma" charset="0"/>
              </a:rPr>
              <a:t>A</a:t>
            </a:r>
            <a:r>
              <a:rPr lang="fr-FR" sz="3600" b="1" baseline="-25000" smtClean="0">
                <a:solidFill>
                  <a:srgbClr val="FF0000"/>
                </a:solidFill>
                <a:ea typeface="Tahoma" charset="0"/>
                <a:cs typeface="Tahoma" charset="0"/>
              </a:rPr>
              <a:t>LU</a:t>
            </a:r>
            <a:r>
              <a:rPr lang="fr-FR" sz="3600" b="1" smtClean="0">
                <a:solidFill>
                  <a:srgbClr val="964305"/>
                </a:solidFill>
                <a:ea typeface="Tahoma" charset="0"/>
                <a:cs typeface="Tahoma" charset="0"/>
              </a:rPr>
              <a:t> </a:t>
            </a:r>
            <a:r>
              <a:rPr lang="fr-FR" b="1" smtClean="0">
                <a:solidFill>
                  <a:srgbClr val="964305"/>
                </a:solidFill>
                <a:ea typeface="Tahoma" charset="0"/>
                <a:cs typeface="Tahoma" charset="0"/>
              </a:rPr>
              <a:t> </a:t>
            </a:r>
            <a:r>
              <a:rPr lang="fr-FR" sz="3600" b="1" smtClean="0">
                <a:ea typeface="Tahoma" charset="0"/>
                <a:cs typeface="Tahoma" charset="0"/>
              </a:rPr>
              <a:t>Projections for 12GeV</a:t>
            </a:r>
            <a:endParaRPr lang="en-US" sz="3600" b="1"/>
          </a:p>
        </p:txBody>
      </p:sp>
      <p:sp>
        <p:nvSpPr>
          <p:cNvPr id="28" name="Slide Number Placeholder 27"/>
          <p:cNvSpPr>
            <a:spLocks noGrp="1"/>
          </p:cNvSpPr>
          <p:nvPr>
            <p:ph type="sldNum" sz="quarter" idx="4294967295"/>
          </p:nvPr>
        </p:nvSpPr>
        <p:spPr>
          <a:xfrm>
            <a:off x="6553200" y="6470650"/>
            <a:ext cx="2133600" cy="365125"/>
          </a:xfrm>
          <a:prstGeom prst="rect">
            <a:avLst/>
          </a:prstGeom>
        </p:spPr>
        <p:txBody>
          <a:bodyPr/>
          <a:lstStyle/>
          <a:p>
            <a:fld id="{4F59604A-DDD4-4BE5-9F0F-C50D317D165F}" type="slidenum">
              <a:rPr lang="en-US" smtClean="0"/>
              <a:pPr/>
              <a:t>30</a:t>
            </a:fld>
            <a:endParaRPr lang="en-US"/>
          </a:p>
        </p:txBody>
      </p:sp>
      <p:sp>
        <p:nvSpPr>
          <p:cNvPr id="30"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31"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rcRect l="10458" t="7239" r="11111" b="51768"/>
          <a:stretch>
            <a:fillRect/>
          </a:stretch>
        </p:blipFill>
        <p:spPr>
          <a:xfrm>
            <a:off x="200934" y="1280990"/>
            <a:ext cx="6784462" cy="5096933"/>
          </a:xfrm>
          <a:prstGeom prst="rect">
            <a:avLst/>
          </a:prstGeom>
        </p:spPr>
      </p:pic>
      <p:grpSp>
        <p:nvGrpSpPr>
          <p:cNvPr id="9" name="Group 8"/>
          <p:cNvGrpSpPr>
            <a:grpSpLocks/>
          </p:cNvGrpSpPr>
          <p:nvPr/>
        </p:nvGrpSpPr>
        <p:grpSpPr bwMode="auto">
          <a:xfrm>
            <a:off x="1293615" y="1815495"/>
            <a:ext cx="804673" cy="667121"/>
            <a:chOff x="672" y="1200"/>
            <a:chExt cx="480" cy="384"/>
          </a:xfrm>
        </p:grpSpPr>
        <p:sp>
          <p:nvSpPr>
            <p:cNvPr id="10"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1"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a:solidFill>
                    <a:srgbClr val="FF0000"/>
                  </a:solidFill>
                </a:rPr>
                <a:t>A</a:t>
              </a:r>
              <a:r>
                <a:rPr lang="en-US" sz="2400" b="0" baseline="-25000">
                  <a:solidFill>
                    <a:srgbClr val="FF0000"/>
                  </a:solidFill>
                </a:rPr>
                <a:t>LU</a:t>
              </a:r>
            </a:p>
          </p:txBody>
        </p:sp>
      </p:grpSp>
      <p:sp>
        <p:nvSpPr>
          <p:cNvPr id="12" name="Oval 11"/>
          <p:cNvSpPr/>
          <p:nvPr/>
        </p:nvSpPr>
        <p:spPr bwMode="auto">
          <a:xfrm>
            <a:off x="2713912" y="2876956"/>
            <a:ext cx="546100" cy="5524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3" name="Picture 6" descr="12gev-dvcs"/>
          <p:cNvPicPr>
            <a:picLocks noChangeAspect="1" noChangeArrowheads="1"/>
          </p:cNvPicPr>
          <p:nvPr/>
        </p:nvPicPr>
        <p:blipFill>
          <a:blip r:embed="rId3" cstate="screen">
            <a:extLst>
              <a:ext uri="{28A0092B-C50C-407E-A947-70E740481C1C}">
                <a14:useLocalDpi xmlns:a14="http://schemas.microsoft.com/office/drawing/2010/main"/>
              </a:ext>
            </a:extLst>
          </a:blip>
          <a:srcRect l="55173"/>
          <a:stretch>
            <a:fillRect/>
          </a:stretch>
        </p:blipFill>
        <p:spPr bwMode="auto">
          <a:xfrm>
            <a:off x="6896496" y="2105431"/>
            <a:ext cx="2057400" cy="2647950"/>
          </a:xfrm>
          <a:prstGeom prst="rect">
            <a:avLst/>
          </a:prstGeom>
          <a:noFill/>
          <a:ln w="9525">
            <a:noFill/>
            <a:miter lim="800000"/>
            <a:headEnd/>
            <a:tailEnd/>
          </a:ln>
        </p:spPr>
      </p:pic>
      <p:sp>
        <p:nvSpPr>
          <p:cNvPr id="14" name="AutoShape 12"/>
          <p:cNvSpPr>
            <a:spLocks noChangeArrowheads="1"/>
          </p:cNvSpPr>
          <p:nvPr/>
        </p:nvSpPr>
        <p:spPr bwMode="auto">
          <a:xfrm rot="20805328">
            <a:off x="7938839" y="2990828"/>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5"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16"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a:latin typeface="Symbol" pitchFamily="-65" charset="2"/>
                <a:sym typeface="Symbol" pitchFamily="-65" charset="2"/>
              </a:rPr>
              <a:t></a:t>
            </a:r>
            <a:r>
              <a:rPr lang="en-US" baseline="-25000">
                <a:latin typeface="Comic Sans MS" pitchFamily="-65" charset="0"/>
              </a:rPr>
              <a:t>LU</a:t>
            </a:r>
            <a:r>
              <a:rPr lang="en-US">
                <a:latin typeface="Symbol" pitchFamily="-65" charset="2"/>
              </a:rPr>
              <a:t> </a:t>
            </a:r>
            <a:r>
              <a:rPr lang="en-US">
                <a:latin typeface="Tahoma" pitchFamily="-65" charset="0"/>
              </a:rPr>
              <a:t>~ </a:t>
            </a:r>
            <a:r>
              <a:rPr lang="en-US" err="1">
                <a:solidFill>
                  <a:srgbClr val="FF0000"/>
                </a:solidFill>
                <a:latin typeface="Tahoma" pitchFamily="-65" charset="0"/>
              </a:rPr>
              <a:t>sin</a:t>
            </a:r>
            <a:r>
              <a:rPr lang="en-US" err="1">
                <a:solidFill>
                  <a:srgbClr val="FF0000"/>
                </a:solidFill>
                <a:latin typeface="Tahoma" pitchFamily="-65" charset="0"/>
                <a:sym typeface="Symbol" pitchFamily="-65" charset="2"/>
              </a:rPr>
              <a:t></a:t>
            </a:r>
            <a:r>
              <a:rPr lang="en-US">
                <a:solidFill>
                  <a:srgbClr val="FF0000"/>
                </a:solidFill>
                <a:latin typeface="Tahoma" pitchFamily="-65" charset="0"/>
              </a:rPr>
              <a:t> </a:t>
            </a:r>
            <a:r>
              <a:rPr lang="en-US">
                <a:latin typeface="Tahoma" pitchFamily="-65" charset="0"/>
              </a:rPr>
              <a:t>{F</a:t>
            </a:r>
            <a:r>
              <a:rPr lang="en-US" baseline="-25000">
                <a:latin typeface="Tahoma" pitchFamily="-65" charset="0"/>
              </a:rPr>
              <a:t>1</a:t>
            </a:r>
            <a:r>
              <a:rPr lang="en-US" b="1" i="1">
                <a:solidFill>
                  <a:srgbClr val="FF0000"/>
                </a:solidFill>
                <a:latin typeface="Times New Roman" pitchFamily="-65" charset="0"/>
              </a:rPr>
              <a:t>H</a:t>
            </a:r>
            <a:r>
              <a:rPr lang="en-US">
                <a:solidFill>
                  <a:schemeClr val="hlink">
                    <a:alpha val="65999"/>
                  </a:schemeClr>
                </a:solidFill>
                <a:latin typeface="Times New Roman" pitchFamily="-65" charset="0"/>
              </a:rPr>
              <a:t> </a:t>
            </a:r>
            <a:r>
              <a:rPr lang="en-US">
                <a:latin typeface="Tahoma" pitchFamily="-65" charset="0"/>
              </a:rPr>
              <a:t>+ </a:t>
            </a:r>
            <a:r>
              <a:rPr lang="el-GR">
                <a:latin typeface="Lucida Grande" pitchFamily="-65" charset="0"/>
              </a:rPr>
              <a:t>ξ</a:t>
            </a:r>
            <a:r>
              <a:rPr lang="en-US">
                <a:latin typeface="Tahoma" pitchFamily="-65" charset="0"/>
              </a:rPr>
              <a:t>(F</a:t>
            </a:r>
            <a:r>
              <a:rPr lang="en-US" baseline="-25000">
                <a:latin typeface="Tahoma" pitchFamily="-65" charset="0"/>
              </a:rPr>
              <a:t>1</a:t>
            </a:r>
            <a:r>
              <a:rPr lang="en-US">
                <a:latin typeface="Tahoma" pitchFamily="-65" charset="0"/>
              </a:rPr>
              <a:t>+F</a:t>
            </a:r>
            <a:r>
              <a:rPr lang="en-US" baseline="-25000">
                <a:latin typeface="Tahoma" pitchFamily="-65" charset="0"/>
              </a:rPr>
              <a:t>2</a:t>
            </a:r>
            <a:r>
              <a:rPr lang="en-US">
                <a:latin typeface="Tahoma" pitchFamily="-65" charset="0"/>
              </a:rPr>
              <a:t>)</a:t>
            </a:r>
            <a:r>
              <a:rPr lang="en-US" b="1" i="1">
                <a:solidFill>
                  <a:srgbClr val="00C000"/>
                </a:solidFill>
                <a:latin typeface="Times New Roman" pitchFamily="-65" charset="0"/>
              </a:rPr>
              <a:t>H</a:t>
            </a:r>
            <a:r>
              <a:rPr lang="en-US" b="1">
                <a:solidFill>
                  <a:srgbClr val="0000FF"/>
                </a:solidFill>
                <a:latin typeface="Times New Roman" pitchFamily="-65" charset="0"/>
              </a:rPr>
              <a:t> </a:t>
            </a:r>
            <a:r>
              <a:rPr lang="en-US">
                <a:latin typeface="Tahoma" pitchFamily="-65" charset="0"/>
              </a:rPr>
              <a:t>+kF</a:t>
            </a:r>
            <a:r>
              <a:rPr lang="en-US" baseline="-25000">
                <a:latin typeface="Tahoma" pitchFamily="-65" charset="0"/>
              </a:rPr>
              <a:t>2</a:t>
            </a:r>
            <a:r>
              <a:rPr lang="en-US" b="1" i="1">
                <a:solidFill>
                  <a:srgbClr val="0000FF"/>
                </a:solidFill>
                <a:latin typeface="Times New Roman" pitchFamily="-65" charset="0"/>
              </a:rPr>
              <a:t>E</a:t>
            </a:r>
            <a:r>
              <a:rPr lang="en-US">
                <a:latin typeface="Tahoma" pitchFamily="-65" charset="0"/>
              </a:rPr>
              <a:t>}d</a:t>
            </a:r>
            <a:r>
              <a:rPr lang="en-US">
                <a:latin typeface="Tahoma" pitchFamily="-65" charset="0"/>
                <a:sym typeface="Symbol" pitchFamily="-65" charset="2"/>
              </a:rPr>
              <a:t></a:t>
            </a:r>
            <a:endParaRPr lang="en-US">
              <a:solidFill>
                <a:schemeClr val="tx2"/>
              </a:solidFill>
              <a:latin typeface="Tahoma" pitchFamily="-65" charset="0"/>
              <a:sym typeface="Symbol" pitchFamily="-65" charset="2"/>
            </a:endParaRPr>
          </a:p>
        </p:txBody>
      </p:sp>
      <p:grpSp>
        <p:nvGrpSpPr>
          <p:cNvPr id="17" name="Group 16"/>
          <p:cNvGrpSpPr/>
          <p:nvPr/>
        </p:nvGrpSpPr>
        <p:grpSpPr>
          <a:xfrm>
            <a:off x="5753496" y="751138"/>
            <a:ext cx="1848583" cy="584776"/>
            <a:chOff x="12819183" y="814638"/>
            <a:chExt cx="1848583" cy="584776"/>
          </a:xfrm>
        </p:grpSpPr>
        <p:sp>
          <p:nvSpPr>
            <p:cNvPr id="18" name="TextBox 17"/>
            <p:cNvSpPr txBox="1"/>
            <p:nvPr/>
          </p:nvSpPr>
          <p:spPr>
            <a:xfrm>
              <a:off x="12819183" y="814638"/>
              <a:ext cx="1848583" cy="584776"/>
            </a:xfrm>
            <a:prstGeom prst="rect">
              <a:avLst/>
            </a:prstGeom>
            <a:noFill/>
          </p:spPr>
          <p:txBody>
            <a:bodyPr wrap="none" rtlCol="0">
              <a:spAutoFit/>
            </a:bodyPr>
            <a:lstStyle/>
            <a:p>
              <a:r>
                <a:rPr lang="en-US" sz="3200" err="1" smtClean="0">
                  <a:solidFill>
                    <a:srgbClr val="FF0000"/>
                  </a:solidFill>
                  <a:latin typeface="Calibri"/>
                  <a:cs typeface="Calibri"/>
                </a:rPr>
                <a:t>ep</a:t>
              </a:r>
              <a:r>
                <a:rPr lang="en-US" sz="3200" smtClean="0">
                  <a:solidFill>
                    <a:srgbClr val="FF0000"/>
                  </a:solidFill>
                  <a:latin typeface="Calibri"/>
                  <a:cs typeface="Calibri"/>
                </a:rPr>
                <a:t> --&gt; </a:t>
              </a:r>
              <a:r>
                <a:rPr lang="en-US" sz="3200" err="1" smtClean="0">
                  <a:solidFill>
                    <a:srgbClr val="FF0000"/>
                  </a:solidFill>
                  <a:latin typeface="Calibri"/>
                  <a:cs typeface="Calibri"/>
                </a:rPr>
                <a:t>epγ</a:t>
              </a:r>
              <a:endParaRPr lang="en-US" sz="3200">
                <a:solidFill>
                  <a:srgbClr val="FF0000"/>
                </a:solidFill>
                <a:latin typeface="Calibri"/>
                <a:cs typeface="Calibri"/>
              </a:endParaRPr>
            </a:p>
          </p:txBody>
        </p:sp>
        <p:cxnSp>
          <p:nvCxnSpPr>
            <p:cNvPr id="19" name="Straight Arrow Connector 18"/>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20" name="TextBox 19"/>
          <p:cNvSpPr txBox="1"/>
          <p:nvPr/>
        </p:nvSpPr>
        <p:spPr>
          <a:xfrm>
            <a:off x="6896496" y="5029200"/>
            <a:ext cx="1019229" cy="523220"/>
          </a:xfrm>
          <a:prstGeom prst="rect">
            <a:avLst/>
          </a:prstGeom>
          <a:noFill/>
          <a:ln>
            <a:solidFill>
              <a:srgbClr val="000000"/>
            </a:solidFill>
          </a:ln>
        </p:spPr>
        <p:txBody>
          <a:bodyPr wrap="none" rtlCol="0">
            <a:spAutoFit/>
          </a:bodyPr>
          <a:lstStyle/>
          <a:p>
            <a:r>
              <a:rPr lang="en-US" sz="1400" smtClean="0">
                <a:latin typeface="Calibri"/>
                <a:cs typeface="Calibri"/>
              </a:rPr>
              <a:t>E12-06-114</a:t>
            </a:r>
          </a:p>
          <a:p>
            <a:r>
              <a:rPr lang="en-US" sz="1400" smtClean="0">
                <a:latin typeface="Calibri"/>
                <a:cs typeface="Calibri"/>
              </a:rPr>
              <a:t>E12-06-119</a:t>
            </a:r>
            <a:endParaRPr lang="en-US" sz="1400">
              <a:latin typeface="Calibri"/>
              <a:cs typeface="Calibri"/>
            </a:endParaRPr>
          </a:p>
        </p:txBody>
      </p:sp>
    </p:spTree>
    <p:extLst>
      <p:ext uri="{BB962C8B-B14F-4D97-AF65-F5344CB8AC3E}">
        <p14:creationId xmlns:p14="http://schemas.microsoft.com/office/powerpoint/2010/main" val="12167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1.38889E-6 -3.7037E-6 L 0.23194 -0.0574 " pathEditMode="relative" ptsTypes="AA">
                                      <p:cBhvr>
                                        <p:cTn id="20" dur="2000" fill="hold"/>
                                        <p:tgtEl>
                                          <p:spTgt spid="14"/>
                                        </p:tgtEl>
                                        <p:attrNameLst>
                                          <p:attrName>ppt_x</p:attrName>
                                          <p:attrName>ppt_y</p:attrName>
                                        </p:attrNameLst>
                                      </p:cBhvr>
                                    </p:animMotion>
                                  </p:childTnLst>
                                </p:cTn>
                              </p:par>
                            </p:childTnLst>
                          </p:cTn>
                        </p:par>
                        <p:par>
                          <p:cTn id="21" fill="hold">
                            <p:stCondLst>
                              <p:cond delay="2000"/>
                            </p:stCondLst>
                            <p:childTnLst>
                              <p:par>
                                <p:cTn id="22" presetID="1" presetClass="exit" presetSubtype="0" fill="hold" grpId="2" nodeType="after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1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
            <a:ext cx="9144000" cy="711200"/>
          </a:xfrm>
        </p:spPr>
        <p:txBody>
          <a:bodyPr>
            <a:normAutofit fontScale="90000"/>
          </a:bodyPr>
          <a:lstStyle/>
          <a:p>
            <a:r>
              <a:rPr lang="fr-FR" sz="3600" b="1" smtClean="0">
                <a:solidFill>
                  <a:srgbClr val="FF0000"/>
                </a:solidFill>
                <a:ea typeface="Tahoma" charset="0"/>
                <a:cs typeface="Tahoma" charset="0"/>
              </a:rPr>
              <a:t>A</a:t>
            </a:r>
            <a:r>
              <a:rPr lang="fr-FR" sz="3600" b="1" baseline="-25000" smtClean="0">
                <a:solidFill>
                  <a:srgbClr val="FF0000"/>
                </a:solidFill>
                <a:ea typeface="Tahoma" charset="0"/>
                <a:cs typeface="Tahoma" charset="0"/>
              </a:rPr>
              <a:t>LU</a:t>
            </a:r>
            <a:r>
              <a:rPr lang="fr-FR" b="1" smtClean="0">
                <a:solidFill>
                  <a:srgbClr val="964305"/>
                </a:solidFill>
                <a:effectLst>
                  <a:outerShdw blurRad="50800" dist="38100" dir="2700000">
                    <a:srgbClr val="000000">
                      <a:alpha val="30000"/>
                    </a:srgbClr>
                  </a:outerShdw>
                </a:effectLst>
                <a:ea typeface="Tahoma" charset="0"/>
                <a:cs typeface="Tahoma" charset="0"/>
              </a:rPr>
              <a:t> </a:t>
            </a:r>
            <a:r>
              <a:rPr lang="fr-FR" sz="3600" b="1" smtClean="0">
                <a:ea typeface="Tahoma" charset="0"/>
                <a:cs typeface="Tahoma" charset="0"/>
              </a:rPr>
              <a:t>- Projections for protons</a:t>
            </a:r>
            <a:endParaRPr lang="en-US" sz="3600" b="1"/>
          </a:p>
        </p:txBody>
      </p:sp>
      <p:sp>
        <p:nvSpPr>
          <p:cNvPr id="28" name="Slide Number Placeholder 27"/>
          <p:cNvSpPr>
            <a:spLocks noGrp="1"/>
          </p:cNvSpPr>
          <p:nvPr>
            <p:ph type="sldNum" sz="quarter" idx="4294967295"/>
          </p:nvPr>
        </p:nvSpPr>
        <p:spPr>
          <a:xfrm>
            <a:off x="6553200" y="6470650"/>
            <a:ext cx="2133600" cy="365125"/>
          </a:xfrm>
          <a:prstGeom prst="rect">
            <a:avLst/>
          </a:prstGeom>
        </p:spPr>
        <p:txBody>
          <a:bodyPr/>
          <a:lstStyle/>
          <a:p>
            <a:fld id="{4F59604A-DDD4-4BE5-9F0F-C50D317D165F}" type="slidenum">
              <a:rPr lang="en-US" smtClean="0"/>
              <a:pPr/>
              <a:t>31</a:t>
            </a:fld>
            <a:endParaRPr lang="en-US"/>
          </a:p>
        </p:txBody>
      </p:sp>
      <p:sp>
        <p:nvSpPr>
          <p:cNvPr id="30"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31"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grpSp>
        <p:nvGrpSpPr>
          <p:cNvPr id="8" name="Group 24"/>
          <p:cNvGrpSpPr>
            <a:grpSpLocks/>
          </p:cNvGrpSpPr>
          <p:nvPr/>
        </p:nvGrpSpPr>
        <p:grpSpPr bwMode="auto">
          <a:xfrm>
            <a:off x="189526" y="754716"/>
            <a:ext cx="2298700" cy="698500"/>
            <a:chOff x="762001" y="3167063"/>
            <a:chExt cx="2298699" cy="698500"/>
          </a:xfrm>
        </p:grpSpPr>
        <p:sp>
          <p:nvSpPr>
            <p:cNvPr id="9"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prstTxWarp prst="textNoShape">
                <a:avLst/>
              </a:prstTxWarp>
            </a:bodyPr>
            <a:lstStyle/>
            <a:p>
              <a:endParaRPr lang="en-US"/>
            </a:p>
          </p:txBody>
        </p:sp>
        <p:sp>
          <p:nvSpPr>
            <p:cNvPr id="10" name="Text Box 12"/>
            <p:cNvSpPr txBox="1">
              <a:spLocks noChangeArrowheads="1"/>
            </p:cNvSpPr>
            <p:nvPr/>
          </p:nvSpPr>
          <p:spPr bwMode="auto">
            <a:xfrm>
              <a:off x="825501" y="3167063"/>
              <a:ext cx="2209800" cy="579437"/>
            </a:xfrm>
            <a:prstGeom prst="rect">
              <a:avLst/>
            </a:prstGeom>
            <a:noFill/>
            <a:ln w="9525">
              <a:noFill/>
              <a:miter lim="800000"/>
              <a:headEnd/>
              <a:tailEnd/>
            </a:ln>
          </p:spPr>
          <p:txBody>
            <a:bodyPr>
              <a:prstTxWarp prst="textNoShape">
                <a:avLst/>
              </a:prstTxWarp>
              <a:spAutoFit/>
            </a:bodyPr>
            <a:lstStyle/>
            <a:p>
              <a:pPr eaLnBrk="1" hangingPunct="1"/>
              <a:r>
                <a:rPr lang="en-US" sz="3200" b="1" err="1">
                  <a:solidFill>
                    <a:srgbClr val="FF0000"/>
                  </a:solidFill>
                  <a:latin typeface="Times New Roman" charset="0"/>
                </a:rPr>
                <a:t>e</a:t>
              </a:r>
              <a:r>
                <a:rPr lang="en-US" sz="3200" b="1">
                  <a:solidFill>
                    <a:srgbClr val="FF0000"/>
                  </a:solidFill>
                  <a:latin typeface="Times New Roman" charset="0"/>
                </a:rPr>
                <a:t> </a:t>
              </a:r>
              <a:r>
                <a:rPr lang="en-US" sz="3200" b="1" err="1">
                  <a:solidFill>
                    <a:srgbClr val="FF0000"/>
                  </a:solidFill>
                  <a:latin typeface="Times New Roman" charset="0"/>
                </a:rPr>
                <a:t>p</a:t>
              </a:r>
              <a:r>
                <a:rPr lang="en-US" sz="3200" b="1">
                  <a:solidFill>
                    <a:srgbClr val="FF0000"/>
                  </a:solidFill>
                  <a:latin typeface="Times New Roman" charset="0"/>
                </a:rPr>
                <a:t>        </a:t>
              </a:r>
              <a:r>
                <a:rPr lang="en-US" sz="3200" b="1" err="1">
                  <a:solidFill>
                    <a:srgbClr val="FF0000"/>
                  </a:solidFill>
                  <a:latin typeface="Times New Roman" charset="0"/>
                </a:rPr>
                <a:t>ep</a:t>
              </a:r>
              <a:r>
                <a:rPr lang="en-US" sz="3200" b="1" err="1">
                  <a:solidFill>
                    <a:srgbClr val="FF0000"/>
                  </a:solidFill>
                  <a:latin typeface="Symbol" charset="2"/>
                </a:rPr>
                <a:t>g</a:t>
              </a:r>
              <a:r>
                <a:rPr lang="en-US" sz="3200">
                  <a:solidFill>
                    <a:schemeClr val="accent2"/>
                  </a:solidFill>
                  <a:latin typeface="Symbol" charset="2"/>
                </a:rPr>
                <a:t>  </a:t>
              </a:r>
              <a:endParaRPr lang="en-US" sz="3200">
                <a:solidFill>
                  <a:schemeClr val="accent2"/>
                </a:solidFill>
                <a:latin typeface="Times New Roman" charset="0"/>
              </a:endParaRPr>
            </a:p>
          </p:txBody>
        </p:sp>
        <p:sp>
          <p:nvSpPr>
            <p:cNvPr id="11" name="Line 13"/>
            <p:cNvSpPr>
              <a:spLocks noChangeShapeType="1"/>
            </p:cNvSpPr>
            <p:nvPr/>
          </p:nvSpPr>
          <p:spPr bwMode="auto">
            <a:xfrm>
              <a:off x="1638301" y="3554413"/>
              <a:ext cx="457200" cy="0"/>
            </a:xfrm>
            <a:prstGeom prst="line">
              <a:avLst/>
            </a:prstGeom>
            <a:noFill/>
            <a:ln w="19050">
              <a:solidFill>
                <a:srgbClr val="FF0000"/>
              </a:solidFill>
              <a:miter lim="800000"/>
              <a:headEnd/>
              <a:tailEnd type="arrow" w="med" len="med"/>
            </a:ln>
          </p:spPr>
          <p:txBody>
            <a:bodyPr wrap="none" anchor="ctr">
              <a:prstTxWarp prst="textNoShape">
                <a:avLst/>
              </a:prstTxWarp>
            </a:bodyPr>
            <a:lstStyle/>
            <a:p>
              <a:endParaRPr lang="en-US"/>
            </a:p>
          </p:txBody>
        </p:sp>
        <p:sp>
          <p:nvSpPr>
            <p:cNvPr id="12" name="Line 14"/>
            <p:cNvSpPr>
              <a:spLocks noChangeShapeType="1"/>
            </p:cNvSpPr>
            <p:nvPr/>
          </p:nvSpPr>
          <p:spPr bwMode="auto">
            <a:xfrm>
              <a:off x="977901" y="33655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13" name="Text Box 7"/>
          <p:cNvSpPr txBox="1">
            <a:spLocks noChangeArrowheads="1"/>
          </p:cNvSpPr>
          <p:nvPr/>
        </p:nvSpPr>
        <p:spPr bwMode="auto">
          <a:xfrm>
            <a:off x="245433" y="1535766"/>
            <a:ext cx="1858906" cy="523220"/>
          </a:xfrm>
          <a:prstGeom prst="rect">
            <a:avLst/>
          </a:prstGeom>
          <a:noFill/>
          <a:ln w="28575">
            <a:noFill/>
            <a:miter lim="800000"/>
            <a:headEnd/>
            <a:tailEnd/>
          </a:ln>
        </p:spPr>
        <p:txBody>
          <a:bodyPr wrap="none">
            <a:prstTxWarp prst="textNoShape">
              <a:avLst/>
            </a:prstTxWarp>
            <a:spAutoFit/>
          </a:bodyPr>
          <a:lstStyle/>
          <a:p>
            <a:pPr algn="ctr"/>
            <a:r>
              <a:rPr lang="en-US" sz="2800" i="1" err="1" smtClean="0">
                <a:latin typeface="Arial" charset="0"/>
                <a:ea typeface="Arial" charset="0"/>
                <a:cs typeface="Arial" charset="0"/>
              </a:rPr>
              <a:t>E</a:t>
            </a:r>
            <a:r>
              <a:rPr lang="en-US" sz="2800" i="1" baseline="-25000" err="1" smtClean="0">
                <a:latin typeface="Arial" charset="0"/>
                <a:ea typeface="Arial" charset="0"/>
                <a:cs typeface="Arial" charset="0"/>
              </a:rPr>
              <a:t>e</a:t>
            </a:r>
            <a:r>
              <a:rPr lang="en-US" sz="2800" i="1" smtClean="0">
                <a:latin typeface="Arial" charset="0"/>
                <a:ea typeface="Arial" charset="0"/>
                <a:cs typeface="Arial" charset="0"/>
              </a:rPr>
              <a:t>=11GeV</a:t>
            </a:r>
            <a:endParaRPr lang="en-US" sz="2800" i="1">
              <a:latin typeface="Arial" charset="0"/>
              <a:ea typeface="Arial" charset="0"/>
              <a:cs typeface="Arial" charset="0"/>
            </a:endParaRPr>
          </a:p>
        </p:txBody>
      </p:sp>
      <p:grpSp>
        <p:nvGrpSpPr>
          <p:cNvPr id="14" name="Group 21"/>
          <p:cNvGrpSpPr/>
          <p:nvPr/>
        </p:nvGrpSpPr>
        <p:grpSpPr>
          <a:xfrm>
            <a:off x="1910951" y="1484966"/>
            <a:ext cx="5346633" cy="4985684"/>
            <a:chOff x="3771291" y="1236663"/>
            <a:chExt cx="5346633" cy="4985684"/>
          </a:xfrm>
        </p:grpSpPr>
        <p:pic>
          <p:nvPicPr>
            <p:cNvPr id="15" name="Picture 2" descr="drawplotu"/>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7912" y="1236663"/>
              <a:ext cx="5180012" cy="4889500"/>
            </a:xfrm>
            <a:prstGeom prst="rect">
              <a:avLst/>
            </a:prstGeom>
            <a:noFill/>
            <a:ln w="9525">
              <a:noFill/>
              <a:miter lim="800000"/>
              <a:headEnd/>
              <a:tailEnd/>
            </a:ln>
          </p:spPr>
        </p:pic>
        <p:sp>
          <p:nvSpPr>
            <p:cNvPr id="16" name="TextBox 15"/>
            <p:cNvSpPr txBox="1"/>
            <p:nvPr/>
          </p:nvSpPr>
          <p:spPr>
            <a:xfrm>
              <a:off x="7474861" y="5945348"/>
              <a:ext cx="635160" cy="276999"/>
            </a:xfrm>
            <a:prstGeom prst="rect">
              <a:avLst/>
            </a:prstGeom>
            <a:noFill/>
          </p:spPr>
          <p:txBody>
            <a:bodyPr wrap="none" rtlCol="0">
              <a:spAutoFit/>
            </a:bodyPr>
            <a:lstStyle/>
            <a:p>
              <a:r>
                <a:rPr lang="en-US" sz="1200" b="1" smtClean="0">
                  <a:latin typeface="Arial" charset="0"/>
                  <a:ea typeface="Arial" charset="0"/>
                  <a:cs typeface="Arial" charset="0"/>
                </a:rPr>
                <a:t>, GeV</a:t>
              </a:r>
              <a:r>
                <a:rPr lang="en-US" sz="1200" b="1" baseline="30000" smtClean="0">
                  <a:latin typeface="Arial" charset="0"/>
                  <a:ea typeface="Arial" charset="0"/>
                  <a:cs typeface="Arial" charset="0"/>
                </a:rPr>
                <a:t>2</a:t>
              </a:r>
              <a:endParaRPr lang="en-US" sz="1200" b="1" baseline="30000">
                <a:latin typeface="Arial" charset="0"/>
                <a:ea typeface="Arial" charset="0"/>
                <a:cs typeface="Arial" charset="0"/>
              </a:endParaRPr>
            </a:p>
          </p:txBody>
        </p:sp>
        <p:sp>
          <p:nvSpPr>
            <p:cNvPr id="17" name="TextBox 16"/>
            <p:cNvSpPr txBox="1"/>
            <p:nvPr/>
          </p:nvSpPr>
          <p:spPr>
            <a:xfrm rot="16200000">
              <a:off x="3668980" y="3258051"/>
              <a:ext cx="481622" cy="276999"/>
            </a:xfrm>
            <a:prstGeom prst="rect">
              <a:avLst/>
            </a:prstGeom>
            <a:noFill/>
          </p:spPr>
          <p:txBody>
            <a:bodyPr wrap="none" rtlCol="0">
              <a:spAutoFit/>
            </a:bodyPr>
            <a:lstStyle/>
            <a:p>
              <a:r>
                <a:rPr lang="en-US" sz="1200" err="1" smtClean="0"/>
                <a:t>sin</a:t>
              </a:r>
              <a:r>
                <a:rPr lang="en-US" sz="1200" err="1" smtClean="0">
                  <a:latin typeface="Calibri"/>
                  <a:cs typeface="Calibri"/>
                </a:rPr>
                <a:t>φ</a:t>
              </a:r>
              <a:endParaRPr lang="en-US" sz="1200">
                <a:latin typeface="Calibri"/>
                <a:cs typeface="Calibri"/>
              </a:endParaRPr>
            </a:p>
          </p:txBody>
        </p:sp>
      </p:grpSp>
      <p:sp>
        <p:nvSpPr>
          <p:cNvPr id="18" name="AutoShape 12"/>
          <p:cNvSpPr>
            <a:spLocks noChangeArrowheads="1"/>
          </p:cNvSpPr>
          <p:nvPr/>
        </p:nvSpPr>
        <p:spPr bwMode="auto">
          <a:xfrm rot="20805328">
            <a:off x="-1015057" y="3999537"/>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9" name="Rectangle 22"/>
          <p:cNvSpPr>
            <a:spLocks noChangeArrowheads="1"/>
          </p:cNvSpPr>
          <p:nvPr/>
        </p:nvSpPr>
        <p:spPr bwMode="auto">
          <a:xfrm>
            <a:off x="2685583" y="874712"/>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2737971" y="919162"/>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a:latin typeface="Symbol" pitchFamily="-65" charset="2"/>
                <a:sym typeface="Symbol" pitchFamily="-65" charset="2"/>
              </a:rPr>
              <a:t></a:t>
            </a:r>
            <a:r>
              <a:rPr lang="en-US" baseline="-25000">
                <a:latin typeface="Comic Sans MS" pitchFamily="-65" charset="0"/>
              </a:rPr>
              <a:t>LU</a:t>
            </a:r>
            <a:r>
              <a:rPr lang="en-US">
                <a:latin typeface="Symbol" pitchFamily="-65" charset="2"/>
              </a:rPr>
              <a:t> </a:t>
            </a:r>
            <a:r>
              <a:rPr lang="en-US">
                <a:latin typeface="Tahoma" pitchFamily="-65" charset="0"/>
              </a:rPr>
              <a:t>~ </a:t>
            </a:r>
            <a:r>
              <a:rPr lang="en-US" err="1">
                <a:solidFill>
                  <a:srgbClr val="FF0000"/>
                </a:solidFill>
                <a:latin typeface="Tahoma" pitchFamily="-65" charset="0"/>
              </a:rPr>
              <a:t>sin</a:t>
            </a:r>
            <a:r>
              <a:rPr lang="en-US" err="1">
                <a:solidFill>
                  <a:srgbClr val="FF0000"/>
                </a:solidFill>
                <a:latin typeface="Tahoma" pitchFamily="-65" charset="0"/>
                <a:sym typeface="Symbol" pitchFamily="-65" charset="2"/>
              </a:rPr>
              <a:t></a:t>
            </a:r>
            <a:r>
              <a:rPr lang="en-US">
                <a:solidFill>
                  <a:srgbClr val="FF0000"/>
                </a:solidFill>
                <a:latin typeface="Tahoma" pitchFamily="-65" charset="0"/>
              </a:rPr>
              <a:t> </a:t>
            </a:r>
            <a:r>
              <a:rPr lang="en-US">
                <a:latin typeface="Tahoma" pitchFamily="-65" charset="0"/>
              </a:rPr>
              <a:t>{F</a:t>
            </a:r>
            <a:r>
              <a:rPr lang="en-US" baseline="-25000">
                <a:latin typeface="Tahoma" pitchFamily="-65" charset="0"/>
              </a:rPr>
              <a:t>1</a:t>
            </a:r>
            <a:r>
              <a:rPr lang="en-US" b="1" i="1">
                <a:solidFill>
                  <a:srgbClr val="FF0000"/>
                </a:solidFill>
                <a:latin typeface="Times New Roman" pitchFamily="-65" charset="0"/>
              </a:rPr>
              <a:t>H</a:t>
            </a:r>
            <a:r>
              <a:rPr lang="en-US">
                <a:solidFill>
                  <a:schemeClr val="hlink">
                    <a:alpha val="65999"/>
                  </a:schemeClr>
                </a:solidFill>
                <a:latin typeface="Times New Roman" pitchFamily="-65" charset="0"/>
              </a:rPr>
              <a:t> </a:t>
            </a:r>
            <a:r>
              <a:rPr lang="en-US">
                <a:latin typeface="Tahoma" pitchFamily="-65" charset="0"/>
              </a:rPr>
              <a:t>+ </a:t>
            </a:r>
            <a:r>
              <a:rPr lang="el-GR">
                <a:latin typeface="Lucida Grande" pitchFamily="-65" charset="0"/>
              </a:rPr>
              <a:t>ξ</a:t>
            </a:r>
            <a:r>
              <a:rPr lang="en-US">
                <a:latin typeface="Tahoma" pitchFamily="-65" charset="0"/>
              </a:rPr>
              <a:t>(F</a:t>
            </a:r>
            <a:r>
              <a:rPr lang="en-US" baseline="-25000">
                <a:latin typeface="Tahoma" pitchFamily="-65" charset="0"/>
              </a:rPr>
              <a:t>1</a:t>
            </a:r>
            <a:r>
              <a:rPr lang="en-US">
                <a:latin typeface="Tahoma" pitchFamily="-65" charset="0"/>
              </a:rPr>
              <a:t>+F</a:t>
            </a:r>
            <a:r>
              <a:rPr lang="en-US" baseline="-25000">
                <a:latin typeface="Tahoma" pitchFamily="-65" charset="0"/>
              </a:rPr>
              <a:t>2</a:t>
            </a:r>
            <a:r>
              <a:rPr lang="en-US">
                <a:latin typeface="Tahoma" pitchFamily="-65" charset="0"/>
              </a:rPr>
              <a:t>)</a:t>
            </a:r>
            <a:r>
              <a:rPr lang="en-US" b="1" i="1">
                <a:solidFill>
                  <a:srgbClr val="00C000"/>
                </a:solidFill>
                <a:latin typeface="Times New Roman" pitchFamily="-65" charset="0"/>
              </a:rPr>
              <a:t>H</a:t>
            </a:r>
            <a:r>
              <a:rPr lang="en-US" b="1">
                <a:solidFill>
                  <a:srgbClr val="0000FF"/>
                </a:solidFill>
                <a:latin typeface="Times New Roman" pitchFamily="-65" charset="0"/>
              </a:rPr>
              <a:t> </a:t>
            </a:r>
            <a:r>
              <a:rPr lang="en-US">
                <a:latin typeface="Tahoma" pitchFamily="-65" charset="0"/>
              </a:rPr>
              <a:t>+kF</a:t>
            </a:r>
            <a:r>
              <a:rPr lang="en-US" baseline="-25000">
                <a:latin typeface="Tahoma" pitchFamily="-65" charset="0"/>
              </a:rPr>
              <a:t>2</a:t>
            </a:r>
            <a:r>
              <a:rPr lang="en-US" b="1" i="1">
                <a:solidFill>
                  <a:srgbClr val="0000FF"/>
                </a:solidFill>
                <a:latin typeface="Times New Roman" pitchFamily="-65" charset="0"/>
              </a:rPr>
              <a:t>E</a:t>
            </a:r>
            <a:r>
              <a:rPr lang="en-US">
                <a:latin typeface="Tahoma" pitchFamily="-65" charset="0"/>
              </a:rPr>
              <a:t>}d</a:t>
            </a:r>
            <a:r>
              <a:rPr lang="en-US">
                <a:latin typeface="Tahoma" pitchFamily="-65" charset="0"/>
                <a:sym typeface="Symbol" pitchFamily="-65" charset="2"/>
              </a:rPr>
              <a:t></a:t>
            </a:r>
            <a:endParaRPr lang="en-US">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5614521" y="762000"/>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a:solidFill>
                  <a:srgbClr val="FFFF00"/>
                </a:solidFill>
                <a:latin typeface="Times New Roman" charset="0"/>
              </a:rPr>
              <a:t>  </a:t>
            </a:r>
            <a:r>
              <a:rPr lang="en-US" sz="2400" b="1">
                <a:solidFill>
                  <a:srgbClr val="00C000"/>
                </a:solidFill>
                <a:latin typeface="Times New Roman" charset="0"/>
              </a:rPr>
              <a:t>~</a:t>
            </a:r>
            <a:endParaRPr lang="en-US" sz="2400" b="1">
              <a:solidFill>
                <a:srgbClr val="00C000"/>
              </a:solidFill>
              <a:latin typeface="Tahoma" charset="0"/>
            </a:endParaRPr>
          </a:p>
        </p:txBody>
      </p:sp>
    </p:spTree>
    <p:extLst>
      <p:ext uri="{BB962C8B-B14F-4D97-AF65-F5344CB8AC3E}">
        <p14:creationId xmlns:p14="http://schemas.microsoft.com/office/powerpoint/2010/main" val="118802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1125 0.01111 L 0.46337 -0.05625 " pathEditMode="relative" rAng="0" ptsTypes="AA">
                                      <p:cBhvr>
                                        <p:cTn id="8" dur="2000" fill="hold"/>
                                        <p:tgtEl>
                                          <p:spTgt spid="18"/>
                                        </p:tgtEl>
                                        <p:attrNameLst>
                                          <p:attrName>ppt_x</p:attrName>
                                          <p:attrName>ppt_y</p:attrName>
                                        </p:attrNameLst>
                                      </p:cBhvr>
                                      <p:rCtr x="28800" y="-3400"/>
                                    </p:animMotion>
                                  </p:childTnLst>
                                </p:cTn>
                              </p:par>
                            </p:childTnLst>
                          </p:cTn>
                        </p:par>
                        <p:par>
                          <p:cTn id="9" fill="hold">
                            <p:stCondLst>
                              <p:cond delay="2000"/>
                            </p:stCondLst>
                            <p:childTnLst>
                              <p:par>
                                <p:cTn id="10" presetID="10" presetClass="exit" presetSubtype="0" fill="hold" grpId="2" nodeType="afterEffect">
                                  <p:stCondLst>
                                    <p:cond delay="0"/>
                                  </p:stCondLst>
                                  <p:childTnLst>
                                    <p:animEffect transition="out" filter="fade">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99FE4-25D4-CC47-B2DC-F5479067555B}"/>
              </a:ext>
            </a:extLst>
          </p:cNvPr>
          <p:cNvSpPr>
            <a:spLocks noGrp="1"/>
          </p:cNvSpPr>
          <p:nvPr>
            <p:ph type="title"/>
          </p:nvPr>
        </p:nvSpPr>
        <p:spPr>
          <a:xfrm>
            <a:off x="308918" y="408633"/>
            <a:ext cx="8657941" cy="487490"/>
          </a:xfrm>
        </p:spPr>
        <p:txBody>
          <a:bodyPr/>
          <a:lstStyle/>
          <a:p>
            <a:r>
              <a:rPr lang="en-US" dirty="0"/>
              <a:t>First CLAS12 </a:t>
            </a:r>
            <a:r>
              <a:rPr lang="en-US" dirty="0" smtClean="0"/>
              <a:t>Run </a:t>
            </a:r>
            <a:r>
              <a:rPr lang="mr-IN" dirty="0" smtClean="0"/>
              <a:t>–</a:t>
            </a:r>
            <a:r>
              <a:rPr lang="en-US" dirty="0" smtClean="0"/>
              <a:t> DVCS- BSA</a:t>
            </a:r>
            <a:endParaRPr lang="en-US" dirty="0"/>
          </a:p>
        </p:txBody>
      </p:sp>
      <p:pic>
        <p:nvPicPr>
          <p:cNvPr id="11" name="Picture 10">
            <a:extLst>
              <a:ext uri="{FF2B5EF4-FFF2-40B4-BE49-F238E27FC236}">
                <a16:creationId xmlns:a16="http://schemas.microsoft.com/office/drawing/2014/main" xmlns="" id="{89874E8C-F8B0-7E4B-B400-0CD3FEB245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1492" y="3158201"/>
            <a:ext cx="1255907" cy="487490"/>
          </a:xfrm>
          <a:prstGeom prst="rect">
            <a:avLst/>
          </a:prstGeom>
        </p:spPr>
      </p:pic>
      <p:grpSp>
        <p:nvGrpSpPr>
          <p:cNvPr id="7" name="Group 6">
            <a:extLst>
              <a:ext uri="{FF2B5EF4-FFF2-40B4-BE49-F238E27FC236}">
                <a16:creationId xmlns:a16="http://schemas.microsoft.com/office/drawing/2014/main" xmlns="" id="{0F1FBF56-D9B8-684F-BB28-FD795682A571}"/>
              </a:ext>
            </a:extLst>
          </p:cNvPr>
          <p:cNvGrpSpPr/>
          <p:nvPr/>
        </p:nvGrpSpPr>
        <p:grpSpPr>
          <a:xfrm>
            <a:off x="4042580" y="2089115"/>
            <a:ext cx="4593515" cy="3534813"/>
            <a:chOff x="3587914" y="1714919"/>
            <a:chExt cx="5351690" cy="4045021"/>
          </a:xfrm>
        </p:grpSpPr>
        <p:pic>
          <p:nvPicPr>
            <p:cNvPr id="8" name="Picture 7">
              <a:extLst>
                <a:ext uri="{FF2B5EF4-FFF2-40B4-BE49-F238E27FC236}">
                  <a16:creationId xmlns:a16="http://schemas.microsoft.com/office/drawing/2014/main" xmlns="" id="{E73AC796-A695-514A-A211-AA738AE8E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7914" y="1714919"/>
              <a:ext cx="5297904" cy="4045021"/>
            </a:xfrm>
            <a:prstGeom prst="rect">
              <a:avLst/>
            </a:prstGeom>
          </p:spPr>
        </p:pic>
        <p:sp>
          <p:nvSpPr>
            <p:cNvPr id="15" name="TextBox 7">
              <a:extLst>
                <a:ext uri="{FF2B5EF4-FFF2-40B4-BE49-F238E27FC236}">
                  <a16:creationId xmlns:a16="http://schemas.microsoft.com/office/drawing/2014/main" xmlns="" id="{8D8A335B-67FD-DB43-AAC8-C1EED1B95A46}"/>
                </a:ext>
              </a:extLst>
            </p:cNvPr>
            <p:cNvSpPr txBox="1">
              <a:spLocks noChangeArrowheads="1"/>
            </p:cNvSpPr>
            <p:nvPr/>
          </p:nvSpPr>
          <p:spPr bwMode="auto">
            <a:xfrm rot="19131493">
              <a:off x="4513981" y="3559732"/>
              <a:ext cx="3422732" cy="5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rgbClr val="A9A9A9"/>
                  </a:solidFill>
                  <a:cs typeface="Arial" panose="020B0604020202020204" pitchFamily="34" charset="0"/>
                </a:rPr>
                <a:t>CLAS12 Preliminary</a:t>
              </a:r>
            </a:p>
          </p:txBody>
        </p:sp>
        <p:cxnSp>
          <p:nvCxnSpPr>
            <p:cNvPr id="6" name="Straight Arrow Connector 5">
              <a:extLst>
                <a:ext uri="{FF2B5EF4-FFF2-40B4-BE49-F238E27FC236}">
                  <a16:creationId xmlns:a16="http://schemas.microsoft.com/office/drawing/2014/main" xmlns="" id="{B024601D-74C7-E948-91A4-A95E78E5351E}"/>
                </a:ext>
              </a:extLst>
            </p:cNvPr>
            <p:cNvCxnSpPr>
              <a:cxnSpLocks/>
            </p:cNvCxnSpPr>
            <p:nvPr/>
          </p:nvCxnSpPr>
          <p:spPr>
            <a:xfrm>
              <a:off x="6723529" y="5454127"/>
              <a:ext cx="2216075" cy="0"/>
            </a:xfrm>
            <a:prstGeom prst="straightConnector1">
              <a:avLst/>
            </a:prstGeom>
            <a:ln w="127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B19B1300-C3EB-0F4C-913C-449C133F070D}"/>
                </a:ext>
              </a:extLst>
            </p:cNvPr>
            <p:cNvSpPr/>
            <p:nvPr/>
          </p:nvSpPr>
          <p:spPr>
            <a:xfrm>
              <a:off x="8174794" y="5024349"/>
              <a:ext cx="645873" cy="422641"/>
            </a:xfrm>
            <a:prstGeom prst="rect">
              <a:avLst/>
            </a:prstGeom>
            <a:solidFill>
              <a:schemeClr val="bg1"/>
            </a:solidFill>
          </p:spPr>
          <p:txBody>
            <a:bodyPr wrap="square">
              <a:spAutoFit/>
            </a:bodyPr>
            <a:lstStyle/>
            <a:p>
              <a:r>
                <a:rPr lang="en-US" dirty="0" err="1">
                  <a:solidFill>
                    <a:srgbClr val="000000"/>
                  </a:solidFill>
                  <a:latin typeface="Arial" panose="020B0604020202020204" pitchFamily="34" charset="0"/>
                  <a:cs typeface="Arial" panose="020B0604020202020204" pitchFamily="34" charset="0"/>
                </a:rPr>
                <a:t>x</a:t>
              </a:r>
              <a:r>
                <a:rPr lang="en-US" baseline="-25000" dirty="0" err="1">
                  <a:solidFill>
                    <a:srgbClr val="000000"/>
                  </a:solidFill>
                  <a:latin typeface="Arial" panose="020B0604020202020204" pitchFamily="34" charset="0"/>
                  <a:cs typeface="Arial" panose="020B0604020202020204" pitchFamily="34" charset="0"/>
                </a:rPr>
                <a:t>B</a:t>
              </a:r>
              <a:endParaRPr lang="en-US" dirty="0">
                <a:solidFill>
                  <a:srgbClr val="000000"/>
                </a:solidFill>
              </a:endParaRPr>
            </a:p>
          </p:txBody>
        </p:sp>
        <p:cxnSp>
          <p:nvCxnSpPr>
            <p:cNvPr id="17" name="Straight Arrow Connector 16">
              <a:extLst>
                <a:ext uri="{FF2B5EF4-FFF2-40B4-BE49-F238E27FC236}">
                  <a16:creationId xmlns:a16="http://schemas.microsoft.com/office/drawing/2014/main" xmlns="" id="{E775CD77-422C-584C-B9BA-E8BC2789EC1E}"/>
                </a:ext>
              </a:extLst>
            </p:cNvPr>
            <p:cNvCxnSpPr>
              <a:cxnSpLocks/>
            </p:cNvCxnSpPr>
            <p:nvPr/>
          </p:nvCxnSpPr>
          <p:spPr>
            <a:xfrm flipV="1">
              <a:off x="3820758" y="2498227"/>
              <a:ext cx="0" cy="1970723"/>
            </a:xfrm>
            <a:prstGeom prst="straightConnector1">
              <a:avLst/>
            </a:prstGeom>
            <a:ln w="1270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2B7F1AF-31DF-E343-8BC1-D50F920A17B4}"/>
                </a:ext>
              </a:extLst>
            </p:cNvPr>
            <p:cNvSpPr txBox="1"/>
            <p:nvPr/>
          </p:nvSpPr>
          <p:spPr>
            <a:xfrm>
              <a:off x="3872065" y="2550853"/>
              <a:ext cx="452368" cy="369332"/>
            </a:xfrm>
            <a:prstGeom prst="rect">
              <a:avLst/>
            </a:prstGeom>
            <a:solidFill>
              <a:schemeClr val="bg1"/>
            </a:solid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Q</a:t>
              </a:r>
              <a:r>
                <a:rPr lang="en-US" baseline="30000" dirty="0">
                  <a:solidFill>
                    <a:srgbClr val="000000"/>
                  </a:solidFill>
                  <a:latin typeface="Arial" panose="020B0604020202020204" pitchFamily="34" charset="0"/>
                  <a:cs typeface="Arial" panose="020B0604020202020204" pitchFamily="34" charset="0"/>
                </a:rPr>
                <a:t>2</a:t>
              </a:r>
            </a:p>
          </p:txBody>
        </p:sp>
      </p:grpSp>
      <p:pic>
        <p:nvPicPr>
          <p:cNvPr id="18" name="Picture 17">
            <a:extLst>
              <a:ext uri="{FF2B5EF4-FFF2-40B4-BE49-F238E27FC236}">
                <a16:creationId xmlns:a16="http://schemas.microsoft.com/office/drawing/2014/main" xmlns="" id="{0FDCFD49-ED14-0C4F-917F-388E57EA53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299" y="3699726"/>
            <a:ext cx="3756798" cy="2864491"/>
          </a:xfrm>
          <a:prstGeom prst="rect">
            <a:avLst/>
          </a:prstGeom>
        </p:spPr>
      </p:pic>
      <p:grpSp>
        <p:nvGrpSpPr>
          <p:cNvPr id="3" name="Group 2">
            <a:extLst>
              <a:ext uri="{FF2B5EF4-FFF2-40B4-BE49-F238E27FC236}">
                <a16:creationId xmlns:a16="http://schemas.microsoft.com/office/drawing/2014/main" xmlns="" id="{BBFB501D-5F5D-1249-A314-8E6C7DD13423}"/>
              </a:ext>
            </a:extLst>
          </p:cNvPr>
          <p:cNvGrpSpPr/>
          <p:nvPr/>
        </p:nvGrpSpPr>
        <p:grpSpPr>
          <a:xfrm>
            <a:off x="557271" y="1264563"/>
            <a:ext cx="3178302" cy="2332105"/>
            <a:chOff x="538681" y="1096895"/>
            <a:chExt cx="8047614" cy="5370441"/>
          </a:xfrm>
        </p:grpSpPr>
        <p:pic>
          <p:nvPicPr>
            <p:cNvPr id="20" name="Picture 19">
              <a:extLst>
                <a:ext uri="{FF2B5EF4-FFF2-40B4-BE49-F238E27FC236}">
                  <a16:creationId xmlns:a16="http://schemas.microsoft.com/office/drawing/2014/main" xmlns="" id="{82A3E6F1-AE32-E745-8343-00D2E52F20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81" y="1096895"/>
              <a:ext cx="8047614" cy="5370441"/>
            </a:xfrm>
            <a:prstGeom prst="rect">
              <a:avLst/>
            </a:prstGeom>
          </p:spPr>
        </p:pic>
        <p:cxnSp>
          <p:nvCxnSpPr>
            <p:cNvPr id="21" name="Straight Arrow Connector 20">
              <a:extLst>
                <a:ext uri="{FF2B5EF4-FFF2-40B4-BE49-F238E27FC236}">
                  <a16:creationId xmlns:a16="http://schemas.microsoft.com/office/drawing/2014/main" xmlns="" id="{46F5DA4E-E369-4E4F-86E2-C7C5AA67B9E8}"/>
                </a:ext>
              </a:extLst>
            </p:cNvPr>
            <p:cNvCxnSpPr>
              <a:cxnSpLocks/>
            </p:cNvCxnSpPr>
            <p:nvPr/>
          </p:nvCxnSpPr>
          <p:spPr>
            <a:xfrm flipH="1" flipV="1">
              <a:off x="6228678" y="4086128"/>
              <a:ext cx="2183802" cy="178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56E6A106-1D40-1841-AD8D-2D9576C26B1B}"/>
                </a:ext>
              </a:extLst>
            </p:cNvPr>
            <p:cNvSpPr txBox="1"/>
            <p:nvPr/>
          </p:nvSpPr>
          <p:spPr>
            <a:xfrm>
              <a:off x="5499787" y="4056209"/>
              <a:ext cx="2850147" cy="602443"/>
            </a:xfrm>
            <a:prstGeom prst="rect">
              <a:avLst/>
            </a:prstGeom>
            <a:noFill/>
          </p:spPr>
          <p:txBody>
            <a:bodyPr wrap="none" rtlCol="0">
              <a:spAutoFit/>
            </a:bodyPr>
            <a:lstStyle/>
            <a:p>
              <a:r>
                <a:rPr lang="en-US" sz="1100" dirty="0">
                  <a:solidFill>
                    <a:srgbClr val="FFFF00"/>
                  </a:solidFill>
                  <a:latin typeface="Arial" panose="020B0604020202020204" pitchFamily="34" charset="0"/>
                  <a:cs typeface="Arial" panose="020B0604020202020204" pitchFamily="34" charset="0"/>
                </a:rPr>
                <a:t>Beam direction</a:t>
              </a:r>
            </a:p>
          </p:txBody>
        </p:sp>
      </p:grpSp>
      <p:sp>
        <p:nvSpPr>
          <p:cNvPr id="10" name="TextBox 9">
            <a:extLst>
              <a:ext uri="{FF2B5EF4-FFF2-40B4-BE49-F238E27FC236}">
                <a16:creationId xmlns:a16="http://schemas.microsoft.com/office/drawing/2014/main" xmlns="" id="{657E40C9-EF74-3F41-84C8-CCEF6CFD1112}"/>
              </a:ext>
            </a:extLst>
          </p:cNvPr>
          <p:cNvSpPr txBox="1"/>
          <p:nvPr/>
        </p:nvSpPr>
        <p:spPr>
          <a:xfrm>
            <a:off x="645460" y="3814420"/>
            <a:ext cx="1463040" cy="923330"/>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Kinematic coverage at 10.6 GeV</a:t>
            </a:r>
          </a:p>
        </p:txBody>
      </p:sp>
      <p:pic>
        <p:nvPicPr>
          <p:cNvPr id="30" name="Image 6">
            <a:extLst>
              <a:ext uri="{FF2B5EF4-FFF2-40B4-BE49-F238E27FC236}">
                <a16:creationId xmlns:a16="http://schemas.microsoft.com/office/drawing/2014/main" xmlns="" id="{2E6B6DEC-6BB5-1F4B-A48A-5F00598C5B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9232" y="1269611"/>
            <a:ext cx="1854091" cy="1370415"/>
          </a:xfrm>
          <a:prstGeom prst="rect">
            <a:avLst/>
          </a:prstGeom>
        </p:spPr>
      </p:pic>
      <p:sp>
        <p:nvSpPr>
          <p:cNvPr id="31" name="TextBox 30">
            <a:extLst>
              <a:ext uri="{FF2B5EF4-FFF2-40B4-BE49-F238E27FC236}">
                <a16:creationId xmlns:a16="http://schemas.microsoft.com/office/drawing/2014/main" xmlns="" id="{2E98D5D3-45E5-1345-8B48-9EF3D9D61A3B}"/>
              </a:ext>
            </a:extLst>
          </p:cNvPr>
          <p:cNvSpPr txBox="1"/>
          <p:nvPr/>
        </p:nvSpPr>
        <p:spPr>
          <a:xfrm>
            <a:off x="6079977" y="1403839"/>
            <a:ext cx="2886882" cy="646331"/>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DVCS beam spin asymmetry at 10.6 GeV</a:t>
            </a:r>
          </a:p>
        </p:txBody>
      </p:sp>
      <p:sp>
        <p:nvSpPr>
          <p:cNvPr id="32" name="TextBox 31">
            <a:extLst>
              <a:ext uri="{FF2B5EF4-FFF2-40B4-BE49-F238E27FC236}">
                <a16:creationId xmlns:a16="http://schemas.microsoft.com/office/drawing/2014/main" xmlns="" id="{4CCC935A-C096-7D41-BC14-6FBBADACFF80}"/>
              </a:ext>
            </a:extLst>
          </p:cNvPr>
          <p:cNvSpPr txBox="1"/>
          <p:nvPr/>
        </p:nvSpPr>
        <p:spPr>
          <a:xfrm>
            <a:off x="4194552" y="5698624"/>
            <a:ext cx="4237337" cy="584775"/>
          </a:xfrm>
          <a:prstGeom prst="rect">
            <a:avLst/>
          </a:prstGeom>
          <a:noFill/>
        </p:spPr>
        <p:txBody>
          <a:bodyPr wrap="square" rtlCol="0">
            <a:spAutoFit/>
          </a:bodyPr>
          <a:lstStyle/>
          <a:p>
            <a:r>
              <a:rPr lang="en-US" sz="1600" dirty="0">
                <a:solidFill>
                  <a:srgbClr val="AE0A24"/>
                </a:solidFill>
                <a:latin typeface="Arial" panose="020B0604020202020204" pitchFamily="34" charset="0"/>
                <a:cs typeface="Arial" panose="020B0604020202020204" pitchFamily="34" charset="0"/>
              </a:rPr>
              <a:t>First results based on few % of the expected statistics</a:t>
            </a:r>
          </a:p>
        </p:txBody>
      </p:sp>
    </p:spTree>
    <p:extLst>
      <p:ext uri="{BB962C8B-B14F-4D97-AF65-F5344CB8AC3E}">
        <p14:creationId xmlns:p14="http://schemas.microsoft.com/office/powerpoint/2010/main" val="107122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solidFill>
                  <a:srgbClr val="000000"/>
                </a:solidFill>
              </a:rPr>
              <a:pPr/>
              <a:t>33</a:t>
            </a:fld>
            <a:endParaRPr lang="en-US" dirty="0">
              <a:solidFill>
                <a:srgbClr val="000000"/>
              </a:solidFill>
            </a:endParaRPr>
          </a:p>
        </p:txBody>
      </p:sp>
      <p:pic>
        <p:nvPicPr>
          <p:cNvPr id="6" name="Picture 5">
            <a:extLst>
              <a:ext uri="{FF2B5EF4-FFF2-40B4-BE49-F238E27FC236}">
                <a16:creationId xmlns:a16="http://schemas.microsoft.com/office/drawing/2014/main" xmlns="" id="{05BDDAAD-9084-4AE9-A6C5-09E383C88F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6630"/>
          <a:stretch/>
        </p:blipFill>
        <p:spPr>
          <a:xfrm>
            <a:off x="1685715" y="1105026"/>
            <a:ext cx="2862884" cy="2622421"/>
          </a:xfrm>
          <a:prstGeom prst="rect">
            <a:avLst/>
          </a:prstGeom>
        </p:spPr>
      </p:pic>
      <p:pic>
        <p:nvPicPr>
          <p:cNvPr id="7" name="Picture 6">
            <a:extLst>
              <a:ext uri="{FF2B5EF4-FFF2-40B4-BE49-F238E27FC236}">
                <a16:creationId xmlns:a16="http://schemas.microsoft.com/office/drawing/2014/main" xmlns="" id="{6D4879FD-0D67-4A69-84F6-DF913C4985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9818" y="1106828"/>
            <a:ext cx="3033093" cy="2778333"/>
          </a:xfrm>
          <a:prstGeom prst="rect">
            <a:avLst/>
          </a:prstGeom>
        </p:spPr>
      </p:pic>
      <p:pic>
        <p:nvPicPr>
          <p:cNvPr id="8" name="Picture 7">
            <a:extLst>
              <a:ext uri="{FF2B5EF4-FFF2-40B4-BE49-F238E27FC236}">
                <a16:creationId xmlns:a16="http://schemas.microsoft.com/office/drawing/2014/main" xmlns="" id="{4C9079C1-8E6A-4E24-83AA-768DFF447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630"/>
          <a:stretch/>
        </p:blipFill>
        <p:spPr>
          <a:xfrm>
            <a:off x="1575655" y="3710456"/>
            <a:ext cx="2960801" cy="2712116"/>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84521E53-C236-414E-A954-2AE22A50FA06}"/>
                  </a:ext>
                </a:extLst>
              </p:cNvPr>
              <p:cNvSpPr/>
              <p:nvPr/>
            </p:nvSpPr>
            <p:spPr>
              <a:xfrm>
                <a:off x="4945775" y="3918665"/>
                <a:ext cx="2975481" cy="1789272"/>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12700">
                <a:solidFill>
                  <a:schemeClr val="tx1"/>
                </a:solidFill>
              </a:ln>
            </p:spPr>
            <p:txBody>
              <a:bodyPr wrap="square" lIns="27432" tIns="9144" rIns="27432" bIns="27432">
                <a:spAutoFit/>
              </a:bodyPr>
              <a:lstStyle/>
              <a:p>
                <a:pPr algn="just"/>
                <a:r>
                  <a:rPr lang="en-US" altLang="ko-KR" sz="1600" b="1" dirty="0">
                    <a:latin typeface="Arial" panose="020B0604020202020204" pitchFamily="34" charset="0"/>
                    <a:cs typeface="Arial" panose="020B0604020202020204" pitchFamily="34" charset="0"/>
                  </a:rPr>
                  <a:t>Statistics:</a:t>
                </a:r>
              </a:p>
              <a:p>
                <a:pPr marL="285750" indent="-174625" algn="just">
                  <a:buFont typeface="Arial" panose="020B0604020202020204" pitchFamily="34" charset="0"/>
                  <a:buChar char="•"/>
                  <a:tabLst>
                    <a:tab pos="461963" algn="l"/>
                  </a:tabLst>
                </a:pPr>
                <a:r>
                  <a:rPr lang="en-US" altLang="ko-KR" sz="1600" dirty="0">
                    <a:latin typeface="Arial" panose="020B0604020202020204" pitchFamily="34" charset="0"/>
                    <a:cs typeface="Arial" panose="020B0604020202020204" pitchFamily="34" charset="0"/>
                  </a:rPr>
                  <a:t>Integrated over all bins</a:t>
                </a:r>
              </a:p>
              <a:p>
                <a:pPr algn="just">
                  <a:tabLst>
                    <a:tab pos="461963" algn="l"/>
                  </a:tabLst>
                </a:pPr>
                <a:r>
                  <a:rPr lang="en-US" altLang="ko-KR" sz="1600" b="1" dirty="0">
                    <a:latin typeface="Arial" panose="020B0604020202020204" pitchFamily="34" charset="0"/>
                    <a:cs typeface="Arial" panose="020B0604020202020204" pitchFamily="34" charset="0"/>
                  </a:rPr>
                  <a:t>Error:</a:t>
                </a:r>
              </a:p>
              <a:p>
                <a:pPr marL="285750" indent="-174625" algn="just">
                  <a:buFont typeface="Arial" panose="020B0604020202020204" pitchFamily="34" charset="0"/>
                  <a:buChar char="•"/>
                  <a:tabLst>
                    <a:tab pos="461963" algn="l"/>
                  </a:tabLst>
                </a:pPr>
                <a:r>
                  <a:rPr lang="en-US" altLang="ko-KR" sz="1600" dirty="0">
                    <a:latin typeface="Arial" panose="020B0604020202020204" pitchFamily="34" charset="0"/>
                    <a:cs typeface="Arial" panose="020B0604020202020204" pitchFamily="34" charset="0"/>
                  </a:rPr>
                  <a:t>Statistical only</a:t>
                </a:r>
              </a:p>
              <a:p>
                <a:pPr algn="just"/>
                <a:r>
                  <a:rPr lang="en-US" sz="1600" b="1" dirty="0">
                    <a:latin typeface="Arial" panose="020B0604020202020204" pitchFamily="34" charset="0"/>
                    <a:ea typeface="Cambria Math" panose="02040503050406030204" pitchFamily="18" charset="0"/>
                    <a:cs typeface="Arial" panose="020B0604020202020204" pitchFamily="34" charset="0"/>
                  </a:rPr>
                  <a:t>Fitting Function:</a:t>
                </a:r>
              </a:p>
              <a:p>
                <a:pPr marL="285750" indent="-174625" algn="just">
                  <a:buFont typeface="Arial" panose="020B0604020202020204" pitchFamily="34" charset="0"/>
                  <a:buChar char="•"/>
                </a:pPr>
                <a14:m>
                  <m:oMath xmlns:m="http://schemas.openxmlformats.org/officeDocument/2006/math">
                    <m:r>
                      <a:rPr lang="en-US" sz="1600" b="0" i="1" smtClean="0">
                        <a:latin typeface="Cambria Math" panose="02040503050406030204" pitchFamily="18" charset="0"/>
                        <a:ea typeface="Cambria Math" panose="02040503050406030204" pitchFamily="18" charset="0"/>
                        <a:cs typeface="Arial" panose="020B0604020202020204" pitchFamily="34" charset="0"/>
                      </a:rPr>
                      <m:t>𝐵𝑆</m:t>
                    </m:r>
                    <m:r>
                      <a:rPr lang="en-US" sz="1600" i="1" smtClean="0">
                        <a:latin typeface="Cambria Math" panose="02040503050406030204" pitchFamily="18" charset="0"/>
                        <a:ea typeface="Cambria Math" panose="02040503050406030204" pitchFamily="18" charset="0"/>
                        <a:cs typeface="Arial" panose="020B0604020202020204" pitchFamily="34" charset="0"/>
                      </a:rPr>
                      <m:t>𝐴</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1600" b="0" i="1" smtClean="0">
                            <a:latin typeface="Cambria Math"/>
                            <a:ea typeface="Cambria Math" panose="02040503050406030204" pitchFamily="18" charset="0"/>
                            <a:cs typeface="Arial" panose="020B0604020202020204" pitchFamily="34" charset="0"/>
                          </a:rPr>
                        </m:ctrlPr>
                      </m:fPr>
                      <m:num>
                        <m:sSubSup>
                          <m:sSubSupPr>
                            <m:ctrlPr>
                              <a:rPr lang="en-US" sz="1600" b="0" i="1" smtClean="0">
                                <a:latin typeface="Cambria Math"/>
                                <a:ea typeface="Cambria Math" panose="02040503050406030204" pitchFamily="18" charset="0"/>
                                <a:cs typeface="Arial" panose="020B0604020202020204" pitchFamily="34" charset="0"/>
                              </a:rPr>
                            </m:ctrlPr>
                          </m:sSubSupPr>
                          <m:e>
                            <m:r>
                              <a:rPr lang="en-US" sz="1600" b="0" i="1" smtClean="0">
                                <a:latin typeface="Cambria Math" panose="02040503050406030204" pitchFamily="18" charset="0"/>
                                <a:ea typeface="Cambria Math" panose="02040503050406030204" pitchFamily="18" charset="0"/>
                                <a:cs typeface="Arial" panose="020B0604020202020204" pitchFamily="34" charset="0"/>
                              </a:rPr>
                              <m:t>𝐴</m:t>
                            </m:r>
                          </m:e>
                          <m:sub>
                            <m:r>
                              <m:rPr>
                                <m:sty m:val="p"/>
                              </m:rPr>
                              <a:rPr lang="en-US" sz="1600" b="0" i="0" smtClean="0">
                                <a:latin typeface="Cambria Math" panose="02040503050406030204" pitchFamily="18" charset="0"/>
                                <a:ea typeface="Cambria Math" panose="02040503050406030204" pitchFamily="18" charset="0"/>
                                <a:cs typeface="Arial" panose="020B0604020202020204" pitchFamily="34" charset="0"/>
                              </a:rPr>
                              <m:t>LU</m:t>
                            </m:r>
                          </m:sub>
                          <m:sup>
                            <m:func>
                              <m:funcPr>
                                <m:ctrlPr>
                                  <a:rPr lang="en-US" sz="1600" i="1">
                                    <a:latin typeface="Cambria Math"/>
                                    <a:ea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ea typeface="Cambria Math" panose="02040503050406030204" pitchFamily="18" charset="0"/>
                                    <a:cs typeface="Arial" panose="020B0604020202020204" pitchFamily="34" charset="0"/>
                                  </a:rPr>
                                  <m:t>sin</m:t>
                                </m:r>
                              </m:fName>
                              <m:e>
                                <m:r>
                                  <a:rPr lang="en-US" sz="1600" i="1">
                                    <a:latin typeface="Cambria Math" panose="02040503050406030204" pitchFamily="18" charset="0"/>
                                    <a:ea typeface="Cambria Math" panose="02040503050406030204" pitchFamily="18" charset="0"/>
                                    <a:cs typeface="Arial" panose="020B0604020202020204" pitchFamily="34" charset="0"/>
                                  </a:rPr>
                                  <m:t>𝜙</m:t>
                                </m:r>
                              </m:e>
                            </m:func>
                          </m:sup>
                        </m:sSubSup>
                        <m:func>
                          <m:funcPr>
                            <m:ctrlPr>
                              <a:rPr lang="en-US" sz="1600" i="1">
                                <a:latin typeface="Cambria Math"/>
                                <a:ea typeface="Cambria Math" panose="02040503050406030204" pitchFamily="18" charset="0"/>
                                <a:cs typeface="Arial" panose="020B0604020202020204" pitchFamily="34" charset="0"/>
                              </a:rPr>
                            </m:ctrlPr>
                          </m:funcPr>
                          <m:fName>
                            <m:r>
                              <m:rPr>
                                <m:sty m:val="p"/>
                              </m:rPr>
                              <a:rPr lang="en-US" sz="1600">
                                <a:latin typeface="Cambria Math" panose="02040503050406030204" pitchFamily="18" charset="0"/>
                                <a:ea typeface="Cambria Math" panose="02040503050406030204" pitchFamily="18" charset="0"/>
                                <a:cs typeface="Arial" panose="020B0604020202020204" pitchFamily="34" charset="0"/>
                              </a:rPr>
                              <m:t>sin</m:t>
                            </m:r>
                          </m:fName>
                          <m:e>
                            <m:r>
                              <a:rPr lang="en-US" sz="1600" i="1">
                                <a:latin typeface="Cambria Math" panose="02040503050406030204" pitchFamily="18" charset="0"/>
                                <a:ea typeface="Cambria Math" panose="02040503050406030204" pitchFamily="18" charset="0"/>
                                <a:cs typeface="Arial" panose="020B0604020202020204" pitchFamily="34" charset="0"/>
                              </a:rPr>
                              <m:t>𝜙</m:t>
                            </m:r>
                          </m:e>
                        </m:func>
                      </m:num>
                      <m:den>
                        <m:r>
                          <a:rPr lang="en-US" sz="1600" b="0" i="1" smtClean="0">
                            <a:latin typeface="Cambria Math" panose="02040503050406030204" pitchFamily="18" charset="0"/>
                            <a:ea typeface="Cambria Math" panose="02040503050406030204" pitchFamily="18" charset="0"/>
                            <a:cs typeface="Arial" panose="020B0604020202020204" pitchFamily="34" charset="0"/>
                          </a:rPr>
                          <m:t>1+</m:t>
                        </m:r>
                        <m:sSubSup>
                          <m:sSubSupPr>
                            <m:ctrlPr>
                              <a:rPr lang="en-US" sz="1600" i="1">
                                <a:latin typeface="Cambria Math"/>
                                <a:ea typeface="Cambria Math" panose="02040503050406030204" pitchFamily="18" charset="0"/>
                                <a:cs typeface="Arial" panose="020B0604020202020204" pitchFamily="34" charset="0"/>
                              </a:rPr>
                            </m:ctrlPr>
                          </m:sSubSupPr>
                          <m:e>
                            <m:r>
                              <a:rPr lang="en-US" sz="1600" i="1">
                                <a:latin typeface="Cambria Math" panose="02040503050406030204" pitchFamily="18" charset="0"/>
                                <a:ea typeface="Cambria Math" panose="02040503050406030204" pitchFamily="18" charset="0"/>
                                <a:cs typeface="Arial" panose="020B0604020202020204" pitchFamily="34" charset="0"/>
                              </a:rPr>
                              <m:t>𝐴</m:t>
                            </m:r>
                          </m:e>
                          <m:sub>
                            <m:r>
                              <m:rPr>
                                <m:sty m:val="p"/>
                              </m:rPr>
                              <a:rPr lang="en-US" sz="1600">
                                <a:latin typeface="Cambria Math" panose="02040503050406030204" pitchFamily="18" charset="0"/>
                                <a:ea typeface="Cambria Math" panose="02040503050406030204" pitchFamily="18" charset="0"/>
                                <a:cs typeface="Arial" panose="020B0604020202020204" pitchFamily="34" charset="0"/>
                              </a:rPr>
                              <m:t>LU</m:t>
                            </m:r>
                          </m:sub>
                          <m:sup>
                            <m:func>
                              <m:funcPr>
                                <m:ctrlPr>
                                  <a:rPr lang="en-US" sz="1600" i="1">
                                    <a:latin typeface="Cambria Math"/>
                                    <a:ea typeface="Cambria Math" panose="02040503050406030204" pitchFamily="18" charset="0"/>
                                    <a:cs typeface="Arial" panose="020B0604020202020204" pitchFamily="34" charset="0"/>
                                  </a:rPr>
                                </m:ctrlPr>
                              </m:funcPr>
                              <m:fName>
                                <m:r>
                                  <m:rPr>
                                    <m:sty m:val="p"/>
                                  </m:rPr>
                                  <a:rPr lang="en-US" sz="1600" b="0" i="0" smtClean="0">
                                    <a:latin typeface="Cambria Math" panose="02040503050406030204" pitchFamily="18" charset="0"/>
                                    <a:ea typeface="Cambria Math" panose="02040503050406030204" pitchFamily="18" charset="0"/>
                                    <a:cs typeface="Arial" panose="020B0604020202020204" pitchFamily="34" charset="0"/>
                                  </a:rPr>
                                  <m:t>cos</m:t>
                                </m:r>
                              </m:fName>
                              <m:e>
                                <m:r>
                                  <a:rPr lang="en-US" sz="1600" i="1">
                                    <a:latin typeface="Cambria Math" panose="02040503050406030204" pitchFamily="18" charset="0"/>
                                    <a:ea typeface="Cambria Math" panose="02040503050406030204" pitchFamily="18" charset="0"/>
                                    <a:cs typeface="Arial" panose="020B0604020202020204" pitchFamily="34" charset="0"/>
                                  </a:rPr>
                                  <m:t>𝜙</m:t>
                                </m:r>
                              </m:e>
                            </m:func>
                          </m:sup>
                        </m:sSubSup>
                        <m:func>
                          <m:funcPr>
                            <m:ctrlPr>
                              <a:rPr lang="en-US" sz="1600" i="1">
                                <a:latin typeface="Cambria Math"/>
                                <a:ea typeface="Cambria Math" panose="02040503050406030204" pitchFamily="18" charset="0"/>
                                <a:cs typeface="Arial" panose="020B0604020202020204" pitchFamily="34" charset="0"/>
                              </a:rPr>
                            </m:ctrlPr>
                          </m:funcPr>
                          <m:fName>
                            <m:r>
                              <m:rPr>
                                <m:sty m:val="p"/>
                              </m:rPr>
                              <a:rPr lang="en-US" sz="1600" b="0" i="0" smtClean="0">
                                <a:latin typeface="Cambria Math" panose="02040503050406030204" pitchFamily="18" charset="0"/>
                                <a:ea typeface="Cambria Math" panose="02040503050406030204" pitchFamily="18" charset="0"/>
                                <a:cs typeface="Arial" panose="020B0604020202020204" pitchFamily="34" charset="0"/>
                              </a:rPr>
                              <m:t>cos</m:t>
                            </m:r>
                          </m:fName>
                          <m:e>
                            <m:r>
                              <a:rPr lang="en-US" sz="1600" i="1">
                                <a:latin typeface="Cambria Math" panose="02040503050406030204" pitchFamily="18" charset="0"/>
                                <a:ea typeface="Cambria Math" panose="02040503050406030204" pitchFamily="18" charset="0"/>
                                <a:cs typeface="Arial" panose="020B0604020202020204" pitchFamily="34" charset="0"/>
                              </a:rPr>
                              <m:t>𝜙</m:t>
                            </m:r>
                          </m:e>
                        </m:func>
                      </m:den>
                    </m:f>
                  </m:oMath>
                </a14:m>
                <a:endParaRPr lang="en-US" sz="1600"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xmlns:a14="http://schemas.microsoft.com/office/drawing/2010/main" xmlns="" id="{84521E53-C236-414E-A954-2AE22A50FA06}"/>
                  </a:ext>
                </a:extLst>
              </p:cNvPr>
              <p:cNvSpPr>
                <a:spLocks noRot="1" noChangeAspect="1" noMove="1" noResize="1" noEditPoints="1" noAdjustHandles="1" noChangeArrowheads="1" noChangeShapeType="1" noTextEdit="1"/>
              </p:cNvSpPr>
              <p:nvPr/>
            </p:nvSpPr>
            <p:spPr>
              <a:xfrm>
                <a:off x="4945775" y="3918665"/>
                <a:ext cx="2975481" cy="1789272"/>
              </a:xfrm>
              <a:prstGeom prst="rect">
                <a:avLst/>
              </a:prstGeom>
              <a:blipFill rotWithShape="0">
                <a:blip r:embed="rId5"/>
                <a:stretch>
                  <a:fillRect l="-3061" t="-2712"/>
                </a:stretch>
              </a:blipFill>
              <a:ln w="12700">
                <a:solidFill>
                  <a:schemeClr val="tx1"/>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xmlns="" id="{5536C025-EBC3-400D-9E81-EB70E22260AD}"/>
              </a:ext>
            </a:extLst>
          </p:cNvPr>
          <p:cNvSpPr txBox="1"/>
          <p:nvPr/>
        </p:nvSpPr>
        <p:spPr>
          <a:xfrm rot="18900000">
            <a:off x="5110481" y="1982479"/>
            <a:ext cx="1975933" cy="369332"/>
          </a:xfrm>
          <a:prstGeom prst="rect">
            <a:avLst/>
          </a:prstGeom>
          <a:noFill/>
        </p:spPr>
        <p:txBody>
          <a:bodyPr wrap="square" rtlCol="0">
            <a:spAutoFit/>
          </a:bodyPr>
          <a:lstStyle/>
          <a:p>
            <a:pPr algn="ctr"/>
            <a:r>
              <a:rPr lang="en-US" b="1" dirty="0">
                <a:solidFill>
                  <a:schemeClr val="bg1">
                    <a:lumMod val="65000"/>
                    <a:alpha val="50000"/>
                  </a:schemeClr>
                </a:solidFill>
                <a:latin typeface="Arial" panose="020B0604020202020204" pitchFamily="34" charset="0"/>
                <a:cs typeface="Arial" panose="020B0604020202020204" pitchFamily="34" charset="0"/>
              </a:rPr>
              <a:t>PRELIMINARY</a:t>
            </a:r>
          </a:p>
        </p:txBody>
      </p:sp>
      <p:sp>
        <p:nvSpPr>
          <p:cNvPr id="11" name="TextBox 10">
            <a:extLst>
              <a:ext uri="{FF2B5EF4-FFF2-40B4-BE49-F238E27FC236}">
                <a16:creationId xmlns:a16="http://schemas.microsoft.com/office/drawing/2014/main" xmlns="" id="{FDA7F1A3-D6DA-4245-B689-69C35FDAA42B}"/>
              </a:ext>
            </a:extLst>
          </p:cNvPr>
          <p:cNvSpPr txBox="1"/>
          <p:nvPr/>
        </p:nvSpPr>
        <p:spPr>
          <a:xfrm rot="18900000">
            <a:off x="2456406" y="1912641"/>
            <a:ext cx="1975933" cy="369332"/>
          </a:xfrm>
          <a:prstGeom prst="rect">
            <a:avLst/>
          </a:prstGeom>
          <a:noFill/>
        </p:spPr>
        <p:txBody>
          <a:bodyPr wrap="square" rtlCol="0">
            <a:spAutoFit/>
          </a:bodyPr>
          <a:lstStyle/>
          <a:p>
            <a:pPr algn="ctr"/>
            <a:r>
              <a:rPr lang="en-US" b="1" dirty="0">
                <a:solidFill>
                  <a:schemeClr val="bg1">
                    <a:lumMod val="65000"/>
                    <a:alpha val="50000"/>
                  </a:schemeClr>
                </a:solidFill>
                <a:latin typeface="Arial" panose="020B0604020202020204" pitchFamily="34" charset="0"/>
                <a:cs typeface="Arial" panose="020B0604020202020204" pitchFamily="34" charset="0"/>
              </a:rPr>
              <a:t>PRELIMINARY</a:t>
            </a:r>
          </a:p>
        </p:txBody>
      </p:sp>
      <p:sp>
        <p:nvSpPr>
          <p:cNvPr id="12" name="TextBox 11">
            <a:extLst>
              <a:ext uri="{FF2B5EF4-FFF2-40B4-BE49-F238E27FC236}">
                <a16:creationId xmlns:a16="http://schemas.microsoft.com/office/drawing/2014/main" xmlns="" id="{EC32AD18-2578-4597-B864-27700A83B3DF}"/>
              </a:ext>
            </a:extLst>
          </p:cNvPr>
          <p:cNvSpPr txBox="1"/>
          <p:nvPr/>
        </p:nvSpPr>
        <p:spPr>
          <a:xfrm rot="18900000">
            <a:off x="2523730" y="4357387"/>
            <a:ext cx="1965961" cy="369332"/>
          </a:xfrm>
          <a:prstGeom prst="rect">
            <a:avLst/>
          </a:prstGeom>
          <a:noFill/>
        </p:spPr>
        <p:txBody>
          <a:bodyPr wrap="square" rtlCol="0">
            <a:spAutoFit/>
          </a:bodyPr>
          <a:lstStyle/>
          <a:p>
            <a:pPr algn="ctr"/>
            <a:r>
              <a:rPr lang="en-US" b="1" dirty="0">
                <a:solidFill>
                  <a:schemeClr val="bg1">
                    <a:lumMod val="65000"/>
                    <a:alpha val="50000"/>
                  </a:schemeClr>
                </a:solidFill>
                <a:latin typeface="Arial" panose="020B0604020202020204" pitchFamily="34" charset="0"/>
                <a:cs typeface="Arial" panose="020B0604020202020204" pitchFamily="34" charset="0"/>
              </a:rPr>
              <a:t>PRELIMINARY</a:t>
            </a:r>
          </a:p>
        </p:txBody>
      </p:sp>
      <p:cxnSp>
        <p:nvCxnSpPr>
          <p:cNvPr id="13" name="Straight Connector 12">
            <a:extLst>
              <a:ext uri="{FF2B5EF4-FFF2-40B4-BE49-F238E27FC236}">
                <a16:creationId xmlns:a16="http://schemas.microsoft.com/office/drawing/2014/main" xmlns="" id="{C2B8CA9C-B691-4030-A417-33995A61F4A6}"/>
              </a:ext>
            </a:extLst>
          </p:cNvPr>
          <p:cNvCxnSpPr/>
          <p:nvPr/>
        </p:nvCxnSpPr>
        <p:spPr>
          <a:xfrm>
            <a:off x="2517427" y="4532420"/>
            <a:ext cx="1965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313CED0-EB52-48A7-AD5C-3EF2B52C20CA}"/>
              </a:ext>
            </a:extLst>
          </p:cNvPr>
          <p:cNvCxnSpPr/>
          <p:nvPr/>
        </p:nvCxnSpPr>
        <p:spPr>
          <a:xfrm>
            <a:off x="5115467" y="2166229"/>
            <a:ext cx="1965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387BF60-C8B8-4D50-AD1F-3A0BBCC934A1}"/>
              </a:ext>
            </a:extLst>
          </p:cNvPr>
          <p:cNvCxnSpPr/>
          <p:nvPr/>
        </p:nvCxnSpPr>
        <p:spPr>
          <a:xfrm>
            <a:off x="2517149" y="2088793"/>
            <a:ext cx="1965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E4CB889C-6128-4096-BB9B-42E8B65ECE49}"/>
              </a:ext>
            </a:extLst>
          </p:cNvPr>
          <p:cNvSpPr/>
          <p:nvPr/>
        </p:nvSpPr>
        <p:spPr>
          <a:xfrm>
            <a:off x="2476410" y="1052106"/>
            <a:ext cx="11592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10.6 GeV</a:t>
            </a:r>
          </a:p>
        </p:txBody>
      </p:sp>
      <p:sp>
        <p:nvSpPr>
          <p:cNvPr id="20" name="Rectangle 19">
            <a:extLst>
              <a:ext uri="{FF2B5EF4-FFF2-40B4-BE49-F238E27FC236}">
                <a16:creationId xmlns:a16="http://schemas.microsoft.com/office/drawing/2014/main" xmlns="" id="{705D4B64-46BE-48AD-8DEC-226A72807023}"/>
              </a:ext>
            </a:extLst>
          </p:cNvPr>
          <p:cNvSpPr/>
          <p:nvPr/>
        </p:nvSpPr>
        <p:spPr>
          <a:xfrm>
            <a:off x="5276565" y="1189084"/>
            <a:ext cx="103105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7.5 GeV</a:t>
            </a:r>
          </a:p>
        </p:txBody>
      </p:sp>
      <p:sp>
        <p:nvSpPr>
          <p:cNvPr id="21" name="Rectangle 20">
            <a:extLst>
              <a:ext uri="{FF2B5EF4-FFF2-40B4-BE49-F238E27FC236}">
                <a16:creationId xmlns:a16="http://schemas.microsoft.com/office/drawing/2014/main" xmlns="" id="{DA372AEA-8DB8-45B1-A667-36F20AF07484}"/>
              </a:ext>
            </a:extLst>
          </p:cNvPr>
          <p:cNvSpPr/>
          <p:nvPr/>
        </p:nvSpPr>
        <p:spPr>
          <a:xfrm>
            <a:off x="2478742" y="3727448"/>
            <a:ext cx="103105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6.4 GeV</a:t>
            </a:r>
          </a:p>
        </p:txBody>
      </p:sp>
      <p:sp>
        <p:nvSpPr>
          <p:cNvPr id="22" name="Title 1">
            <a:extLst>
              <a:ext uri="{FF2B5EF4-FFF2-40B4-BE49-F238E27FC236}">
                <a16:creationId xmlns:a16="http://schemas.microsoft.com/office/drawing/2014/main" xmlns="" id="{19D99FE4-25D4-CC47-B2DC-F5479067555B}"/>
              </a:ext>
            </a:extLst>
          </p:cNvPr>
          <p:cNvSpPr>
            <a:spLocks noGrp="1"/>
          </p:cNvSpPr>
          <p:nvPr>
            <p:ph type="title"/>
          </p:nvPr>
        </p:nvSpPr>
        <p:spPr/>
        <p:txBody>
          <a:bodyPr/>
          <a:lstStyle/>
          <a:p>
            <a:r>
              <a:rPr lang="en-US" dirty="0"/>
              <a:t>First CLAS12 </a:t>
            </a:r>
            <a:r>
              <a:rPr lang="en-US" dirty="0" smtClean="0"/>
              <a:t>Run </a:t>
            </a:r>
            <a:r>
              <a:rPr lang="mr-IN" dirty="0" smtClean="0"/>
              <a:t>–</a:t>
            </a:r>
            <a:r>
              <a:rPr lang="en-US" dirty="0" smtClean="0"/>
              <a:t> DVCS BSA</a:t>
            </a:r>
            <a:endParaRPr lang="en-US" dirty="0"/>
          </a:p>
        </p:txBody>
      </p:sp>
      <p:sp>
        <p:nvSpPr>
          <p:cNvPr id="23" name="Rectangle 22"/>
          <p:cNvSpPr/>
          <p:nvPr/>
        </p:nvSpPr>
        <p:spPr>
          <a:xfrm>
            <a:off x="7960093" y="6131293"/>
            <a:ext cx="1183907" cy="726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65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002060"/>
                </a:solidFill>
              </a:rPr>
              <a:t>Extracting D(t) and pressure p(r) inside Proton </a:t>
            </a:r>
            <a:r>
              <a:rPr lang="mr-IN" sz="2400" dirty="0">
                <a:solidFill>
                  <a:srgbClr val="002060"/>
                </a:solidFill>
              </a:rPr>
              <a:t>–</a:t>
            </a:r>
            <a:r>
              <a:rPr lang="en-US" sz="2400" dirty="0">
                <a:solidFill>
                  <a:srgbClr val="002060"/>
                </a:solidFill>
              </a:rPr>
              <a:t>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12 </a:t>
            </a:r>
            <a:r>
              <a:rPr lang="en-US" sz="2400" dirty="0">
                <a:solidFill>
                  <a:srgbClr val="002060"/>
                </a:solidFill>
              </a:rPr>
              <a:t>GeV simulations</a:t>
            </a:r>
            <a:endParaRPr lang="en-US" sz="2400"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solidFill>
                  <a:srgbClr val="000000"/>
                </a:solidFill>
              </a:rPr>
              <a:pPr/>
              <a:t>34</a:t>
            </a:fld>
            <a:endParaRPr lang="en-US" dirty="0">
              <a:solidFill>
                <a:srgbClr val="000000"/>
              </a:solidFill>
            </a:endParaRPr>
          </a:p>
        </p:txBody>
      </p:sp>
      <p:pic>
        <p:nvPicPr>
          <p:cNvPr id="6" name="Picture 5">
            <a:extLst>
              <a:ext uri="{FF2B5EF4-FFF2-40B4-BE49-F238E27FC236}">
                <a16:creationId xmlns="" xmlns:a16="http://schemas.microsoft.com/office/drawing/2014/main" id="{350748BB-92C1-464E-80A8-40C5C48031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948" y="2144646"/>
            <a:ext cx="4406336" cy="2859881"/>
          </a:xfrm>
          <a:prstGeom prst="rect">
            <a:avLst/>
          </a:prstGeom>
        </p:spPr>
      </p:pic>
      <p:pic>
        <p:nvPicPr>
          <p:cNvPr id="7" name="Picture 6">
            <a:extLst>
              <a:ext uri="{FF2B5EF4-FFF2-40B4-BE49-F238E27FC236}">
                <a16:creationId xmlns="" xmlns:a16="http://schemas.microsoft.com/office/drawing/2014/main" id="{F403752F-31D7-BE4D-85F4-B5C3D701D9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3816" y="2140084"/>
            <a:ext cx="4336868" cy="2864444"/>
          </a:xfrm>
          <a:prstGeom prst="rect">
            <a:avLst/>
          </a:prstGeom>
        </p:spPr>
      </p:pic>
      <p:sp>
        <p:nvSpPr>
          <p:cNvPr id="8" name="Up Arrow 7">
            <a:extLst>
              <a:ext uri="{FF2B5EF4-FFF2-40B4-BE49-F238E27FC236}">
                <a16:creationId xmlns="" xmlns:a16="http://schemas.microsoft.com/office/drawing/2014/main" id="{C36418CC-F9E0-D245-A649-EB4CC4F8152A}"/>
              </a:ext>
            </a:extLst>
          </p:cNvPr>
          <p:cNvSpPr/>
          <p:nvPr/>
        </p:nvSpPr>
        <p:spPr bwMode="auto">
          <a:xfrm>
            <a:off x="1230750" y="3770087"/>
            <a:ext cx="151855" cy="548640"/>
          </a:xfrm>
          <a:prstGeom prs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sz="1350" b="1">
              <a:latin typeface="Times New Roman" pitchFamily="-65" charset="0"/>
            </a:endParaRPr>
          </a:p>
        </p:txBody>
      </p:sp>
      <p:sp>
        <p:nvSpPr>
          <p:cNvPr id="9" name="TextBox 8">
            <a:extLst>
              <a:ext uri="{FF2B5EF4-FFF2-40B4-BE49-F238E27FC236}">
                <a16:creationId xmlns="" xmlns:a16="http://schemas.microsoft.com/office/drawing/2014/main" id="{AE7DB814-3E59-FD40-872D-690D5BD973DC}"/>
              </a:ext>
            </a:extLst>
          </p:cNvPr>
          <p:cNvSpPr txBox="1"/>
          <p:nvPr/>
        </p:nvSpPr>
        <p:spPr>
          <a:xfrm rot="16200000">
            <a:off x="850795" y="4129945"/>
            <a:ext cx="542136" cy="276999"/>
          </a:xfrm>
          <a:prstGeom prst="rect">
            <a:avLst/>
          </a:prstGeom>
          <a:noFill/>
        </p:spPr>
        <p:txBody>
          <a:bodyPr wrap="none" rtlCol="0">
            <a:spAutoFit/>
          </a:bodyPr>
          <a:lstStyle/>
          <a:p>
            <a:r>
              <a:rPr lang="en-US" sz="1200" dirty="0">
                <a:solidFill>
                  <a:srgbClr val="002060"/>
                </a:solidFill>
                <a:latin typeface="+mj-lt"/>
              </a:rPr>
              <a:t>6GeV</a:t>
            </a:r>
          </a:p>
        </p:txBody>
      </p:sp>
      <p:sp>
        <p:nvSpPr>
          <p:cNvPr id="10" name="Up Arrow 9">
            <a:extLst>
              <a:ext uri="{FF2B5EF4-FFF2-40B4-BE49-F238E27FC236}">
                <a16:creationId xmlns="" xmlns:a16="http://schemas.microsoft.com/office/drawing/2014/main" id="{92DCBE98-D194-D041-B89A-368C29BADFEE}"/>
              </a:ext>
            </a:extLst>
          </p:cNvPr>
          <p:cNvSpPr/>
          <p:nvPr/>
        </p:nvSpPr>
        <p:spPr bwMode="auto">
          <a:xfrm>
            <a:off x="3941293" y="3404324"/>
            <a:ext cx="151855" cy="548640"/>
          </a:xfrm>
          <a:prstGeom prst="upArrow">
            <a:avLst/>
          </a:prstGeom>
          <a:solidFill>
            <a:srgbClr val="42B31F"/>
          </a:solidFill>
          <a:ln w="9525" cap="flat" cmpd="sng" algn="ctr">
            <a:solidFill>
              <a:schemeClr val="tx1"/>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800" fontAlgn="base">
              <a:spcBef>
                <a:spcPct val="0"/>
              </a:spcBef>
              <a:spcAft>
                <a:spcPct val="0"/>
              </a:spcAft>
            </a:pPr>
            <a:endParaRPr lang="en-US" sz="1350" b="1">
              <a:latin typeface="Times New Roman" pitchFamily="-65" charset="0"/>
            </a:endParaRPr>
          </a:p>
        </p:txBody>
      </p:sp>
      <p:cxnSp>
        <p:nvCxnSpPr>
          <p:cNvPr id="11" name="Straight Arrow Connector 10">
            <a:extLst>
              <a:ext uri="{FF2B5EF4-FFF2-40B4-BE49-F238E27FC236}">
                <a16:creationId xmlns="" xmlns:a16="http://schemas.microsoft.com/office/drawing/2014/main" id="{70684620-9374-9046-85D8-2EA747A975E9}"/>
              </a:ext>
            </a:extLst>
          </p:cNvPr>
          <p:cNvCxnSpPr>
            <a:cxnSpLocks/>
          </p:cNvCxnSpPr>
          <p:nvPr/>
        </p:nvCxnSpPr>
        <p:spPr bwMode="auto">
          <a:xfrm>
            <a:off x="716399" y="4581911"/>
            <a:ext cx="3300821" cy="0"/>
          </a:xfrm>
          <a:prstGeom prst="straightConnector1">
            <a:avLst/>
          </a:prstGeom>
          <a:solidFill>
            <a:schemeClr val="accent1"/>
          </a:solidFill>
          <a:ln w="9525" cap="flat" cmpd="sng" algn="ctr">
            <a:solidFill>
              <a:schemeClr val="tx1"/>
            </a:solidFill>
            <a:prstDash val="solid"/>
            <a:miter lim="800000"/>
            <a:headEnd type="triangle"/>
            <a:tailEnd type="triangle"/>
          </a:ln>
          <a:effectLst/>
        </p:spPr>
      </p:cxnSp>
      <p:sp>
        <p:nvSpPr>
          <p:cNvPr id="12" name="TextBox 11">
            <a:extLst>
              <a:ext uri="{FF2B5EF4-FFF2-40B4-BE49-F238E27FC236}">
                <a16:creationId xmlns="" xmlns:a16="http://schemas.microsoft.com/office/drawing/2014/main" id="{FF33C896-BE5D-E64B-9FE5-9BD7E3E44451}"/>
              </a:ext>
            </a:extLst>
          </p:cNvPr>
          <p:cNvSpPr txBox="1"/>
          <p:nvPr/>
        </p:nvSpPr>
        <p:spPr>
          <a:xfrm>
            <a:off x="3128025" y="4265722"/>
            <a:ext cx="721672" cy="300082"/>
          </a:xfrm>
          <a:prstGeom prst="rect">
            <a:avLst/>
          </a:prstGeom>
          <a:noFill/>
        </p:spPr>
        <p:txBody>
          <a:bodyPr wrap="none" rtlCol="0">
            <a:spAutoFit/>
          </a:bodyPr>
          <a:lstStyle/>
          <a:p>
            <a:r>
              <a:rPr lang="en-US" sz="1350" dirty="0">
                <a:solidFill>
                  <a:srgbClr val="002060"/>
                </a:solidFill>
                <a:latin typeface="+mj-lt"/>
              </a:rPr>
              <a:t>11 GeV</a:t>
            </a:r>
          </a:p>
        </p:txBody>
      </p:sp>
      <p:sp>
        <p:nvSpPr>
          <p:cNvPr id="4" name="Rectangle 3"/>
          <p:cNvSpPr/>
          <p:nvPr/>
        </p:nvSpPr>
        <p:spPr>
          <a:xfrm>
            <a:off x="7960093" y="6131293"/>
            <a:ext cx="1183907" cy="726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06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Looking at the forces</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solidFill>
                  <a:srgbClr val="000000"/>
                </a:solidFill>
              </a:rPr>
              <a:pPr/>
              <a:t>35</a:t>
            </a:fld>
            <a:endParaRPr lang="en-US" dirty="0">
              <a:solidFill>
                <a:srgbClr val="000000"/>
              </a:solidFill>
            </a:endParaRPr>
          </a:p>
        </p:txBody>
      </p:sp>
      <p:pic>
        <p:nvPicPr>
          <p:cNvPr id="7" name="Content Placeholder 3">
            <a:extLst>
              <a:ext uri="{FF2B5EF4-FFF2-40B4-BE49-F238E27FC236}">
                <a16:creationId xmlns:a16="http://schemas.microsoft.com/office/drawing/2014/main" xmlns="" id="{E42B6396-830C-1546-838B-70A2BA5EE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2200" y="1229494"/>
            <a:ext cx="3517546" cy="3385036"/>
          </a:xfrm>
          <a:prstGeom prst="rect">
            <a:avLst/>
          </a:prstGeom>
        </p:spPr>
      </p:pic>
      <p:sp>
        <p:nvSpPr>
          <p:cNvPr id="9" name="TextBox 8">
            <a:extLst>
              <a:ext uri="{FF2B5EF4-FFF2-40B4-BE49-F238E27FC236}">
                <a16:creationId xmlns:a16="http://schemas.microsoft.com/office/drawing/2014/main" xmlns="" id="{ED6780E0-07DD-6247-A901-B3B34BD077A2}"/>
              </a:ext>
            </a:extLst>
          </p:cNvPr>
          <p:cNvSpPr txBox="1"/>
          <p:nvPr/>
        </p:nvSpPr>
        <p:spPr>
          <a:xfrm>
            <a:off x="1629589" y="5119694"/>
            <a:ext cx="5886303" cy="715581"/>
          </a:xfrm>
          <a:prstGeom prst="rect">
            <a:avLst/>
          </a:prstGeom>
          <a:solidFill>
            <a:srgbClr val="C5E0B4">
              <a:alpha val="50196"/>
            </a:srgbClr>
          </a:solidFill>
          <a:ln>
            <a:solidFill>
              <a:schemeClr val="tx1"/>
            </a:solidFill>
          </a:ln>
        </p:spPr>
        <p:txBody>
          <a:bodyPr wrap="square" rtlCol="0">
            <a:spAutoFit/>
          </a:bodyPr>
          <a:lstStyle/>
          <a:p>
            <a:pPr fontAlgn="base">
              <a:spcBef>
                <a:spcPct val="0"/>
              </a:spcBef>
              <a:spcAft>
                <a:spcPct val="0"/>
              </a:spcAft>
            </a:pPr>
            <a:r>
              <a:rPr lang="en-US" sz="1350" b="1" dirty="0">
                <a:solidFill>
                  <a:srgbClr val="000000"/>
                </a:solidFill>
                <a:ea typeface="Arial" charset="0"/>
                <a:cs typeface="Arial" charset="0"/>
              </a:rPr>
              <a:t>2-D representation of the distribution of </a:t>
            </a:r>
            <a:r>
              <a:rPr lang="en-US" sz="1350" b="1" dirty="0">
                <a:solidFill>
                  <a:srgbClr val="00B050"/>
                </a:solidFill>
                <a:ea typeface="Arial" charset="0"/>
                <a:cs typeface="Arial" charset="0"/>
              </a:rPr>
              <a:t>Radial</a:t>
            </a:r>
            <a:r>
              <a:rPr lang="en-US" sz="1350" b="1" dirty="0">
                <a:solidFill>
                  <a:srgbClr val="000000"/>
                </a:solidFill>
                <a:ea typeface="Arial" charset="0"/>
                <a:cs typeface="Arial" charset="0"/>
              </a:rPr>
              <a:t> and </a:t>
            </a:r>
            <a:r>
              <a:rPr lang="en-US" sz="1350" b="1" dirty="0">
                <a:solidFill>
                  <a:srgbClr val="FF61E4"/>
                </a:solidFill>
                <a:ea typeface="Arial" charset="0"/>
                <a:cs typeface="Arial" charset="0"/>
              </a:rPr>
              <a:t>Tangential</a:t>
            </a:r>
            <a:r>
              <a:rPr lang="en-US" sz="1350" b="1" dirty="0">
                <a:solidFill>
                  <a:srgbClr val="000000"/>
                </a:solidFill>
                <a:ea typeface="Arial" charset="0"/>
                <a:cs typeface="Arial" charset="0"/>
              </a:rPr>
              <a:t> forces on quarks versus their radial distance from the center of the proton. Both forces change direction at ~ 0.6 femtometer from the center. </a:t>
            </a:r>
          </a:p>
        </p:txBody>
      </p:sp>
      <p:pic>
        <p:nvPicPr>
          <p:cNvPr id="10" name="Picture 9">
            <a:extLst>
              <a:ext uri="{FF2B5EF4-FFF2-40B4-BE49-F238E27FC236}">
                <a16:creationId xmlns:a16="http://schemas.microsoft.com/office/drawing/2014/main" xmlns="" id="{DB0C287E-30C9-6A4F-917C-687395235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1899" y="1265471"/>
            <a:ext cx="3403217" cy="3263999"/>
          </a:xfrm>
          <a:prstGeom prst="rect">
            <a:avLst/>
          </a:prstGeom>
        </p:spPr>
      </p:pic>
      <p:sp>
        <p:nvSpPr>
          <p:cNvPr id="11" name="Rectangle 10"/>
          <p:cNvSpPr/>
          <p:nvPr/>
        </p:nvSpPr>
        <p:spPr>
          <a:xfrm>
            <a:off x="7960093" y="6131293"/>
            <a:ext cx="1183907" cy="726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204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idx="4294967295"/>
          </p:nvPr>
        </p:nvSpPr>
        <p:spPr>
          <a:xfrm>
            <a:off x="329999" y="1249473"/>
            <a:ext cx="5708073" cy="1159800"/>
          </a:xfrm>
          <a:prstGeom prst="rect">
            <a:avLst/>
          </a:prstGeom>
        </p:spPr>
        <p:txBody>
          <a:bodyPr spcFirstLastPara="1" wrap="square" lIns="0" tIns="0" rIns="0" bIns="0" anchor="b" anchorCtr="0">
            <a:noAutofit/>
          </a:bodyPr>
          <a:lstStyle/>
          <a:p>
            <a:r>
              <a:rPr lang="en-US" sz="4400" dirty="0">
                <a:latin typeface="Arial" charset="0"/>
                <a:ea typeface="Arial" charset="0"/>
                <a:cs typeface="Arial" charset="0"/>
              </a:rPr>
              <a:t>Visualization</a:t>
            </a:r>
            <a:endParaRPr sz="4400" dirty="0">
              <a:latin typeface="Arial" charset="0"/>
              <a:ea typeface="Arial" charset="0"/>
              <a:cs typeface="Arial" charset="0"/>
            </a:endParaRPr>
          </a:p>
        </p:txBody>
      </p:sp>
      <p:sp>
        <p:nvSpPr>
          <p:cNvPr id="69" name="Google Shape;69;p13"/>
          <p:cNvSpPr txBox="1">
            <a:spLocks noGrp="1"/>
          </p:cNvSpPr>
          <p:nvPr>
            <p:ph type="subTitle" idx="4294967295"/>
          </p:nvPr>
        </p:nvSpPr>
        <p:spPr>
          <a:xfrm>
            <a:off x="685800" y="2497219"/>
            <a:ext cx="4360500" cy="3150600"/>
          </a:xfrm>
          <a:prstGeom prst="rect">
            <a:avLst/>
          </a:prstGeom>
        </p:spPr>
        <p:txBody>
          <a:bodyPr spcFirstLastPara="1" wrap="square" lIns="0" tIns="0" rIns="0" bIns="0" anchor="t" anchorCtr="0">
            <a:noAutofit/>
          </a:bodyPr>
          <a:lstStyle/>
          <a:p>
            <a:pPr marL="0" indent="0">
              <a:buNone/>
            </a:pPr>
            <a:r>
              <a:rPr lang="en-US" sz="1400" dirty="0" smtClean="0">
                <a:latin typeface="Arial" charset="0"/>
                <a:ea typeface="Arial" charset="0"/>
                <a:cs typeface="Arial" charset="0"/>
              </a:rPr>
              <a:t>CNF 19-09 Collaboration</a:t>
            </a:r>
            <a:endParaRPr sz="1400" dirty="0">
              <a:latin typeface="Arial" charset="0"/>
              <a:ea typeface="Arial" charset="0"/>
              <a:cs typeface="Arial" charset="0"/>
            </a:endParaRPr>
          </a:p>
        </p:txBody>
      </p:sp>
      <p:sp>
        <p:nvSpPr>
          <p:cNvPr id="70" name="Google Shape;70;p13"/>
          <p:cNvSpPr txBox="1">
            <a:spLocks noGrp="1"/>
          </p:cNvSpPr>
          <p:nvPr>
            <p:ph type="sldNum" idx="12"/>
          </p:nvPr>
        </p:nvSpPr>
        <p:spPr>
          <a:xfrm>
            <a:off x="8480584" y="5607101"/>
            <a:ext cx="548700" cy="393600"/>
          </a:xfrm>
          <a:prstGeom prst="rect">
            <a:avLst/>
          </a:prstGeom>
        </p:spPr>
        <p:txBody>
          <a:bodyPr spcFirstLastPara="1" wrap="square" lIns="0" tIns="0" rIns="0" bIns="0" anchor="ctr" anchorCtr="0">
            <a:noAutofit/>
          </a:bodyPr>
          <a:lstStyle/>
          <a:p>
            <a:fld id="{00000000-1234-1234-1234-123412341234}" type="slidenum">
              <a:rPr lang="en"/>
              <a:pPr/>
              <a:t>36</a:t>
            </a:fld>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273550" y="1160051"/>
            <a:ext cx="6346693" cy="4616069"/>
          </a:xfrm>
          <a:prstGeom prst="rect">
            <a:avLst/>
          </a:prstGeom>
        </p:spPr>
      </p:pic>
    </p:spTree>
    <p:extLst>
      <p:ext uri="{BB962C8B-B14F-4D97-AF65-F5344CB8AC3E}">
        <p14:creationId xmlns:p14="http://schemas.microsoft.com/office/powerpoint/2010/main" val="1309103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1302275"/>
            <a:ext cx="8520600" cy="572700"/>
          </a:xfrm>
          <a:prstGeom prst="rect">
            <a:avLst/>
          </a:prstGeom>
        </p:spPr>
        <p:txBody>
          <a:bodyPr spcFirstLastPara="1" vert="horz" wrap="square" lIns="91425" tIns="91425" rIns="91425" bIns="91425" numCol="1" rtlCol="0" anchor="t" anchorCtr="0" compatLnSpc="1">
            <a:prstTxWarp prst="textNoShape">
              <a:avLst/>
            </a:prstTxWarp>
            <a:noAutofit/>
          </a:bodyPr>
          <a:lstStyle/>
          <a:p>
            <a:pPr algn="l"/>
            <a:endParaRPr/>
          </a:p>
        </p:txBody>
      </p:sp>
      <p:sp>
        <p:nvSpPr>
          <p:cNvPr id="181" name="Google Shape;181;p30"/>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numCol="1" rtlCol="0" anchor="t" anchorCtr="0" compatLnSpc="1">
            <a:prstTxWarp prst="textNoShape">
              <a:avLst/>
            </a:prstTxWarp>
            <a:noAutofit/>
          </a:bodyPr>
          <a:lstStyle/>
          <a:p>
            <a:pPr marL="0" indent="0">
              <a:spcAft>
                <a:spcPts val="1600"/>
              </a:spcAft>
              <a:buNone/>
            </a:pPr>
            <a:endParaRPr/>
          </a:p>
        </p:txBody>
      </p:sp>
      <p:pic>
        <p:nvPicPr>
          <p:cNvPr id="182" name="Google Shape;182;p30" title="MU_inside_all.avi">
            <a:hlinkClick r:id="rId3"/>
          </p:cNvPr>
          <p:cNvPicPr preferRelativeResize="0"/>
          <p:nvPr/>
        </p:nvPicPr>
        <p:blipFill>
          <a:blip r:embed="rId4">
            <a:alphaModFix/>
          </a:blip>
          <a:stretch>
            <a:fillRect/>
          </a:stretch>
        </p:blipFill>
        <p:spPr>
          <a:xfrm>
            <a:off x="876725" y="857250"/>
            <a:ext cx="6858000" cy="5143500"/>
          </a:xfrm>
          <a:prstGeom prst="rect">
            <a:avLst/>
          </a:prstGeom>
          <a:noFill/>
          <a:ln>
            <a:noFill/>
          </a:ln>
        </p:spPr>
      </p:pic>
    </p:spTree>
    <p:extLst>
      <p:ext uri="{BB962C8B-B14F-4D97-AF65-F5344CB8AC3E}">
        <p14:creationId xmlns:p14="http://schemas.microsoft.com/office/powerpoint/2010/main" val="1456566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a:xfrm>
            <a:off x="406050" y="936172"/>
            <a:ext cx="8019494" cy="5290456"/>
          </a:xfrm>
        </p:spPr>
        <p:txBody>
          <a:bodyPr>
            <a:normAutofit fontScale="92500" lnSpcReduction="20000"/>
          </a:bodyPr>
          <a:lstStyle/>
          <a:p>
            <a:pPr>
              <a:buFont typeface="Arial" charset="0"/>
              <a:buChar char="•"/>
            </a:pPr>
            <a:r>
              <a:rPr lang="en-US" sz="2600" dirty="0" smtClean="0"/>
              <a:t>Start mapping out for the first time the gravitational form factors which encodes the shear forces on the quarks and pressure distribution in the proton</a:t>
            </a:r>
          </a:p>
          <a:p>
            <a:pPr>
              <a:buFont typeface="Arial" charset="0"/>
              <a:buChar char="•"/>
            </a:pPr>
            <a:endParaRPr lang="en-US" sz="2800" b="1" dirty="0" smtClean="0"/>
          </a:p>
          <a:p>
            <a:pPr lvl="1">
              <a:buFont typeface="Arial" charset="0"/>
              <a:buChar char="•"/>
            </a:pPr>
            <a:r>
              <a:rPr lang="en-US" sz="2800" b="1" dirty="0" smtClean="0">
                <a:solidFill>
                  <a:srgbClr val="DF27CC"/>
                </a:solidFill>
              </a:rPr>
              <a:t>First measurement </a:t>
            </a:r>
            <a:r>
              <a:rPr lang="en-US" sz="2800" b="1" dirty="0">
                <a:solidFill>
                  <a:srgbClr val="DF27CC"/>
                </a:solidFill>
              </a:rPr>
              <a:t>of the </a:t>
            </a:r>
            <a:r>
              <a:rPr lang="en-US" sz="2800" b="1" dirty="0" smtClean="0">
                <a:solidFill>
                  <a:srgbClr val="DF27CC"/>
                </a:solidFill>
              </a:rPr>
              <a:t>pressure inside the proton published</a:t>
            </a:r>
          </a:p>
          <a:p>
            <a:pPr>
              <a:buFont typeface="Arial" charset="0"/>
              <a:buChar char="•"/>
            </a:pPr>
            <a:endParaRPr lang="en-US" sz="2800" dirty="0" smtClean="0"/>
          </a:p>
          <a:p>
            <a:pPr>
              <a:buFont typeface="Arial" charset="0"/>
              <a:buChar char="•"/>
            </a:pPr>
            <a:r>
              <a:rPr lang="en-US" sz="2600" dirty="0" smtClean="0"/>
              <a:t>This </a:t>
            </a:r>
            <a:r>
              <a:rPr lang="en-US" sz="2600" dirty="0"/>
              <a:t>work opens up a new area of research on the fundamental gravitational properties of protons, neutrons and nuclei, which can provide access to their physical radii, the internal shear forces acting on the quarks and their pressure distributions</a:t>
            </a:r>
            <a:r>
              <a:rPr lang="en-US" sz="2800" dirty="0"/>
              <a:t>.</a:t>
            </a:r>
            <a:endParaRPr lang="en-US" sz="2800" b="1" dirty="0">
              <a:solidFill>
                <a:srgbClr val="DF27CC"/>
              </a:solidFill>
            </a:endParaRPr>
          </a:p>
          <a:p>
            <a:pPr>
              <a:buFont typeface="Arial" charset="0"/>
              <a:buChar char="•"/>
            </a:pPr>
            <a:endParaRPr lang="en-US" sz="1300" b="1" dirty="0"/>
          </a:p>
          <a:p>
            <a:pPr marL="0" indent="0" algn="ctr">
              <a:buNone/>
            </a:pPr>
            <a:r>
              <a:rPr lang="en-US" sz="3200" b="1" dirty="0">
                <a:solidFill>
                  <a:srgbClr val="0B6E32"/>
                </a:solidFill>
              </a:rPr>
              <a:t>N</a:t>
            </a:r>
            <a:r>
              <a:rPr lang="en-US" sz="3200" b="1" dirty="0" smtClean="0">
                <a:solidFill>
                  <a:srgbClr val="0B6E32"/>
                </a:solidFill>
              </a:rPr>
              <a:t>ext generation of experiments with 12 GeV upgrade has started!</a:t>
            </a:r>
          </a:p>
          <a:p>
            <a:endParaRPr lang="en-US" sz="4000" dirty="0"/>
          </a:p>
        </p:txBody>
      </p:sp>
    </p:spTree>
    <p:extLst>
      <p:ext uri="{BB962C8B-B14F-4D97-AF65-F5344CB8AC3E}">
        <p14:creationId xmlns:p14="http://schemas.microsoft.com/office/powerpoint/2010/main" val="1460733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193716" y="6116461"/>
            <a:ext cx="536158" cy="303364"/>
          </a:xfrm>
        </p:spPr>
        <p:txBody>
          <a:bodyPr/>
          <a:lstStyle/>
          <a:p>
            <a:fld id="{07E1C93C-5050-FC42-8F10-D22D4F119D13}" type="slidenum">
              <a:rPr lang="en-US" smtClean="0"/>
              <a:pPr/>
              <a:t>39</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458" y="4571999"/>
            <a:ext cx="3350562" cy="1177583"/>
          </a:xfrm>
          <a:prstGeom prst="rect">
            <a:avLst/>
          </a:prstGeom>
        </p:spPr>
      </p:pic>
      <p:sp>
        <p:nvSpPr>
          <p:cNvPr id="7" name="TextBox 6"/>
          <p:cNvSpPr txBox="1"/>
          <p:nvPr/>
        </p:nvSpPr>
        <p:spPr>
          <a:xfrm>
            <a:off x="1630352" y="5749582"/>
            <a:ext cx="1984718" cy="461665"/>
          </a:xfrm>
          <a:prstGeom prst="rect">
            <a:avLst/>
          </a:prstGeom>
          <a:noFill/>
        </p:spPr>
        <p:txBody>
          <a:bodyPr wrap="square" rtlCol="0">
            <a:spAutoFit/>
          </a:bodyPr>
          <a:lstStyle/>
          <a:p>
            <a:r>
              <a:rPr lang="en-US" sz="2000" b="1" i="1" dirty="0" smtClean="0">
                <a:latin typeface="Arial" charset="0"/>
                <a:ea typeface="Arial" charset="0"/>
                <a:cs typeface="Arial" charset="0"/>
              </a:rPr>
              <a:t>@</a:t>
            </a:r>
            <a:r>
              <a:rPr lang="en-US" sz="2400" b="1" i="1" dirty="0" err="1" smtClean="0">
                <a:latin typeface="Arial" charset="0"/>
                <a:ea typeface="Arial" charset="0"/>
                <a:cs typeface="Arial" charset="0"/>
              </a:rPr>
              <a:t>latifaelou</a:t>
            </a:r>
            <a:endParaRPr lang="en-US" sz="2400" b="1" i="1" dirty="0">
              <a:latin typeface="Arial" charset="0"/>
              <a:ea typeface="Arial" charset="0"/>
              <a:cs typeface="Arial"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823722"/>
            <a:ext cx="4868924" cy="3651693"/>
          </a:xfr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48178" y="1758372"/>
            <a:ext cx="3402418" cy="3402418"/>
          </a:xfrm>
          <a:prstGeom prst="rect">
            <a:avLst/>
          </a:prstGeom>
        </p:spPr>
      </p:pic>
    </p:spTree>
    <p:extLst>
      <p:ext uri="{BB962C8B-B14F-4D97-AF65-F5344CB8AC3E}">
        <p14:creationId xmlns:p14="http://schemas.microsoft.com/office/powerpoint/2010/main" val="133028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sp>
        <p:nvSpPr>
          <p:cNvPr id="5" name="Slide Number Placeholder 27"/>
          <p:cNvSpPr txBox="1">
            <a:spLocks/>
          </p:cNvSpPr>
          <p:nvPr/>
        </p:nvSpPr>
        <p:spPr>
          <a:xfrm>
            <a:off x="6553200" y="64706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59604A-DDD4-4BE5-9F0F-C50D317D165F}" type="slidenum">
              <a:rPr lang="en-US" smtClean="0"/>
              <a:pPr/>
              <a:t>4</a:t>
            </a:fld>
            <a:endParaRPr lang="en-US"/>
          </a:p>
        </p:txBody>
      </p:sp>
      <p:sp>
        <p:nvSpPr>
          <p:cNvPr id="6" name="Rectangle 5"/>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7"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grpSp>
        <p:nvGrpSpPr>
          <p:cNvPr id="8" name="Group 25"/>
          <p:cNvGrpSpPr>
            <a:grpSpLocks/>
          </p:cNvGrpSpPr>
          <p:nvPr/>
        </p:nvGrpSpPr>
        <p:grpSpPr bwMode="auto">
          <a:xfrm>
            <a:off x="58736" y="1218011"/>
            <a:ext cx="2854326" cy="4579808"/>
            <a:chOff x="192" y="1104"/>
            <a:chExt cx="1527" cy="2819"/>
          </a:xfrm>
        </p:grpSpPr>
        <p:sp>
          <p:nvSpPr>
            <p:cNvPr id="9" name="Rectangle 8"/>
            <p:cNvSpPr>
              <a:spLocks noChangeArrowheads="1"/>
            </p:cNvSpPr>
            <p:nvPr/>
          </p:nvSpPr>
          <p:spPr bwMode="auto">
            <a:xfrm>
              <a:off x="336" y="1104"/>
              <a:ext cx="1200" cy="2160"/>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 name="Text Box 6"/>
            <p:cNvSpPr txBox="1">
              <a:spLocks noChangeArrowheads="1"/>
            </p:cNvSpPr>
            <p:nvPr/>
          </p:nvSpPr>
          <p:spPr bwMode="auto">
            <a:xfrm>
              <a:off x="192" y="3400"/>
              <a:ext cx="1527" cy="523"/>
            </a:xfrm>
            <a:prstGeom prst="rect">
              <a:avLst/>
            </a:prstGeom>
            <a:noFill/>
            <a:ln w="9525">
              <a:noFill/>
              <a:miter lim="800000"/>
              <a:headEnd/>
              <a:tailEnd/>
            </a:ln>
            <a:effectLst/>
          </p:spPr>
          <p:txBody>
            <a:bodyPr wrap="square">
              <a:prstTxWarp prst="textNoShape">
                <a:avLst/>
              </a:prstTxWarp>
              <a:spAutoFit/>
            </a:bodyPr>
            <a:lstStyle/>
            <a:p>
              <a:r>
                <a:rPr lang="en-US" sz="1600" dirty="0" smtClean="0">
                  <a:latin typeface="Arial" charset="0"/>
                  <a:ea typeface="Arial" charset="0"/>
                  <a:cs typeface="Arial" charset="0"/>
                </a:rPr>
                <a:t>Elastic form factors →  </a:t>
              </a:r>
              <a:r>
                <a:rPr lang="en-US" sz="1600" b="1" dirty="0" smtClean="0">
                  <a:solidFill>
                    <a:schemeClr val="accent1"/>
                  </a:solidFill>
                  <a:latin typeface="Arial" charset="0"/>
                  <a:ea typeface="Arial" charset="0"/>
                  <a:cs typeface="Arial" charset="0"/>
                </a:rPr>
                <a:t>Transverse</a:t>
              </a:r>
              <a:r>
                <a:rPr lang="en-US" sz="1600" b="1" dirty="0" smtClean="0">
                  <a:latin typeface="Arial" charset="0"/>
                  <a:ea typeface="Arial" charset="0"/>
                  <a:cs typeface="Arial" charset="0"/>
                </a:rPr>
                <a:t> </a:t>
              </a:r>
              <a:r>
                <a:rPr lang="en-US" sz="1600" dirty="0" smtClean="0">
                  <a:latin typeface="Arial" charset="0"/>
                  <a:ea typeface="Arial" charset="0"/>
                  <a:cs typeface="Arial" charset="0"/>
                </a:rPr>
                <a:t>charge &amp; current</a:t>
              </a:r>
            </a:p>
            <a:p>
              <a:r>
                <a:rPr lang="en-US" sz="1600" dirty="0" smtClean="0">
                  <a:latin typeface="Arial" charset="0"/>
                  <a:ea typeface="Arial" charset="0"/>
                  <a:cs typeface="Arial" charset="0"/>
                </a:rPr>
                <a:t>densities F</a:t>
              </a:r>
              <a:r>
                <a:rPr lang="en-US" sz="1600" baseline="-25000" dirty="0" smtClean="0">
                  <a:latin typeface="Arial" charset="0"/>
                  <a:ea typeface="Arial" charset="0"/>
                  <a:cs typeface="Arial" charset="0"/>
                </a:rPr>
                <a:t>1</a:t>
              </a:r>
              <a:r>
                <a:rPr lang="en-US" sz="1600" dirty="0" smtClean="0">
                  <a:latin typeface="Arial" charset="0"/>
                  <a:ea typeface="Arial" charset="0"/>
                  <a:cs typeface="Arial" charset="0"/>
                </a:rPr>
                <a:t>(t), F</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(t). </a:t>
              </a:r>
              <a:endParaRPr lang="en-US" sz="1600" dirty="0">
                <a:latin typeface="Arial" charset="0"/>
                <a:ea typeface="Arial" charset="0"/>
                <a:cs typeface="Arial" charset="0"/>
              </a:endParaRPr>
            </a:p>
          </p:txBody>
        </p:sp>
        <p:pic>
          <p:nvPicPr>
            <p:cNvPr id="11" name="Picture 10" descr="fig02-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 y="1200"/>
              <a:ext cx="1065" cy="1954"/>
            </a:xfrm>
            <a:prstGeom prst="rect">
              <a:avLst/>
            </a:prstGeom>
            <a:noFill/>
          </p:spPr>
        </p:pic>
      </p:grpSp>
      <p:grpSp>
        <p:nvGrpSpPr>
          <p:cNvPr id="12" name="Group 21"/>
          <p:cNvGrpSpPr/>
          <p:nvPr/>
        </p:nvGrpSpPr>
        <p:grpSpPr>
          <a:xfrm>
            <a:off x="6629400" y="1194100"/>
            <a:ext cx="2319866" cy="4720531"/>
            <a:chOff x="6629400" y="1575100"/>
            <a:chExt cx="2319866" cy="4720531"/>
          </a:xfrm>
        </p:grpSpPr>
        <p:sp>
          <p:nvSpPr>
            <p:cNvPr id="13" name="Rectangle 12"/>
            <p:cNvSpPr>
              <a:spLocks noChangeArrowheads="1"/>
            </p:cNvSpPr>
            <p:nvPr/>
          </p:nvSpPr>
          <p:spPr bwMode="auto">
            <a:xfrm>
              <a:off x="6705600" y="1575100"/>
              <a:ext cx="1981200" cy="3429000"/>
            </a:xfrm>
            <a:prstGeom prst="rect">
              <a:avLst/>
            </a:prstGeom>
            <a:solidFill>
              <a:srgbClr val="C0504D"/>
            </a:solidFill>
            <a:ln w="9525">
              <a:solidFill>
                <a:schemeClr val="tx1"/>
              </a:solidFill>
              <a:miter lim="800000"/>
              <a:headEnd/>
              <a:tailEnd/>
            </a:ln>
            <a:effectLst/>
          </p:spPr>
          <p:txBody>
            <a:bodyPr wrap="none" anchor="ctr">
              <a:prstTxWarp prst="textNoShape">
                <a:avLst/>
              </a:prstTxWarp>
            </a:bodyPr>
            <a:lstStyle/>
            <a:p>
              <a:endParaRPr lang="en-US">
                <a:solidFill>
                  <a:schemeClr val="hlink"/>
                </a:solidFill>
              </a:endParaRPr>
            </a:p>
          </p:txBody>
        </p:sp>
        <p:sp>
          <p:nvSpPr>
            <p:cNvPr id="14" name="Text Box 10"/>
            <p:cNvSpPr txBox="1">
              <a:spLocks noChangeArrowheads="1"/>
            </p:cNvSpPr>
            <p:nvPr/>
          </p:nvSpPr>
          <p:spPr bwMode="auto">
            <a:xfrm>
              <a:off x="6629400" y="5218413"/>
              <a:ext cx="2319866" cy="1077218"/>
            </a:xfrm>
            <a:prstGeom prst="rect">
              <a:avLst/>
            </a:prstGeom>
            <a:noFill/>
            <a:ln w="9525">
              <a:noFill/>
              <a:miter lim="800000"/>
              <a:headEnd/>
              <a:tailEnd/>
            </a:ln>
            <a:effectLst/>
          </p:spPr>
          <p:txBody>
            <a:bodyPr wrap="none">
              <a:prstTxWarp prst="textNoShape">
                <a:avLst/>
              </a:prstTxWarp>
              <a:spAutoFit/>
            </a:bodyPr>
            <a:lstStyle/>
            <a:p>
              <a:pPr algn="l"/>
              <a:r>
                <a:rPr lang="en-US" sz="1600" dirty="0" smtClean="0">
                  <a:latin typeface="Arial" charset="0"/>
                  <a:ea typeface="Arial" charset="0"/>
                  <a:cs typeface="Arial" charset="0"/>
                </a:rPr>
                <a:t>DIS structure functions </a:t>
              </a:r>
            </a:p>
            <a:p>
              <a:r>
                <a:rPr lang="en-US" sz="1600" dirty="0" smtClean="0">
                  <a:latin typeface="Arial" charset="0"/>
                  <a:ea typeface="Arial" charset="0"/>
                  <a:cs typeface="Arial" charset="0"/>
                </a:rPr>
                <a:t>→ </a:t>
              </a:r>
              <a:r>
                <a:rPr lang="en-US" sz="1600" b="1" dirty="0" smtClean="0">
                  <a:solidFill>
                    <a:schemeClr val="accent1"/>
                  </a:solidFill>
                  <a:latin typeface="Arial" charset="0"/>
                  <a:ea typeface="Arial" charset="0"/>
                  <a:cs typeface="Arial" charset="0"/>
                </a:rPr>
                <a:t>Longitudinal</a:t>
              </a:r>
              <a:r>
                <a:rPr lang="en-US" sz="1600" dirty="0" smtClean="0">
                  <a:solidFill>
                    <a:srgbClr val="FF0000"/>
                  </a:solidFill>
                  <a:latin typeface="Arial" charset="0"/>
                  <a:ea typeface="Arial" charset="0"/>
                  <a:cs typeface="Arial" charset="0"/>
                </a:rPr>
                <a:t> </a:t>
              </a:r>
              <a:r>
                <a:rPr lang="en-US" sz="1600" dirty="0" err="1" smtClean="0">
                  <a:latin typeface="Arial" charset="0"/>
                  <a:ea typeface="Arial" charset="0"/>
                  <a:cs typeface="Arial" charset="0"/>
                </a:rPr>
                <a:t>parton</a:t>
              </a:r>
              <a:endParaRPr lang="en-US" sz="1600" dirty="0" smtClean="0">
                <a:latin typeface="Arial" charset="0"/>
                <a:ea typeface="Arial" charset="0"/>
                <a:cs typeface="Arial" charset="0"/>
              </a:endParaRPr>
            </a:p>
            <a:p>
              <a:pPr algn="l"/>
              <a:r>
                <a:rPr lang="en-US" sz="1600" dirty="0">
                  <a:latin typeface="Arial" charset="0"/>
                  <a:ea typeface="Arial" charset="0"/>
                  <a:cs typeface="Arial" charset="0"/>
                </a:rPr>
                <a:t>momentum &amp; helicity </a:t>
              </a:r>
              <a:endParaRPr lang="en-US" sz="1600" dirty="0" smtClean="0">
                <a:latin typeface="Arial" charset="0"/>
                <a:ea typeface="Arial" charset="0"/>
                <a:cs typeface="Arial" charset="0"/>
              </a:endParaRPr>
            </a:p>
            <a:p>
              <a:pPr algn="l"/>
              <a:r>
                <a:rPr lang="en-US" sz="1600" dirty="0" smtClean="0">
                  <a:latin typeface="Arial" charset="0"/>
                  <a:ea typeface="Arial" charset="0"/>
                  <a:cs typeface="Arial" charset="0"/>
                </a:rPr>
                <a:t>densities, F</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(x), g</a:t>
              </a:r>
              <a:r>
                <a:rPr lang="en-US" sz="1600" baseline="-25000" dirty="0" smtClean="0">
                  <a:latin typeface="Arial" charset="0"/>
                  <a:ea typeface="Arial" charset="0"/>
                  <a:cs typeface="Arial" charset="0"/>
                </a:rPr>
                <a:t>1</a:t>
              </a:r>
              <a:r>
                <a:rPr lang="en-US" sz="1600" dirty="0" smtClean="0">
                  <a:latin typeface="Arial" charset="0"/>
                  <a:ea typeface="Arial" charset="0"/>
                  <a:cs typeface="Arial" charset="0"/>
                </a:rPr>
                <a:t>(x). </a:t>
              </a:r>
              <a:endParaRPr lang="en-US" sz="1600" dirty="0">
                <a:latin typeface="Arial" charset="0"/>
                <a:ea typeface="Arial" charset="0"/>
                <a:cs typeface="Arial" charset="0"/>
              </a:endParaRPr>
            </a:p>
          </p:txBody>
        </p:sp>
        <p:pic>
          <p:nvPicPr>
            <p:cNvPr id="15" name="Picture 14" descr="fig0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9425" y="1727500"/>
              <a:ext cx="1704975" cy="3135313"/>
            </a:xfrm>
            <a:prstGeom prst="rect">
              <a:avLst/>
            </a:prstGeom>
            <a:noFill/>
          </p:spPr>
        </p:pic>
      </p:grpSp>
      <p:grpSp>
        <p:nvGrpSpPr>
          <p:cNvPr id="16" name="Group 35"/>
          <p:cNvGrpSpPr/>
          <p:nvPr/>
        </p:nvGrpSpPr>
        <p:grpSpPr>
          <a:xfrm>
            <a:off x="2908301" y="1600500"/>
            <a:ext cx="3721099" cy="4780856"/>
            <a:chOff x="2908301" y="1549700"/>
            <a:chExt cx="3721099" cy="4780856"/>
          </a:xfrm>
        </p:grpSpPr>
        <p:sp>
          <p:nvSpPr>
            <p:cNvPr id="17" name="Text Box 22"/>
            <p:cNvSpPr txBox="1">
              <a:spLocks noChangeArrowheads="1"/>
            </p:cNvSpPr>
            <p:nvPr/>
          </p:nvSpPr>
          <p:spPr bwMode="auto">
            <a:xfrm>
              <a:off x="2908301" y="5253338"/>
              <a:ext cx="3721099" cy="1077218"/>
            </a:xfrm>
            <a:prstGeom prst="rect">
              <a:avLst/>
            </a:prstGeom>
            <a:noFill/>
            <a:ln w="9525">
              <a:noFill/>
              <a:miter lim="800000"/>
              <a:headEnd/>
              <a:tailEnd/>
            </a:ln>
            <a:effectLst/>
          </p:spPr>
          <p:txBody>
            <a:bodyPr wrap="square">
              <a:prstTxWarp prst="textNoShape">
                <a:avLst/>
              </a:prstTxWarp>
              <a:spAutoFit/>
            </a:bodyPr>
            <a:lstStyle/>
            <a:p>
              <a:r>
                <a:rPr lang="en-US" sz="1600" dirty="0" smtClean="0">
                  <a:latin typeface="Arial" charset="0"/>
                  <a:ea typeface="Arial" charset="0"/>
                  <a:cs typeface="Arial" charset="0"/>
                </a:rPr>
                <a:t>Deeply exclusive processes → GPD’s and</a:t>
              </a:r>
              <a:r>
                <a:rPr lang="en-US" sz="1600" dirty="0" smtClean="0">
                  <a:solidFill>
                    <a:srgbClr val="FF0000"/>
                  </a:solidFill>
                  <a:latin typeface="Arial" charset="0"/>
                  <a:ea typeface="Arial" charset="0"/>
                  <a:cs typeface="Arial" charset="0"/>
                </a:rPr>
                <a:t> </a:t>
              </a:r>
              <a:r>
                <a:rPr lang="en-US" sz="1600" b="1" dirty="0" smtClean="0">
                  <a:solidFill>
                    <a:schemeClr val="accent1"/>
                  </a:solidFill>
                  <a:latin typeface="Arial" charset="0"/>
                  <a:ea typeface="Arial" charset="0"/>
                  <a:cs typeface="Arial" charset="0"/>
                </a:rPr>
                <a:t>3 D </a:t>
              </a:r>
              <a:r>
                <a:rPr lang="en-US" sz="1600" dirty="0" smtClean="0">
                  <a:latin typeface="Arial" charset="0"/>
                  <a:ea typeface="Arial" charset="0"/>
                  <a:cs typeface="Arial" charset="0"/>
                </a:rPr>
                <a:t>images in transverse space and  longitudinal momentum.</a:t>
              </a:r>
            </a:p>
            <a:p>
              <a:r>
                <a:rPr lang="en-US" sz="1600" dirty="0" smtClean="0">
                  <a:solidFill>
                    <a:srgbClr val="000000"/>
                  </a:solidFill>
                  <a:latin typeface="Arial" charset="0"/>
                  <a:ea typeface="Arial" charset="0"/>
                  <a:cs typeface="Arial" charset="0"/>
                </a:rPr>
                <a:t>4 GPDs  </a:t>
              </a:r>
              <a:r>
                <a:rPr lang="en-US" sz="1600" b="1" dirty="0" smtClean="0">
                  <a:solidFill>
                    <a:schemeClr val="accent1"/>
                  </a:solidFill>
                  <a:latin typeface="Arial" charset="0"/>
                  <a:ea typeface="Arial" charset="0"/>
                  <a:cs typeface="Arial" charset="0"/>
                </a:rPr>
                <a:t>H, E, H, E (</a:t>
              </a:r>
              <a:r>
                <a:rPr lang="en-US" sz="1600" b="1" dirty="0" err="1" smtClean="0">
                  <a:solidFill>
                    <a:schemeClr val="accent1"/>
                  </a:solidFill>
                  <a:latin typeface="Arial" charset="0"/>
                  <a:ea typeface="Arial" charset="0"/>
                  <a:cs typeface="Arial" charset="0"/>
                </a:rPr>
                <a:t>x,ξ,t</a:t>
              </a:r>
              <a:r>
                <a:rPr lang="en-US" sz="1600" b="1" dirty="0" smtClean="0">
                  <a:solidFill>
                    <a:schemeClr val="accent1"/>
                  </a:solidFill>
                  <a:latin typeface="Arial" charset="0"/>
                  <a:ea typeface="Arial" charset="0"/>
                  <a:cs typeface="Arial" charset="0"/>
                </a:rPr>
                <a:t>)</a:t>
              </a:r>
            </a:p>
          </p:txBody>
        </p:sp>
        <p:sp>
          <p:nvSpPr>
            <p:cNvPr id="18" name="Rectangle 17"/>
            <p:cNvSpPr>
              <a:spLocks noChangeArrowheads="1"/>
            </p:cNvSpPr>
            <p:nvPr/>
          </p:nvSpPr>
          <p:spPr bwMode="auto">
            <a:xfrm>
              <a:off x="3325463" y="1549700"/>
              <a:ext cx="2514600" cy="3703638"/>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19" name="Picture 18" descr="fig0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2463" y="1768775"/>
              <a:ext cx="2252663" cy="3267075"/>
            </a:xfrm>
            <a:prstGeom prst="rect">
              <a:avLst/>
            </a:prstGeom>
            <a:noFill/>
          </p:spPr>
        </p:pic>
        <p:sp>
          <p:nvSpPr>
            <p:cNvPr id="20" name="Rectangle 6"/>
            <p:cNvSpPr>
              <a:spLocks noChangeArrowheads="1"/>
            </p:cNvSpPr>
            <p:nvPr/>
          </p:nvSpPr>
          <p:spPr bwMode="auto">
            <a:xfrm>
              <a:off x="4342626" y="5920794"/>
              <a:ext cx="140453" cy="246221"/>
            </a:xfrm>
            <a:prstGeom prst="rect">
              <a:avLst/>
            </a:prstGeom>
            <a:noFill/>
            <a:ln w="9525">
              <a:noFill/>
              <a:miter lim="800000"/>
              <a:headEnd/>
              <a:tailEnd/>
            </a:ln>
          </p:spPr>
          <p:txBody>
            <a:bodyPr wrap="square" lIns="0" tIns="0" rIns="0" bIns="0">
              <a:prstTxWarp prst="textNoShape">
                <a:avLst/>
              </a:prstTxWarp>
              <a:spAutoFit/>
            </a:bodyPr>
            <a:lstStyle/>
            <a:p>
              <a:pPr defTabSz="457200" fontAlgn="auto">
                <a:spcBef>
                  <a:spcPts val="0"/>
                </a:spcBef>
                <a:spcAft>
                  <a:spcPts val="0"/>
                </a:spcAft>
              </a:pPr>
              <a:r>
                <a:rPr lang="en-US" sz="1600" b="1" dirty="0">
                  <a:solidFill>
                    <a:schemeClr val="accent1"/>
                  </a:solidFill>
                  <a:latin typeface="Arial" charset="0"/>
                  <a:ea typeface="Arial" charset="0"/>
                  <a:cs typeface="Arial" charset="0"/>
                </a:rPr>
                <a:t>~</a:t>
              </a:r>
            </a:p>
          </p:txBody>
        </p:sp>
        <p:sp>
          <p:nvSpPr>
            <p:cNvPr id="21" name="Rectangle 6"/>
            <p:cNvSpPr>
              <a:spLocks noChangeArrowheads="1"/>
            </p:cNvSpPr>
            <p:nvPr/>
          </p:nvSpPr>
          <p:spPr bwMode="auto">
            <a:xfrm flipH="1">
              <a:off x="4607094" y="5903852"/>
              <a:ext cx="106421" cy="244098"/>
            </a:xfrm>
            <a:prstGeom prst="rect">
              <a:avLst/>
            </a:prstGeom>
            <a:noFill/>
            <a:ln w="9525">
              <a:noFill/>
              <a:miter lim="800000"/>
              <a:headEnd/>
              <a:tailEnd/>
            </a:ln>
          </p:spPr>
          <p:txBody>
            <a:bodyPr wrap="square" lIns="0" tIns="0" rIns="0" bIns="0">
              <a:prstTxWarp prst="textNoShape">
                <a:avLst/>
              </a:prstTxWarp>
              <a:spAutoFit/>
            </a:bodyPr>
            <a:lstStyle/>
            <a:p>
              <a:pPr defTabSz="457200" fontAlgn="auto">
                <a:spcBef>
                  <a:spcPts val="0"/>
                </a:spcBef>
                <a:spcAft>
                  <a:spcPts val="0"/>
                </a:spcAft>
              </a:pPr>
              <a:r>
                <a:rPr lang="en-US" sz="1600" b="1" dirty="0">
                  <a:solidFill>
                    <a:schemeClr val="accent1"/>
                  </a:solidFill>
                  <a:latin typeface="Arial" charset="0"/>
                  <a:ea typeface="Arial" charset="0"/>
                  <a:cs typeface="Arial" charset="0"/>
                </a:rPr>
                <a:t>~</a:t>
              </a:r>
            </a:p>
          </p:txBody>
        </p:sp>
      </p:grpSp>
      <p:sp>
        <p:nvSpPr>
          <p:cNvPr id="22" name="TextBox 21"/>
          <p:cNvSpPr txBox="1"/>
          <p:nvPr/>
        </p:nvSpPr>
        <p:spPr>
          <a:xfrm>
            <a:off x="765751" y="852856"/>
            <a:ext cx="1317990" cy="307777"/>
          </a:xfrm>
          <a:prstGeom prst="rect">
            <a:avLst/>
          </a:prstGeom>
          <a:noFill/>
          <a:ln w="28575" cap="flat" cmpd="sng" algn="ctr">
            <a:solidFill>
              <a:schemeClr val="accent5">
                <a:lumMod val="75000"/>
              </a:schemeClr>
            </a:solidFill>
            <a:prstDash val="solid"/>
            <a:round/>
            <a:headEnd type="none" w="med" len="med"/>
            <a:tailEnd type="none" w="med" len="med"/>
          </a:ln>
        </p:spPr>
        <p:txBody>
          <a:bodyPr wrap="none" rtlCol="0">
            <a:spAutoFit/>
          </a:bodyPr>
          <a:lstStyle/>
          <a:p>
            <a:r>
              <a:rPr lang="en-US" sz="1400" b="1" dirty="0" smtClean="0">
                <a:latin typeface="Arial" charset="0"/>
                <a:ea typeface="Arial" charset="0"/>
                <a:cs typeface="Arial" charset="0"/>
              </a:rPr>
              <a:t>Last 60 years</a:t>
            </a:r>
            <a:endParaRPr lang="en-US" sz="1400" b="1" dirty="0">
              <a:latin typeface="Arial" charset="0"/>
              <a:ea typeface="Arial" charset="0"/>
              <a:cs typeface="Arial" charset="0"/>
            </a:endParaRPr>
          </a:p>
        </p:txBody>
      </p:sp>
      <p:sp>
        <p:nvSpPr>
          <p:cNvPr id="23" name="TextBox 22"/>
          <p:cNvSpPr txBox="1"/>
          <p:nvPr/>
        </p:nvSpPr>
        <p:spPr>
          <a:xfrm>
            <a:off x="3931548" y="1218011"/>
            <a:ext cx="1317990" cy="307777"/>
          </a:xfrm>
          <a:prstGeom prst="rect">
            <a:avLst/>
          </a:prstGeom>
          <a:noFill/>
          <a:ln w="28575" cap="flat" cmpd="sng" algn="ctr">
            <a:solidFill>
              <a:srgbClr val="FFFF00"/>
            </a:solidFill>
            <a:prstDash val="solid"/>
            <a:round/>
            <a:headEnd type="none" w="med" len="med"/>
            <a:tailEnd type="none" w="med" len="med"/>
          </a:ln>
        </p:spPr>
        <p:txBody>
          <a:bodyPr wrap="none" rtlCol="0">
            <a:spAutoFit/>
          </a:bodyPr>
          <a:lstStyle/>
          <a:p>
            <a:r>
              <a:rPr lang="en-US" sz="1400" b="1" dirty="0" smtClean="0">
                <a:latin typeface="Arial" charset="0"/>
                <a:ea typeface="Arial" charset="0"/>
                <a:cs typeface="Arial" charset="0"/>
              </a:rPr>
              <a:t>Last 20 years</a:t>
            </a:r>
            <a:endParaRPr lang="en-US" sz="1400" b="1" dirty="0">
              <a:latin typeface="Arial" charset="0"/>
              <a:ea typeface="Arial" charset="0"/>
              <a:cs typeface="Arial" charset="0"/>
            </a:endParaRPr>
          </a:p>
        </p:txBody>
      </p:sp>
      <p:sp>
        <p:nvSpPr>
          <p:cNvPr id="24" name="TextBox 23"/>
          <p:cNvSpPr txBox="1"/>
          <p:nvPr/>
        </p:nvSpPr>
        <p:spPr>
          <a:xfrm>
            <a:off x="7050664" y="852856"/>
            <a:ext cx="1317990" cy="307777"/>
          </a:xfrm>
          <a:prstGeom prst="rect">
            <a:avLst/>
          </a:prstGeom>
          <a:noFill/>
          <a:ln w="28575" cap="flat" cmpd="sng" algn="ctr">
            <a:solidFill>
              <a:srgbClr val="FF6600"/>
            </a:solidFill>
            <a:prstDash val="solid"/>
            <a:round/>
            <a:headEnd type="none" w="med" len="med"/>
            <a:tailEnd type="none" w="med" len="med"/>
          </a:ln>
        </p:spPr>
        <p:txBody>
          <a:bodyPr wrap="none" rtlCol="0">
            <a:spAutoFit/>
          </a:bodyPr>
          <a:lstStyle/>
          <a:p>
            <a:r>
              <a:rPr lang="en-US" sz="1400" b="1" dirty="0" smtClean="0">
                <a:latin typeface="Arial" charset="0"/>
                <a:ea typeface="Arial" charset="0"/>
                <a:cs typeface="Arial" charset="0"/>
              </a:rPr>
              <a:t>Last 45 years</a:t>
            </a:r>
            <a:endParaRPr lang="en-US" sz="1400" b="1" dirty="0">
              <a:latin typeface="Arial" charset="0"/>
              <a:ea typeface="Arial" charset="0"/>
              <a:cs typeface="Arial" charset="0"/>
            </a:endParaRPr>
          </a:p>
        </p:txBody>
      </p:sp>
      <p:cxnSp>
        <p:nvCxnSpPr>
          <p:cNvPr id="25" name="Straight Arrow Connector 24"/>
          <p:cNvCxnSpPr/>
          <p:nvPr/>
        </p:nvCxnSpPr>
        <p:spPr>
          <a:xfrm>
            <a:off x="2512255" y="3833807"/>
            <a:ext cx="802445" cy="627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40063" y="3335482"/>
            <a:ext cx="836962" cy="114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9246" y="219162"/>
            <a:ext cx="5995552" cy="523220"/>
          </a:xfrm>
          <a:prstGeom prst="rect">
            <a:avLst/>
          </a:prstGeom>
          <a:noFill/>
        </p:spPr>
        <p:txBody>
          <a:bodyPr wrap="none" rtlCol="0">
            <a:spAutoFit/>
          </a:bodyPr>
          <a:lstStyle/>
          <a:p>
            <a:r>
              <a:rPr lang="en-US" sz="2800" b="1" dirty="0" smtClean="0">
                <a:latin typeface="Arial" charset="0"/>
                <a:ea typeface="Arial" charset="0"/>
                <a:cs typeface="Arial" charset="0"/>
              </a:rPr>
              <a:t>Generalized Parton Distributions </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133028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F598F0-3499-2D42-AFC8-16824E8F5008}"/>
              </a:ext>
            </a:extLst>
          </p:cNvPr>
          <p:cNvSpPr>
            <a:spLocks noGrp="1"/>
          </p:cNvSpPr>
          <p:nvPr>
            <p:ph type="title"/>
          </p:nvPr>
        </p:nvSpPr>
        <p:spPr/>
        <p:txBody>
          <a:bodyPr>
            <a:normAutofit fontScale="90000"/>
          </a:bodyPr>
          <a:lstStyle/>
          <a:p>
            <a:r>
              <a:rPr lang="en-US" sz="3000" dirty="0">
                <a:solidFill>
                  <a:srgbClr val="A23411"/>
                </a:solidFill>
                <a:latin typeface="Cambria" panose="02040503050406030204" pitchFamily="18" charset="0"/>
              </a:rPr>
              <a:t>Effect of limited t-range</a:t>
            </a:r>
          </a:p>
        </p:txBody>
      </p:sp>
      <p:sp>
        <p:nvSpPr>
          <p:cNvPr id="5" name="Slide Number Placeholder 4">
            <a:extLst>
              <a:ext uri="{FF2B5EF4-FFF2-40B4-BE49-F238E27FC236}">
                <a16:creationId xmlns="" xmlns:a16="http://schemas.microsoft.com/office/drawing/2014/main" id="{F291942D-29ED-8C47-9D46-310525F47D93}"/>
              </a:ext>
            </a:extLst>
          </p:cNvPr>
          <p:cNvSpPr>
            <a:spLocks noGrp="1"/>
          </p:cNvSpPr>
          <p:nvPr>
            <p:ph type="sldNum" sz="quarter" idx="12"/>
          </p:nvPr>
        </p:nvSpPr>
        <p:spPr/>
        <p:txBody>
          <a:bodyPr/>
          <a:lstStyle/>
          <a:p>
            <a:fld id="{9264C62A-42DA-064B-B402-BD4DFBC1F791}" type="slidenum">
              <a:rPr lang="en-US" smtClean="0">
                <a:solidFill>
                  <a:prstClr val="black"/>
                </a:solidFill>
              </a:rPr>
              <a:pPr/>
              <a:t>40</a:t>
            </a:fld>
            <a:endParaRPr lang="en-US">
              <a:solidFill>
                <a:prstClr val="black"/>
              </a:solidFill>
            </a:endParaRPr>
          </a:p>
        </p:txBody>
      </p:sp>
      <p:pic>
        <p:nvPicPr>
          <p:cNvPr id="6" name="Picture 5">
            <a:extLst>
              <a:ext uri="{FF2B5EF4-FFF2-40B4-BE49-F238E27FC236}">
                <a16:creationId xmlns="" xmlns:a16="http://schemas.microsoft.com/office/drawing/2014/main" id="{90DCDEE1-487A-A245-986F-3CFA91C65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55484" y="1717175"/>
            <a:ext cx="3687740" cy="380172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3B08F2BE-5B8D-B34D-B0C6-F1F09B375ADA}"/>
                  </a:ext>
                </a:extLst>
              </p:cNvPr>
              <p:cNvSpPr txBox="1"/>
              <p:nvPr/>
            </p:nvSpPr>
            <p:spPr>
              <a:xfrm>
                <a:off x="5447318" y="2143741"/>
                <a:ext cx="2735044" cy="715581"/>
              </a:xfrm>
              <a:prstGeom prst="rect">
                <a:avLst/>
              </a:prstGeom>
              <a:noFill/>
            </p:spPr>
            <p:txBody>
              <a:bodyPr wrap="none" rtlCol="0">
                <a:spAutoFit/>
              </a:bodyPr>
              <a:lstStyle/>
              <a:p>
                <a:r>
                  <a:rPr lang="it" sz="1350" b="1" dirty="0">
                    <a:solidFill>
                      <a:srgbClr val="A23411"/>
                    </a:solidFill>
                    <a:latin typeface="Cambria" panose="02040503050406030204" pitchFamily="18" charset="0"/>
                  </a:rPr>
                  <a:t>D 	= -1.47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oMath>
                </a14:m>
                <a:r>
                  <a:rPr lang="it" sz="1350" dirty="0">
                    <a:solidFill>
                      <a:srgbClr val="A23411"/>
                    </a:solidFill>
                    <a:latin typeface="Cambria" panose="02040503050406030204" pitchFamily="18" charset="0"/>
                  </a:rPr>
                  <a:t> 0.07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r>
                      <a:rPr lang="it" sz="1350" i="1">
                        <a:solidFill>
                          <a:srgbClr val="A23411"/>
                        </a:solidFill>
                        <a:latin typeface="Cambria Math" panose="02040503050406030204" pitchFamily="18" charset="0"/>
                        <a:ea typeface="Cambria Math" panose="02040503050406030204" pitchFamily="18" charset="0"/>
                      </a:rPr>
                      <m:t> </m:t>
                    </m:r>
                  </m:oMath>
                </a14:m>
                <a:r>
                  <a:rPr lang="it" sz="1350" dirty="0">
                    <a:solidFill>
                      <a:srgbClr val="A23411"/>
                    </a:solidFill>
                    <a:latin typeface="Cambria" panose="02040503050406030204" pitchFamily="18" charset="0"/>
                  </a:rPr>
                  <a:t>0.14</a:t>
                </a:r>
                <a:r>
                  <a:rPr lang="it" sz="1350" b="1" dirty="0">
                    <a:solidFill>
                      <a:srgbClr val="A23411"/>
                    </a:solidFill>
                    <a:latin typeface="Cambria" panose="02040503050406030204" pitchFamily="18" charset="0"/>
                  </a:rPr>
                  <a:t/>
                </a:r>
                <a:br>
                  <a:rPr lang="it" sz="1350" b="1" dirty="0">
                    <a:solidFill>
                      <a:srgbClr val="A23411"/>
                    </a:solidFill>
                    <a:latin typeface="Cambria" panose="02040503050406030204" pitchFamily="18" charset="0"/>
                  </a:rPr>
                </a:br>
                <a:r>
                  <a:rPr lang="it" sz="1350" b="1" dirty="0">
                    <a:solidFill>
                      <a:srgbClr val="A23411"/>
                    </a:solidFill>
                    <a:latin typeface="Cambria" panose="02040503050406030204" pitchFamily="18" charset="0"/>
                  </a:rPr>
                  <a:t>M</a:t>
                </a:r>
                <a:r>
                  <a:rPr lang="it" sz="1350" b="1" baseline="30000" dirty="0">
                    <a:solidFill>
                      <a:srgbClr val="A23411"/>
                    </a:solidFill>
                    <a:latin typeface="Cambria" panose="02040503050406030204" pitchFamily="18" charset="0"/>
                  </a:rPr>
                  <a:t>2</a:t>
                </a:r>
                <a:r>
                  <a:rPr lang="it" sz="1350" b="1" dirty="0">
                    <a:solidFill>
                      <a:srgbClr val="A23411"/>
                    </a:solidFill>
                    <a:latin typeface="Cambria" panose="02040503050406030204" pitchFamily="18" charset="0"/>
                  </a:rPr>
                  <a:t> 	=   1.02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oMath>
                </a14:m>
                <a:r>
                  <a:rPr lang="it" sz="1350" dirty="0">
                    <a:solidFill>
                      <a:srgbClr val="A23411"/>
                    </a:solidFill>
                    <a:latin typeface="Cambria" panose="02040503050406030204" pitchFamily="18" charset="0"/>
                  </a:rPr>
                  <a:t> 0.10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oMath>
                </a14:m>
                <a:r>
                  <a:rPr lang="it" sz="1350" dirty="0">
                    <a:solidFill>
                      <a:srgbClr val="A23411"/>
                    </a:solidFill>
                    <a:latin typeface="Cambria" panose="02040503050406030204" pitchFamily="18" charset="0"/>
                  </a:rPr>
                  <a:t> 0.21</a:t>
                </a:r>
                <a:r>
                  <a:rPr lang="it" sz="1350" b="1" dirty="0">
                    <a:solidFill>
                      <a:srgbClr val="A23411"/>
                    </a:solidFill>
                    <a:latin typeface="Cambria" panose="02040503050406030204" pitchFamily="18" charset="0"/>
                  </a:rPr>
                  <a:t/>
                </a:r>
                <a:br>
                  <a:rPr lang="it" sz="1350" b="1" dirty="0">
                    <a:solidFill>
                      <a:srgbClr val="A23411"/>
                    </a:solidFill>
                    <a:latin typeface="Cambria" panose="02040503050406030204" pitchFamily="18" charset="0"/>
                  </a:rPr>
                </a:br>
                <a:r>
                  <a:rPr lang="it" sz="1350" b="1" dirty="0">
                    <a:solidFill>
                      <a:srgbClr val="A23411"/>
                    </a:solidFill>
                    <a:latin typeface="Symbol" pitchFamily="2" charset="2"/>
                  </a:rPr>
                  <a:t>a</a:t>
                </a:r>
                <a:r>
                  <a:rPr lang="it" sz="1350" b="1" dirty="0">
                    <a:solidFill>
                      <a:srgbClr val="A23411"/>
                    </a:solidFill>
                    <a:latin typeface="Cambria" panose="02040503050406030204" pitchFamily="18" charset="0"/>
                  </a:rPr>
                  <a:t> 	=   2.76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oMath>
                </a14:m>
                <a:r>
                  <a:rPr lang="it" sz="1350" dirty="0">
                    <a:solidFill>
                      <a:srgbClr val="A23411"/>
                    </a:solidFill>
                    <a:latin typeface="Cambria" panose="02040503050406030204" pitchFamily="18" charset="0"/>
                  </a:rPr>
                  <a:t> 0.32 </a:t>
                </a:r>
                <a14:m>
                  <m:oMath xmlns:m="http://schemas.openxmlformats.org/officeDocument/2006/math">
                    <m:r>
                      <a:rPr lang="it" sz="1350">
                        <a:solidFill>
                          <a:srgbClr val="A23411"/>
                        </a:solidFill>
                        <a:latin typeface="Cambria Math" panose="02040503050406030204" pitchFamily="18" charset="0"/>
                        <a:ea typeface="Cambria Math" panose="02040503050406030204" pitchFamily="18" charset="0"/>
                      </a:rPr>
                      <m:t>±</m:t>
                    </m:r>
                  </m:oMath>
                </a14:m>
                <a:r>
                  <a:rPr lang="it" sz="1350" dirty="0">
                    <a:solidFill>
                      <a:srgbClr val="A23411"/>
                    </a:solidFill>
                    <a:latin typeface="Cambria" panose="02040503050406030204" pitchFamily="18" charset="0"/>
                  </a:rPr>
                  <a:t> 0.64</a:t>
                </a:r>
                <a:endParaRPr lang="en-US" sz="1350" dirty="0">
                  <a:solidFill>
                    <a:srgbClr val="A23411"/>
                  </a:solidFill>
                  <a:latin typeface="Cambria" panose="02040503050406030204" pitchFamily="18" charset="0"/>
                </a:endParaRPr>
              </a:p>
            </p:txBody>
          </p:sp>
        </mc:Choice>
        <mc:Fallback xmlns="">
          <p:sp>
            <p:nvSpPr>
              <p:cNvPr id="8" name="TextBox 7">
                <a:extLst>
                  <a:ext uri="{FF2B5EF4-FFF2-40B4-BE49-F238E27FC236}">
                    <a16:creationId xmlns:a16="http://schemas.microsoft.com/office/drawing/2014/main" id="{3B08F2BE-5B8D-B34D-B0C6-F1F09B375ADA}"/>
                  </a:ext>
                </a:extLst>
              </p:cNvPr>
              <p:cNvSpPr txBox="1">
                <a:spLocks noRot="1" noChangeAspect="1" noMove="1" noResize="1" noEditPoints="1" noAdjustHandles="1" noChangeArrowheads="1" noChangeShapeType="1" noTextEdit="1"/>
              </p:cNvSpPr>
              <p:nvPr/>
            </p:nvSpPr>
            <p:spPr>
              <a:xfrm>
                <a:off x="7263090" y="1715321"/>
                <a:ext cx="3276859" cy="923330"/>
              </a:xfrm>
              <a:prstGeom prst="rect">
                <a:avLst/>
              </a:prstGeom>
              <a:blipFill>
                <a:blip r:embed="rId3"/>
                <a:stretch>
                  <a:fillRect l="-1544" t="-2703" r="-386"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 xmlns:a16="http://schemas.microsoft.com/office/drawing/2014/main" id="{7050ABF0-B1AA-0245-A239-579616CFCA38}"/>
                  </a:ext>
                </a:extLst>
              </p:cNvPr>
              <p:cNvSpPr txBox="1"/>
              <p:nvPr/>
            </p:nvSpPr>
            <p:spPr>
              <a:xfrm>
                <a:off x="5426336" y="4094135"/>
                <a:ext cx="2696572" cy="715581"/>
              </a:xfrm>
              <a:prstGeom prst="rect">
                <a:avLst/>
              </a:prstGeom>
              <a:noFill/>
            </p:spPr>
            <p:txBody>
              <a:bodyPr wrap="none" rtlCol="0">
                <a:spAutoFit/>
              </a:bodyPr>
              <a:lstStyle/>
              <a:p>
                <a:r>
                  <a:rPr lang="it" sz="1350" b="1" dirty="0">
                    <a:latin typeface="Cambria" panose="02040503050406030204" pitchFamily="18" charset="0"/>
                  </a:rPr>
                  <a:t>D 	=-1.50 </a:t>
                </a:r>
                <a14:m>
                  <m:oMath xmlns:m="http://schemas.openxmlformats.org/officeDocument/2006/math">
                    <m:r>
                      <a:rPr lang="it" sz="1350">
                        <a:latin typeface="Cambria Math" panose="02040503050406030204" pitchFamily="18" charset="0"/>
                        <a:ea typeface="Cambria Math" panose="02040503050406030204" pitchFamily="18" charset="0"/>
                      </a:rPr>
                      <m:t>±</m:t>
                    </m:r>
                  </m:oMath>
                </a14:m>
                <a:r>
                  <a:rPr lang="it" sz="1350" dirty="0">
                    <a:latin typeface="Cambria" panose="02040503050406030204" pitchFamily="18" charset="0"/>
                  </a:rPr>
                  <a:t> 0.06 </a:t>
                </a:r>
                <a14:m>
                  <m:oMath xmlns:m="http://schemas.openxmlformats.org/officeDocument/2006/math">
                    <m:r>
                      <a:rPr lang="it" sz="1350">
                        <a:latin typeface="Cambria Math" panose="02040503050406030204" pitchFamily="18" charset="0"/>
                        <a:ea typeface="Cambria Math" panose="02040503050406030204" pitchFamily="18" charset="0"/>
                      </a:rPr>
                      <m:t>±</m:t>
                    </m:r>
                    <m:r>
                      <a:rPr lang="it" sz="1350" i="1">
                        <a:latin typeface="Cambria Math" panose="02040503050406030204" pitchFamily="18" charset="0"/>
                        <a:ea typeface="Cambria Math" panose="02040503050406030204" pitchFamily="18" charset="0"/>
                      </a:rPr>
                      <m:t> </m:t>
                    </m:r>
                  </m:oMath>
                </a14:m>
                <a:r>
                  <a:rPr lang="it" sz="1350" dirty="0">
                    <a:latin typeface="Cambria" panose="02040503050406030204" pitchFamily="18" charset="0"/>
                  </a:rPr>
                  <a:t>0.13</a:t>
                </a:r>
                <a:r>
                  <a:rPr lang="it" sz="1350" b="1" dirty="0">
                    <a:latin typeface="Cambria" panose="02040503050406030204" pitchFamily="18" charset="0"/>
                  </a:rPr>
                  <a:t/>
                </a:r>
                <a:br>
                  <a:rPr lang="it" sz="1350" b="1" dirty="0">
                    <a:latin typeface="Cambria" panose="02040503050406030204" pitchFamily="18" charset="0"/>
                  </a:rPr>
                </a:br>
                <a:r>
                  <a:rPr lang="it" sz="1350" b="1" dirty="0">
                    <a:latin typeface="Cambria" panose="02040503050406030204" pitchFamily="18" charset="0"/>
                  </a:rPr>
                  <a:t>M</a:t>
                </a:r>
                <a:r>
                  <a:rPr lang="it" sz="1350" b="1" baseline="30000" dirty="0">
                    <a:latin typeface="Cambria" panose="02040503050406030204" pitchFamily="18" charset="0"/>
                  </a:rPr>
                  <a:t>2</a:t>
                </a:r>
                <a:r>
                  <a:rPr lang="it" sz="1350" b="1" dirty="0">
                    <a:latin typeface="Cambria" panose="02040503050406030204" pitchFamily="18" charset="0"/>
                  </a:rPr>
                  <a:t> 	=  0.98</a:t>
                </a:r>
                <a14:m>
                  <m:oMath xmlns:m="http://schemas.openxmlformats.org/officeDocument/2006/math">
                    <m:r>
                      <a:rPr lang="en-US" sz="1350" b="1">
                        <a:latin typeface="Cambria Math" panose="02040503050406030204" pitchFamily="18" charset="0"/>
                        <a:ea typeface="Cambria Math" panose="02040503050406030204" pitchFamily="18" charset="0"/>
                      </a:rPr>
                      <m:t> </m:t>
                    </m:r>
                    <m:r>
                      <a:rPr lang="it" sz="1350">
                        <a:latin typeface="Cambria Math" panose="02040503050406030204" pitchFamily="18" charset="0"/>
                        <a:ea typeface="Cambria Math" panose="02040503050406030204" pitchFamily="18" charset="0"/>
                      </a:rPr>
                      <m:t>±</m:t>
                    </m:r>
                    <m:r>
                      <a:rPr lang="it" sz="1350" i="1">
                        <a:latin typeface="Cambria Math" panose="02040503050406030204" pitchFamily="18" charset="0"/>
                        <a:ea typeface="Cambria Math" panose="02040503050406030204" pitchFamily="18" charset="0"/>
                      </a:rPr>
                      <m:t> </m:t>
                    </m:r>
                  </m:oMath>
                </a14:m>
                <a:r>
                  <a:rPr lang="it" sz="1350" dirty="0">
                    <a:latin typeface="Cambria" panose="02040503050406030204" pitchFamily="18" charset="0"/>
                  </a:rPr>
                  <a:t>0.09 </a:t>
                </a:r>
                <a14:m>
                  <m:oMath xmlns:m="http://schemas.openxmlformats.org/officeDocument/2006/math">
                    <m:r>
                      <a:rPr lang="it" sz="1350">
                        <a:latin typeface="Cambria Math" panose="02040503050406030204" pitchFamily="18" charset="0"/>
                        <a:ea typeface="Cambria Math" panose="02040503050406030204" pitchFamily="18" charset="0"/>
                      </a:rPr>
                      <m:t>±</m:t>
                    </m:r>
                    <m:r>
                      <a:rPr lang="it" sz="1350" i="1">
                        <a:latin typeface="Cambria Math" panose="02040503050406030204" pitchFamily="18" charset="0"/>
                        <a:ea typeface="Cambria Math" panose="02040503050406030204" pitchFamily="18" charset="0"/>
                      </a:rPr>
                      <m:t> </m:t>
                    </m:r>
                  </m:oMath>
                </a14:m>
                <a:r>
                  <a:rPr lang="it" sz="1350" dirty="0">
                    <a:latin typeface="Cambria" panose="02040503050406030204" pitchFamily="18" charset="0"/>
                  </a:rPr>
                  <a:t>0.17</a:t>
                </a:r>
                <a:r>
                  <a:rPr lang="it" sz="1350" b="1" dirty="0">
                    <a:latin typeface="Cambria" panose="02040503050406030204" pitchFamily="18" charset="0"/>
                  </a:rPr>
                  <a:t/>
                </a:r>
                <a:br>
                  <a:rPr lang="it" sz="1350" b="1" dirty="0">
                    <a:latin typeface="Cambria" panose="02040503050406030204" pitchFamily="18" charset="0"/>
                  </a:rPr>
                </a:br>
                <a:r>
                  <a:rPr lang="it" sz="1350" b="1" dirty="0">
                    <a:latin typeface="Symbol" pitchFamily="2" charset="2"/>
                  </a:rPr>
                  <a:t>a </a:t>
                </a:r>
                <a:r>
                  <a:rPr lang="it" sz="1350" b="1" dirty="0">
                    <a:latin typeface="Cambria" panose="02040503050406030204" pitchFamily="18" charset="0"/>
                  </a:rPr>
                  <a:t>	=  2.76 </a:t>
                </a:r>
                <a14:m>
                  <m:oMath xmlns:m="http://schemas.openxmlformats.org/officeDocument/2006/math">
                    <m:r>
                      <a:rPr lang="it" sz="1350">
                        <a:latin typeface="Cambria Math" panose="02040503050406030204" pitchFamily="18" charset="0"/>
                        <a:ea typeface="Cambria Math" panose="02040503050406030204" pitchFamily="18" charset="0"/>
                      </a:rPr>
                      <m:t>±</m:t>
                    </m:r>
                    <m:r>
                      <a:rPr lang="it" sz="1350" i="1">
                        <a:latin typeface="Cambria Math" panose="02040503050406030204" pitchFamily="18" charset="0"/>
                        <a:ea typeface="Cambria Math" panose="02040503050406030204" pitchFamily="18" charset="0"/>
                      </a:rPr>
                      <m:t> </m:t>
                    </m:r>
                  </m:oMath>
                </a14:m>
                <a:r>
                  <a:rPr lang="it" sz="1350" dirty="0">
                    <a:latin typeface="Cambria" panose="02040503050406030204" pitchFamily="18" charset="0"/>
                  </a:rPr>
                  <a:t>0.24 </a:t>
                </a:r>
                <a14:m>
                  <m:oMath xmlns:m="http://schemas.openxmlformats.org/officeDocument/2006/math">
                    <m:r>
                      <a:rPr lang="it" sz="1350">
                        <a:latin typeface="Cambria Math" panose="02040503050406030204" pitchFamily="18" charset="0"/>
                        <a:ea typeface="Cambria Math" panose="02040503050406030204" pitchFamily="18" charset="0"/>
                      </a:rPr>
                      <m:t>±</m:t>
                    </m:r>
                    <m:r>
                      <a:rPr lang="it" sz="1350" i="1">
                        <a:latin typeface="Cambria Math" panose="02040503050406030204" pitchFamily="18" charset="0"/>
                        <a:ea typeface="Cambria Math" panose="02040503050406030204" pitchFamily="18" charset="0"/>
                      </a:rPr>
                      <m:t> </m:t>
                    </m:r>
                  </m:oMath>
                </a14:m>
                <a:r>
                  <a:rPr lang="it" sz="1350" dirty="0">
                    <a:latin typeface="Cambria" panose="02040503050406030204" pitchFamily="18" charset="0"/>
                  </a:rPr>
                  <a:t>0.48</a:t>
                </a:r>
                <a:endParaRPr lang="en-US" sz="1350" dirty="0">
                  <a:latin typeface="Cambria" panose="02040503050406030204" pitchFamily="18" charset="0"/>
                </a:endParaRPr>
              </a:p>
            </p:txBody>
          </p:sp>
        </mc:Choice>
        <mc:Fallback xmlns="">
          <p:sp>
            <p:nvSpPr>
              <p:cNvPr id="9" name="TextBox 8">
                <a:extLst>
                  <a:ext uri="{FF2B5EF4-FFF2-40B4-BE49-F238E27FC236}">
                    <a16:creationId xmlns:a16="http://schemas.microsoft.com/office/drawing/2014/main" id="{7050ABF0-B1AA-0245-A239-579616CFCA38}"/>
                  </a:ext>
                </a:extLst>
              </p:cNvPr>
              <p:cNvSpPr txBox="1">
                <a:spLocks noRot="1" noChangeAspect="1" noMove="1" noResize="1" noEditPoints="1" noAdjustHandles="1" noChangeArrowheads="1" noChangeShapeType="1" noTextEdit="1"/>
              </p:cNvSpPr>
              <p:nvPr/>
            </p:nvSpPr>
            <p:spPr>
              <a:xfrm>
                <a:off x="7235115" y="4315846"/>
                <a:ext cx="3225563" cy="923330"/>
              </a:xfrm>
              <a:prstGeom prst="rect">
                <a:avLst/>
              </a:prstGeom>
              <a:blipFill>
                <a:blip r:embed="rId4"/>
                <a:stretch>
                  <a:fillRect l="-1569" t="-2703" r="-392" b="-8108"/>
                </a:stretch>
              </a:blipFill>
            </p:spPr>
            <p:txBody>
              <a:bodyPr/>
              <a:lstStyle/>
              <a:p>
                <a:r>
                  <a:rPr lang="en-US">
                    <a:noFill/>
                  </a:rPr>
                  <a:t> </a:t>
                </a:r>
              </a:p>
            </p:txBody>
          </p:sp>
        </mc:Fallback>
      </mc:AlternateContent>
      <p:sp>
        <p:nvSpPr>
          <p:cNvPr id="10" name="TextBox 9">
            <a:extLst>
              <a:ext uri="{FF2B5EF4-FFF2-40B4-BE49-F238E27FC236}">
                <a16:creationId xmlns="" xmlns:a16="http://schemas.microsoft.com/office/drawing/2014/main" id="{45D5F0B7-158F-F24C-ABC7-99D9EEE15DAB}"/>
              </a:ext>
            </a:extLst>
          </p:cNvPr>
          <p:cNvSpPr txBox="1"/>
          <p:nvPr/>
        </p:nvSpPr>
        <p:spPr>
          <a:xfrm>
            <a:off x="5447317" y="1935028"/>
            <a:ext cx="513282" cy="276999"/>
          </a:xfrm>
          <a:prstGeom prst="rect">
            <a:avLst/>
          </a:prstGeom>
          <a:noFill/>
        </p:spPr>
        <p:txBody>
          <a:bodyPr wrap="none" rtlCol="0">
            <a:spAutoFit/>
          </a:bodyPr>
          <a:lstStyle/>
          <a:p>
            <a:r>
              <a:rPr lang="en-US" sz="1200" b="1" u="sng" dirty="0">
                <a:latin typeface="Cambria" panose="02040503050406030204" pitchFamily="18" charset="0"/>
              </a:rPr>
              <a:t>Data</a:t>
            </a:r>
          </a:p>
        </p:txBody>
      </p:sp>
      <p:sp>
        <p:nvSpPr>
          <p:cNvPr id="11" name="TextBox 10">
            <a:extLst>
              <a:ext uri="{FF2B5EF4-FFF2-40B4-BE49-F238E27FC236}">
                <a16:creationId xmlns="" xmlns:a16="http://schemas.microsoft.com/office/drawing/2014/main" id="{E0CC2919-8EDB-0348-A474-9FB738D08D1A}"/>
              </a:ext>
            </a:extLst>
          </p:cNvPr>
          <p:cNvSpPr txBox="1"/>
          <p:nvPr/>
        </p:nvSpPr>
        <p:spPr>
          <a:xfrm>
            <a:off x="5410491" y="3833077"/>
            <a:ext cx="1059201" cy="276999"/>
          </a:xfrm>
          <a:prstGeom prst="rect">
            <a:avLst/>
          </a:prstGeom>
          <a:noFill/>
        </p:spPr>
        <p:txBody>
          <a:bodyPr wrap="none" rtlCol="0">
            <a:spAutoFit/>
          </a:bodyPr>
          <a:lstStyle/>
          <a:p>
            <a:r>
              <a:rPr lang="en-US" sz="1200" b="1" u="sng" dirty="0">
                <a:latin typeface="Cambria" panose="02040503050406030204" pitchFamily="18" charset="0"/>
              </a:rPr>
              <a:t>Data + LQCD</a:t>
            </a:r>
          </a:p>
        </p:txBody>
      </p:sp>
      <p:sp>
        <p:nvSpPr>
          <p:cNvPr id="12" name="TextBox 11">
            <a:extLst>
              <a:ext uri="{FF2B5EF4-FFF2-40B4-BE49-F238E27FC236}">
                <a16:creationId xmlns="" xmlns:a16="http://schemas.microsoft.com/office/drawing/2014/main" id="{BFC207E7-D3CB-024A-BAF7-21C2EE8D867E}"/>
              </a:ext>
            </a:extLst>
          </p:cNvPr>
          <p:cNvSpPr txBox="1"/>
          <p:nvPr/>
        </p:nvSpPr>
        <p:spPr>
          <a:xfrm>
            <a:off x="1647439" y="5333880"/>
            <a:ext cx="2574487" cy="300082"/>
          </a:xfrm>
          <a:prstGeom prst="rect">
            <a:avLst/>
          </a:prstGeom>
          <a:noFill/>
        </p:spPr>
        <p:txBody>
          <a:bodyPr wrap="none" rtlCol="0">
            <a:spAutoFit/>
          </a:bodyPr>
          <a:lstStyle/>
          <a:p>
            <a:r>
              <a:rPr lang="en-US" sz="1350" b="1" dirty="0">
                <a:solidFill>
                  <a:srgbClr val="A23411"/>
                </a:solidFill>
                <a:latin typeface="Cambria" panose="02040503050406030204" pitchFamily="18" charset="0"/>
              </a:rPr>
              <a:t>LQCD results line up with data</a:t>
            </a:r>
          </a:p>
        </p:txBody>
      </p:sp>
      <p:sp>
        <p:nvSpPr>
          <p:cNvPr id="14" name="TextBox 13">
            <a:extLst>
              <a:ext uri="{FF2B5EF4-FFF2-40B4-BE49-F238E27FC236}">
                <a16:creationId xmlns="" xmlns:a16="http://schemas.microsoft.com/office/drawing/2014/main" id="{DB28E7F8-EE74-3745-95B2-BC0CFC452BA1}"/>
              </a:ext>
            </a:extLst>
          </p:cNvPr>
          <p:cNvSpPr txBox="1"/>
          <p:nvPr/>
        </p:nvSpPr>
        <p:spPr>
          <a:xfrm>
            <a:off x="2111845" y="1465757"/>
            <a:ext cx="2214773" cy="300082"/>
          </a:xfrm>
          <a:prstGeom prst="rect">
            <a:avLst/>
          </a:prstGeom>
          <a:noFill/>
        </p:spPr>
        <p:txBody>
          <a:bodyPr wrap="none" rtlCol="0">
            <a:spAutoFit/>
          </a:bodyPr>
          <a:lstStyle/>
          <a:p>
            <a:r>
              <a:rPr lang="en-US" sz="1350" b="1" dirty="0">
                <a:latin typeface="Cambria" panose="02040503050406030204" pitchFamily="18" charset="0"/>
              </a:rPr>
              <a:t>Add LQCD data at higher t</a:t>
            </a:r>
          </a:p>
        </p:txBody>
      </p:sp>
      <p:sp>
        <p:nvSpPr>
          <p:cNvPr id="7" name="TextBox 6">
            <a:extLst>
              <a:ext uri="{FF2B5EF4-FFF2-40B4-BE49-F238E27FC236}">
                <a16:creationId xmlns="" xmlns:a16="http://schemas.microsoft.com/office/drawing/2014/main" id="{33C20616-BEC3-0347-9F55-243C6AF42228}"/>
              </a:ext>
            </a:extLst>
          </p:cNvPr>
          <p:cNvSpPr txBox="1"/>
          <p:nvPr/>
        </p:nvSpPr>
        <p:spPr>
          <a:xfrm>
            <a:off x="4308298" y="2703296"/>
            <a:ext cx="656526" cy="300082"/>
          </a:xfrm>
          <a:prstGeom prst="rect">
            <a:avLst/>
          </a:prstGeom>
          <a:noFill/>
        </p:spPr>
        <p:txBody>
          <a:bodyPr wrap="none" rtlCol="0">
            <a:spAutoFit/>
          </a:bodyPr>
          <a:lstStyle/>
          <a:p>
            <a:r>
              <a:rPr lang="en-US" sz="1350" b="1" dirty="0">
                <a:latin typeface="Cambria" panose="02040503050406030204" pitchFamily="18" charset="0"/>
              </a:rPr>
              <a:t>LQCD </a:t>
            </a:r>
          </a:p>
        </p:txBody>
      </p:sp>
      <p:sp>
        <p:nvSpPr>
          <p:cNvPr id="19" name="TextBox 18">
            <a:extLst>
              <a:ext uri="{FF2B5EF4-FFF2-40B4-BE49-F238E27FC236}">
                <a16:creationId xmlns="" xmlns:a16="http://schemas.microsoft.com/office/drawing/2014/main" id="{853ADAD2-6C02-8040-B876-C720CE8566E9}"/>
              </a:ext>
            </a:extLst>
          </p:cNvPr>
          <p:cNvSpPr txBox="1"/>
          <p:nvPr/>
        </p:nvSpPr>
        <p:spPr>
          <a:xfrm>
            <a:off x="3086101" y="2702734"/>
            <a:ext cx="554960" cy="300082"/>
          </a:xfrm>
          <a:prstGeom prst="rect">
            <a:avLst/>
          </a:prstGeom>
          <a:noFill/>
        </p:spPr>
        <p:txBody>
          <a:bodyPr wrap="none" rtlCol="0">
            <a:spAutoFit/>
          </a:bodyPr>
          <a:lstStyle/>
          <a:p>
            <a:r>
              <a:rPr lang="en-US" sz="1350" b="1" dirty="0">
                <a:solidFill>
                  <a:srgbClr val="FF0000"/>
                </a:solidFill>
                <a:latin typeface="Cambria" panose="02040503050406030204" pitchFamily="18" charset="0"/>
              </a:rPr>
              <a:t>Data</a:t>
            </a:r>
          </a:p>
        </p:txBody>
      </p:sp>
    </p:spTree>
    <p:extLst>
      <p:ext uri="{BB962C8B-B14F-4D97-AF65-F5344CB8AC3E}">
        <p14:creationId xmlns:p14="http://schemas.microsoft.com/office/powerpoint/2010/main" val="16213023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41</a:t>
            </a:fld>
            <a:endParaRPr lang="en-US"/>
          </a:p>
        </p:txBody>
      </p:sp>
      <p:pic>
        <p:nvPicPr>
          <p:cNvPr id="6" name="Image 19" descr="asym_ndvcs_newcuts.eps"/>
          <p:cNvPicPr>
            <a:picLocks noChangeAspect="1"/>
          </p:cNvPicPr>
          <p:nvPr/>
        </p:nvPicPr>
        <p:blipFill>
          <a:blip r:embed="rId2" cstate="print"/>
          <a:stretch>
            <a:fillRect/>
          </a:stretch>
        </p:blipFill>
        <p:spPr>
          <a:xfrm>
            <a:off x="861232" y="595418"/>
            <a:ext cx="7512712" cy="5645892"/>
          </a:xfrm>
          <a:prstGeom prst="rect">
            <a:avLst/>
          </a:prstGeom>
        </p:spPr>
      </p:pic>
      <p:cxnSp>
        <p:nvCxnSpPr>
          <p:cNvPr id="21" name="Connecteur droit 21"/>
          <p:cNvCxnSpPr/>
          <p:nvPr/>
        </p:nvCxnSpPr>
        <p:spPr bwMode="auto">
          <a:xfrm>
            <a:off x="4237475" y="4531065"/>
            <a:ext cx="626902" cy="806"/>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2" name="ZoneTexte 22"/>
          <p:cNvSpPr txBox="1"/>
          <p:nvPr/>
        </p:nvSpPr>
        <p:spPr>
          <a:xfrm>
            <a:off x="4927579" y="4351058"/>
            <a:ext cx="1063112" cy="307777"/>
          </a:xfrm>
          <a:prstGeom prst="rect">
            <a:avLst/>
          </a:prstGeom>
          <a:noFill/>
        </p:spPr>
        <p:txBody>
          <a:bodyPr wrap="none" rtlCol="0">
            <a:spAutoFit/>
          </a:bodyPr>
          <a:lstStyle/>
          <a:p>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u</a:t>
            </a:r>
            <a:r>
              <a:rPr lang="fr-FR" sz="1400" dirty="0" smtClean="0">
                <a:latin typeface="Times New Roman" pitchFamily="18" charset="0"/>
                <a:cs typeface="Times New Roman" pitchFamily="18" charset="0"/>
              </a:rPr>
              <a:t>=.3, </a:t>
            </a:r>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d</a:t>
            </a:r>
            <a:r>
              <a:rPr lang="fr-FR" sz="1400" dirty="0" smtClean="0">
                <a:latin typeface="Times New Roman" pitchFamily="18" charset="0"/>
                <a:cs typeface="Times New Roman" pitchFamily="18" charset="0"/>
              </a:rPr>
              <a:t>=.1</a:t>
            </a:r>
            <a:endParaRPr lang="fr-FR" sz="1400" dirty="0">
              <a:latin typeface="Times New Roman" pitchFamily="18" charset="0"/>
              <a:cs typeface="Times New Roman" pitchFamily="18" charset="0"/>
            </a:endParaRPr>
          </a:p>
        </p:txBody>
      </p:sp>
      <p:cxnSp>
        <p:nvCxnSpPr>
          <p:cNvPr id="23" name="Connecteur droit 24"/>
          <p:cNvCxnSpPr/>
          <p:nvPr/>
        </p:nvCxnSpPr>
        <p:spPr bwMode="auto">
          <a:xfrm>
            <a:off x="4229403" y="4728392"/>
            <a:ext cx="626902" cy="80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ZoneTexte 25"/>
          <p:cNvSpPr txBox="1"/>
          <p:nvPr/>
        </p:nvSpPr>
        <p:spPr>
          <a:xfrm>
            <a:off x="4940605" y="4555217"/>
            <a:ext cx="1063112" cy="307777"/>
          </a:xfrm>
          <a:prstGeom prst="rect">
            <a:avLst/>
          </a:prstGeom>
          <a:noFill/>
        </p:spPr>
        <p:txBody>
          <a:bodyPr wrap="none" rtlCol="0">
            <a:spAutoFit/>
          </a:bodyPr>
          <a:lstStyle/>
          <a:p>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u</a:t>
            </a:r>
            <a:r>
              <a:rPr lang="fr-FR" sz="1400" dirty="0" smtClean="0">
                <a:latin typeface="Times New Roman" pitchFamily="18" charset="0"/>
                <a:cs typeface="Times New Roman" pitchFamily="18" charset="0"/>
              </a:rPr>
              <a:t>=.1, </a:t>
            </a:r>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d</a:t>
            </a:r>
            <a:r>
              <a:rPr lang="fr-FR" sz="1400" dirty="0" smtClean="0">
                <a:latin typeface="Times New Roman" pitchFamily="18" charset="0"/>
                <a:cs typeface="Times New Roman" pitchFamily="18" charset="0"/>
              </a:rPr>
              <a:t>=.1</a:t>
            </a:r>
            <a:endParaRPr lang="fr-FR" sz="1400" dirty="0">
              <a:latin typeface="Times New Roman" pitchFamily="18" charset="0"/>
              <a:cs typeface="Times New Roman" pitchFamily="18" charset="0"/>
            </a:endParaRPr>
          </a:p>
        </p:txBody>
      </p:sp>
      <p:cxnSp>
        <p:nvCxnSpPr>
          <p:cNvPr id="25" name="Connecteur droit 26"/>
          <p:cNvCxnSpPr/>
          <p:nvPr/>
        </p:nvCxnSpPr>
        <p:spPr bwMode="auto">
          <a:xfrm>
            <a:off x="4234427" y="4928669"/>
            <a:ext cx="626902" cy="806"/>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26" name="ZoneTexte 27"/>
          <p:cNvSpPr txBox="1"/>
          <p:nvPr/>
        </p:nvSpPr>
        <p:spPr>
          <a:xfrm>
            <a:off x="4926889" y="4764638"/>
            <a:ext cx="1063112" cy="307777"/>
          </a:xfrm>
          <a:prstGeom prst="rect">
            <a:avLst/>
          </a:prstGeom>
          <a:noFill/>
        </p:spPr>
        <p:txBody>
          <a:bodyPr wrap="none" rtlCol="0">
            <a:spAutoFit/>
          </a:bodyPr>
          <a:lstStyle/>
          <a:p>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u</a:t>
            </a:r>
            <a:r>
              <a:rPr lang="fr-FR" sz="1400" dirty="0" smtClean="0">
                <a:latin typeface="Times New Roman" pitchFamily="18" charset="0"/>
                <a:cs typeface="Times New Roman" pitchFamily="18" charset="0"/>
              </a:rPr>
              <a:t>=.3, </a:t>
            </a:r>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d</a:t>
            </a:r>
            <a:r>
              <a:rPr lang="fr-FR" sz="1400" dirty="0" smtClean="0">
                <a:latin typeface="Times New Roman" pitchFamily="18" charset="0"/>
                <a:cs typeface="Times New Roman" pitchFamily="18" charset="0"/>
              </a:rPr>
              <a:t>=.3</a:t>
            </a:r>
            <a:endParaRPr lang="fr-FR" sz="1400" dirty="0">
              <a:latin typeface="Times New Roman" pitchFamily="18" charset="0"/>
              <a:cs typeface="Times New Roman" pitchFamily="18" charset="0"/>
            </a:endParaRPr>
          </a:p>
        </p:txBody>
      </p:sp>
      <p:cxnSp>
        <p:nvCxnSpPr>
          <p:cNvPr id="27" name="Connecteur droit 28"/>
          <p:cNvCxnSpPr/>
          <p:nvPr/>
        </p:nvCxnSpPr>
        <p:spPr bwMode="auto">
          <a:xfrm>
            <a:off x="4226807" y="5129953"/>
            <a:ext cx="626902" cy="806"/>
          </a:xfrm>
          <a:prstGeom prst="line">
            <a:avLst/>
          </a:prstGeom>
          <a:solidFill>
            <a:schemeClr val="accent1"/>
          </a:solidFill>
          <a:ln w="9525" cap="flat" cmpd="sng" algn="ctr">
            <a:solidFill>
              <a:schemeClr val="tx1"/>
            </a:solidFill>
            <a:prstDash val="lgDashDot"/>
            <a:round/>
            <a:headEnd type="none" w="med" len="med"/>
            <a:tailEnd type="none" w="med" len="med"/>
          </a:ln>
          <a:effectLst/>
        </p:spPr>
      </p:cxnSp>
      <p:sp>
        <p:nvSpPr>
          <p:cNvPr id="28" name="ZoneTexte 29"/>
          <p:cNvSpPr txBox="1"/>
          <p:nvPr/>
        </p:nvSpPr>
        <p:spPr>
          <a:xfrm>
            <a:off x="4917745" y="4955627"/>
            <a:ext cx="1122423" cy="307777"/>
          </a:xfrm>
          <a:prstGeom prst="rect">
            <a:avLst/>
          </a:prstGeom>
          <a:noFill/>
        </p:spPr>
        <p:txBody>
          <a:bodyPr wrap="none" rtlCol="0">
            <a:spAutoFit/>
          </a:bodyPr>
          <a:lstStyle/>
          <a:p>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u</a:t>
            </a:r>
            <a:r>
              <a:rPr lang="fr-FR" sz="1400" dirty="0" smtClean="0">
                <a:latin typeface="Times New Roman" pitchFamily="18" charset="0"/>
                <a:cs typeface="Times New Roman" pitchFamily="18" charset="0"/>
              </a:rPr>
              <a:t>=.3, </a:t>
            </a:r>
            <a:r>
              <a:rPr lang="fr-FR" sz="1400" dirty="0" err="1" smtClean="0">
                <a:latin typeface="Times New Roman" pitchFamily="18" charset="0"/>
                <a:cs typeface="Times New Roman" pitchFamily="18" charset="0"/>
              </a:rPr>
              <a:t>J</a:t>
            </a:r>
            <a:r>
              <a:rPr lang="fr-FR" sz="1400" baseline="-25000" dirty="0" err="1" smtClean="0">
                <a:latin typeface="Times New Roman" pitchFamily="18" charset="0"/>
                <a:cs typeface="Times New Roman" pitchFamily="18" charset="0"/>
              </a:rPr>
              <a:t>d</a:t>
            </a:r>
            <a:r>
              <a:rPr lang="fr-FR" sz="1400" dirty="0" smtClean="0">
                <a:latin typeface="Times New Roman" pitchFamily="18" charset="0"/>
                <a:cs typeface="Times New Roman" pitchFamily="18" charset="0"/>
              </a:rPr>
              <a:t>=-.1</a:t>
            </a:r>
            <a:endParaRPr lang="fr-FR" sz="1400" dirty="0">
              <a:latin typeface="Times New Roman" pitchFamily="18" charset="0"/>
              <a:cs typeface="Times New Roman" pitchFamily="18" charset="0"/>
            </a:endParaRPr>
          </a:p>
        </p:txBody>
      </p:sp>
      <p:sp>
        <p:nvSpPr>
          <p:cNvPr id="30" name="ZoneTexte 14"/>
          <p:cNvSpPr txBox="1">
            <a:spLocks noChangeArrowheads="1"/>
          </p:cNvSpPr>
          <p:nvPr/>
        </p:nvSpPr>
        <p:spPr bwMode="auto">
          <a:xfrm>
            <a:off x="459932" y="189158"/>
            <a:ext cx="5917004" cy="523220"/>
          </a:xfrm>
          <a:prstGeom prst="rect">
            <a:avLst/>
          </a:prstGeom>
          <a:noFill/>
          <a:ln w="9525">
            <a:noFill/>
            <a:miter lim="800000"/>
            <a:headEnd/>
            <a:tailEnd/>
          </a:ln>
        </p:spPr>
        <p:txBody>
          <a:bodyPr wrap="none">
            <a:spAutoFit/>
          </a:bodyPr>
          <a:lstStyle/>
          <a:p>
            <a:r>
              <a:rPr lang="fr-FR" sz="2800" b="1" dirty="0" err="1">
                <a:latin typeface="Arial" charset="0"/>
                <a:ea typeface="Arial" charset="0"/>
                <a:cs typeface="Arial" charset="0"/>
              </a:rPr>
              <a:t>Beam</a:t>
            </a:r>
            <a:r>
              <a:rPr lang="fr-FR" sz="2800" b="1" dirty="0">
                <a:latin typeface="Arial" charset="0"/>
                <a:ea typeface="Arial" charset="0"/>
                <a:cs typeface="Arial" charset="0"/>
              </a:rPr>
              <a:t>-spin </a:t>
            </a:r>
            <a:r>
              <a:rPr lang="fr-FR" sz="2800" b="1" dirty="0" err="1">
                <a:latin typeface="Arial" charset="0"/>
                <a:ea typeface="Arial" charset="0"/>
                <a:cs typeface="Arial" charset="0"/>
              </a:rPr>
              <a:t>asymmetry</a:t>
            </a:r>
            <a:r>
              <a:rPr lang="fr-FR" sz="2800" b="1" dirty="0">
                <a:latin typeface="Arial" charset="0"/>
                <a:ea typeface="Arial" charset="0"/>
                <a:cs typeface="Arial" charset="0"/>
              </a:rPr>
              <a:t> for </a:t>
            </a:r>
            <a:r>
              <a:rPr lang="fr-FR" sz="2800" b="1" dirty="0" err="1">
                <a:latin typeface="Arial" charset="0"/>
                <a:ea typeface="Arial" charset="0"/>
                <a:cs typeface="Arial" charset="0"/>
              </a:rPr>
              <a:t>nDVCS</a:t>
            </a:r>
            <a:endParaRPr lang="fr-FR" sz="2800" b="1" dirty="0">
              <a:latin typeface="Arial" charset="0"/>
              <a:ea typeface="Arial" charset="0"/>
              <a:cs typeface="Arial" charset="0"/>
            </a:endParaRPr>
          </a:p>
        </p:txBody>
      </p:sp>
      <p:sp>
        <p:nvSpPr>
          <p:cNvPr id="13" name="TextBox 12"/>
          <p:cNvSpPr txBox="1"/>
          <p:nvPr/>
        </p:nvSpPr>
        <p:spPr>
          <a:xfrm>
            <a:off x="3005667" y="1441334"/>
            <a:ext cx="1465666" cy="461665"/>
          </a:xfrm>
          <a:prstGeom prst="rect">
            <a:avLst/>
          </a:prstGeom>
          <a:noFill/>
        </p:spPr>
        <p:txBody>
          <a:bodyPr wrap="none" rtlCol="0">
            <a:spAutoFit/>
          </a:bodyPr>
          <a:lstStyle/>
          <a:p>
            <a:r>
              <a:rPr lang="en-US" sz="2400" dirty="0" smtClean="0"/>
              <a:t>Projection</a:t>
            </a:r>
            <a:endParaRPr lang="en-US" sz="2400" dirty="0"/>
          </a:p>
        </p:txBody>
      </p:sp>
    </p:spTree>
    <p:extLst>
      <p:ext uri="{BB962C8B-B14F-4D97-AF65-F5344CB8AC3E}">
        <p14:creationId xmlns:p14="http://schemas.microsoft.com/office/powerpoint/2010/main" val="16854057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Comparison with </a:t>
            </a:r>
            <a:r>
              <a:rPr lang="en-US" sz="3600" dirty="0" smtClean="0">
                <a:latin typeface="Symbol" charset="2"/>
                <a:cs typeface="Symbol" charset="2"/>
              </a:rPr>
              <a:t>χ</a:t>
            </a:r>
            <a:r>
              <a:rPr lang="en-US" sz="3600" dirty="0" smtClean="0"/>
              <a:t>QSM</a:t>
            </a:r>
            <a:endParaRPr lang="en-US" sz="3600" dirty="0"/>
          </a:p>
        </p:txBody>
      </p:sp>
      <p:sp>
        <p:nvSpPr>
          <p:cNvPr id="3" name="Content Placeholder 2"/>
          <p:cNvSpPr>
            <a:spLocks noGrp="1"/>
          </p:cNvSpPr>
          <p:nvPr>
            <p:ph idx="1"/>
          </p:nvPr>
        </p:nvSpPr>
        <p:spPr>
          <a:xfrm>
            <a:off x="308918" y="800955"/>
            <a:ext cx="8644581" cy="1040545"/>
          </a:xfrm>
        </p:spPr>
        <p:txBody>
          <a:bodyPr>
            <a:normAutofit/>
          </a:bodyPr>
          <a:lstStyle/>
          <a:p>
            <a:r>
              <a:rPr lang="en-US" sz="1800" dirty="0" smtClean="0">
                <a:ea typeface="Arial" charset="0"/>
                <a:cs typeface="Arial" charset="0"/>
              </a:rPr>
              <a:t>Gravitational form factors may be computed in Lattice QCD. </a:t>
            </a:r>
          </a:p>
          <a:p>
            <a:r>
              <a:rPr lang="en-US" sz="1800" dirty="0" smtClean="0">
                <a:ea typeface="Arial" charset="0"/>
                <a:cs typeface="Arial" charset="0"/>
              </a:rPr>
              <a:t>In the chiral quark-soliton model (χQSM) the proton is modeled as a chiral soliton with the constituent quarks bound by a self-consistent pion field.  </a:t>
            </a:r>
            <a:endParaRPr lang="en-US" sz="1800" dirty="0">
              <a:ea typeface="Arial" charset="0"/>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9145" y="2318039"/>
            <a:ext cx="3978962" cy="2863612"/>
          </a:xfrm>
          <a:prstGeom prst="rect">
            <a:avLst/>
          </a:prstGeom>
        </p:spPr>
      </p:pic>
      <p:pic>
        <p:nvPicPr>
          <p:cNvPr id="6" name="Picture 5"/>
          <p:cNvPicPr>
            <a:picLocks/>
          </p:cNvPicPr>
          <p:nvPr/>
        </p:nvPicPr>
        <p:blipFill>
          <a:blip r:embed="rId3" cstate="screen">
            <a:extLst>
              <a:ext uri="{28A0092B-C50C-407E-A947-70E740481C1C}">
                <a14:useLocalDpi xmlns:a14="http://schemas.microsoft.com/office/drawing/2010/main"/>
              </a:ext>
            </a:extLst>
          </a:blip>
          <a:stretch>
            <a:fillRect/>
          </a:stretch>
        </p:blipFill>
        <p:spPr>
          <a:xfrm>
            <a:off x="4851398" y="2318039"/>
            <a:ext cx="3406902" cy="2440178"/>
          </a:xfrm>
          <a:prstGeom prst="rect">
            <a:avLst/>
          </a:prstGeom>
        </p:spPr>
      </p:pic>
      <p:sp>
        <p:nvSpPr>
          <p:cNvPr id="7" name="TextBox 6"/>
          <p:cNvSpPr txBox="1"/>
          <p:nvPr/>
        </p:nvSpPr>
        <p:spPr>
          <a:xfrm rot="16200000">
            <a:off x="-224428" y="3329861"/>
            <a:ext cx="1363749" cy="307777"/>
          </a:xfrm>
          <a:prstGeom prst="rect">
            <a:avLst/>
          </a:prstGeom>
          <a:noFill/>
        </p:spPr>
        <p:txBody>
          <a:bodyPr wrap="none" rtlCol="0">
            <a:spAutoFit/>
          </a:bodyPr>
          <a:lstStyle/>
          <a:p>
            <a:r>
              <a:rPr lang="en-US" sz="1400" dirty="0" smtClean="0"/>
              <a:t>r</a:t>
            </a:r>
            <a:r>
              <a:rPr lang="en-US" sz="1400" baseline="30000" dirty="0" smtClean="0"/>
              <a:t>2</a:t>
            </a:r>
            <a:r>
              <a:rPr lang="en-US" sz="1400" dirty="0" smtClean="0"/>
              <a:t>p(r) (GeV fm</a:t>
            </a:r>
            <a:r>
              <a:rPr lang="en-US" sz="1400" baseline="30000" dirty="0" smtClean="0"/>
              <a:t>-1</a:t>
            </a:r>
            <a:r>
              <a:rPr lang="en-US" sz="1400" dirty="0" smtClean="0"/>
              <a:t>) </a:t>
            </a:r>
            <a:endParaRPr lang="en-US" sz="1400" dirty="0"/>
          </a:p>
        </p:txBody>
      </p:sp>
      <p:sp>
        <p:nvSpPr>
          <p:cNvPr id="8" name="Rectangle 7"/>
          <p:cNvSpPr/>
          <p:nvPr/>
        </p:nvSpPr>
        <p:spPr>
          <a:xfrm>
            <a:off x="3379096" y="2586431"/>
            <a:ext cx="639994" cy="307777"/>
          </a:xfrm>
          <a:prstGeom prst="rect">
            <a:avLst/>
          </a:prstGeom>
        </p:spPr>
        <p:txBody>
          <a:bodyPr wrap="none">
            <a:spAutoFit/>
          </a:bodyPr>
          <a:lstStyle/>
          <a:p>
            <a:r>
              <a:rPr lang="en-US" sz="1400" dirty="0" smtClean="0">
                <a:latin typeface="Cambria"/>
                <a:cs typeface="Cambria"/>
              </a:rPr>
              <a:t>χQSM</a:t>
            </a:r>
            <a:endParaRPr lang="en-US" dirty="0">
              <a:latin typeface="Cambria"/>
              <a:cs typeface="Cambria"/>
            </a:endParaRPr>
          </a:p>
        </p:txBody>
      </p:sp>
      <p:sp>
        <p:nvSpPr>
          <p:cNvPr id="12" name="TextBox 11"/>
          <p:cNvSpPr txBox="1"/>
          <p:nvPr/>
        </p:nvSpPr>
        <p:spPr>
          <a:xfrm>
            <a:off x="443257" y="5493317"/>
            <a:ext cx="8510241" cy="615553"/>
          </a:xfrm>
          <a:prstGeom prst="rect">
            <a:avLst/>
          </a:prstGeom>
          <a:solidFill>
            <a:srgbClr val="CCFFCC"/>
          </a:solidFill>
          <a:ln>
            <a:solidFill>
              <a:srgbClr val="000090"/>
            </a:solidFill>
          </a:ln>
        </p:spPr>
        <p:txBody>
          <a:bodyPr wrap="square" rtlCol="0">
            <a:spAutoFit/>
          </a:bodyPr>
          <a:lstStyle/>
          <a:p>
            <a:r>
              <a:rPr lang="en-US" sz="1700" dirty="0" smtClean="0">
                <a:latin typeface="Arial" charset="0"/>
                <a:ea typeface="Arial" charset="0"/>
                <a:cs typeface="Arial" charset="0"/>
              </a:rPr>
              <a:t>The </a:t>
            </a:r>
            <a:r>
              <a:rPr lang="en-US" sz="1700" b="1" i="1" dirty="0" smtClean="0">
                <a:solidFill>
                  <a:srgbClr val="000090"/>
                </a:solidFill>
                <a:latin typeface="Arial" charset="0"/>
                <a:ea typeface="Arial" charset="0"/>
                <a:cs typeface="Arial" charset="0"/>
              </a:rPr>
              <a:t>d</a:t>
            </a:r>
            <a:r>
              <a:rPr lang="en-US" sz="1700" b="1" baseline="-25000" dirty="0" smtClean="0">
                <a:solidFill>
                  <a:srgbClr val="000090"/>
                </a:solidFill>
                <a:latin typeface="Arial" charset="0"/>
                <a:ea typeface="Arial" charset="0"/>
                <a:cs typeface="Arial" charset="0"/>
              </a:rPr>
              <a:t>1</a:t>
            </a:r>
            <a:r>
              <a:rPr lang="en-US" sz="1700" b="1" dirty="0" smtClean="0">
                <a:solidFill>
                  <a:srgbClr val="000090"/>
                </a:solidFill>
                <a:latin typeface="Arial" charset="0"/>
                <a:ea typeface="Arial" charset="0"/>
                <a:cs typeface="Arial" charset="0"/>
              </a:rPr>
              <a:t>(</a:t>
            </a:r>
            <a:r>
              <a:rPr lang="en-US" sz="1700" b="1" i="1" dirty="0" smtClean="0">
                <a:solidFill>
                  <a:srgbClr val="000090"/>
                </a:solidFill>
                <a:latin typeface="Arial" charset="0"/>
                <a:ea typeface="Arial" charset="0"/>
                <a:cs typeface="Arial" charset="0"/>
              </a:rPr>
              <a:t>t</a:t>
            </a:r>
            <a:r>
              <a:rPr lang="en-US" sz="1700" b="1" dirty="0" smtClean="0">
                <a:solidFill>
                  <a:srgbClr val="000090"/>
                </a:solidFill>
                <a:latin typeface="Arial" charset="0"/>
                <a:ea typeface="Arial" charset="0"/>
                <a:cs typeface="Arial" charset="0"/>
              </a:rPr>
              <a:t>=0) &lt; </a:t>
            </a:r>
            <a:r>
              <a:rPr lang="en-US" sz="1700" dirty="0" smtClean="0">
                <a:latin typeface="Arial" charset="0"/>
                <a:ea typeface="Arial" charset="0"/>
                <a:cs typeface="Arial" charset="0"/>
              </a:rPr>
              <a:t>0 is rooted  in the spontaneous </a:t>
            </a:r>
            <a:r>
              <a:rPr lang="en-US" sz="1700" dirty="0" err="1" smtClean="0">
                <a:latin typeface="Arial" charset="0"/>
                <a:ea typeface="Arial" charset="0"/>
                <a:cs typeface="Arial" charset="0"/>
              </a:rPr>
              <a:t>chiral</a:t>
            </a:r>
            <a:r>
              <a:rPr lang="en-US" sz="1700" dirty="0" smtClean="0">
                <a:latin typeface="Arial" charset="0"/>
                <a:ea typeface="Arial" charset="0"/>
                <a:cs typeface="Arial" charset="0"/>
              </a:rPr>
              <a:t> symmetry breaking (χSB).</a:t>
            </a:r>
          </a:p>
          <a:p>
            <a:r>
              <a:rPr lang="en-US" sz="1700" dirty="0" smtClean="0">
                <a:latin typeface="Arial" charset="0"/>
                <a:ea typeface="Arial" charset="0"/>
                <a:cs typeface="Arial" charset="0"/>
              </a:rPr>
              <a:t>In the </a:t>
            </a:r>
            <a:r>
              <a:rPr lang="en-US" sz="1700" dirty="0" smtClean="0">
                <a:solidFill>
                  <a:srgbClr val="BE1D1D"/>
                </a:solidFill>
                <a:latin typeface="Arial" charset="0"/>
                <a:ea typeface="Arial" charset="0"/>
                <a:cs typeface="Arial" charset="0"/>
              </a:rPr>
              <a:t>χQSM </a:t>
            </a:r>
            <a:r>
              <a:rPr lang="en-US" sz="1700" dirty="0" smtClean="0">
                <a:latin typeface="Arial" charset="0"/>
                <a:ea typeface="Arial" charset="0"/>
                <a:cs typeface="Arial" charset="0"/>
              </a:rPr>
              <a:t>the </a:t>
            </a:r>
            <a:r>
              <a:rPr lang="en-US" sz="1700" dirty="0" err="1" smtClean="0">
                <a:latin typeface="Arial" charset="0"/>
                <a:ea typeface="Arial" charset="0"/>
                <a:cs typeface="Arial" charset="0"/>
              </a:rPr>
              <a:t>pion</a:t>
            </a:r>
            <a:r>
              <a:rPr lang="en-US" sz="1700" dirty="0" smtClean="0">
                <a:latin typeface="Arial" charset="0"/>
                <a:ea typeface="Arial" charset="0"/>
                <a:cs typeface="Arial" charset="0"/>
              </a:rPr>
              <a:t> field provides the confining pressure at the proton’s periphery</a:t>
            </a:r>
            <a:r>
              <a:rPr lang="en-US" sz="1700" dirty="0" smtClean="0"/>
              <a:t>.  </a:t>
            </a:r>
            <a:endParaRPr lang="en-US" sz="1700" dirty="0"/>
          </a:p>
        </p:txBody>
      </p:sp>
      <p:sp>
        <p:nvSpPr>
          <p:cNvPr id="14" name="TextBox 13"/>
          <p:cNvSpPr txBox="1"/>
          <p:nvPr/>
        </p:nvSpPr>
        <p:spPr>
          <a:xfrm>
            <a:off x="1026941" y="1995388"/>
            <a:ext cx="3497008" cy="307777"/>
          </a:xfrm>
          <a:prstGeom prst="rect">
            <a:avLst/>
          </a:prstGeom>
          <a:noFill/>
        </p:spPr>
        <p:txBody>
          <a:bodyPr wrap="none" rtlCol="0">
            <a:spAutoFit/>
          </a:bodyPr>
          <a:lstStyle/>
          <a:p>
            <a:r>
              <a:rPr lang="en-US" sz="1400" i="1" dirty="0" smtClean="0">
                <a:latin typeface="Cambria"/>
                <a:cs typeface="Cambria"/>
              </a:rPr>
              <a:t>K. </a:t>
            </a:r>
            <a:r>
              <a:rPr lang="en-US" sz="1400" i="1" dirty="0" err="1" smtClean="0">
                <a:latin typeface="Cambria"/>
                <a:cs typeface="Cambria"/>
              </a:rPr>
              <a:t>Goeke</a:t>
            </a:r>
            <a:r>
              <a:rPr lang="en-US" sz="1400" i="1" dirty="0" smtClean="0">
                <a:latin typeface="Cambria"/>
                <a:cs typeface="Cambria"/>
              </a:rPr>
              <a:t> et al, </a:t>
            </a:r>
            <a:r>
              <a:rPr lang="en-US" sz="1400" i="1" dirty="0" err="1" smtClean="0">
                <a:latin typeface="Cambria"/>
                <a:cs typeface="Cambria"/>
              </a:rPr>
              <a:t>Phys.Rev</a:t>
            </a:r>
            <a:r>
              <a:rPr lang="en-US" sz="1400" i="1" dirty="0" smtClean="0">
                <a:latin typeface="Cambria"/>
                <a:cs typeface="Cambria"/>
              </a:rPr>
              <a:t>. D75 (2007) 094021 </a:t>
            </a:r>
            <a:endParaRPr lang="en-US" sz="1400" i="1" dirty="0">
              <a:latin typeface="Cambria"/>
              <a:cs typeface="Cambria"/>
            </a:endParaRPr>
          </a:p>
        </p:txBody>
      </p:sp>
      <p:grpSp>
        <p:nvGrpSpPr>
          <p:cNvPr id="21" name="Group 20"/>
          <p:cNvGrpSpPr/>
          <p:nvPr/>
        </p:nvGrpSpPr>
        <p:grpSpPr>
          <a:xfrm>
            <a:off x="6819900" y="2425697"/>
            <a:ext cx="1816100" cy="533403"/>
            <a:chOff x="6819900" y="2425697"/>
            <a:chExt cx="1816100" cy="533403"/>
          </a:xfrm>
        </p:grpSpPr>
        <p:sp>
          <p:nvSpPr>
            <p:cNvPr id="15" name="Rectangle 14"/>
            <p:cNvSpPr>
              <a:spLocks/>
            </p:cNvSpPr>
            <p:nvPr/>
          </p:nvSpPr>
          <p:spPr>
            <a:xfrm>
              <a:off x="6831044" y="2520969"/>
              <a:ext cx="443185" cy="71438"/>
            </a:xfrm>
            <a:prstGeom prst="rect">
              <a:avLst/>
            </a:prstGeom>
            <a:solidFill>
              <a:srgbClr val="249BA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19900" y="2654319"/>
              <a:ext cx="467732" cy="71438"/>
            </a:xfrm>
            <a:prstGeom prst="rect">
              <a:avLst/>
            </a:prstGeom>
            <a:solidFill>
              <a:srgbClr val="C9D63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19900" y="2797195"/>
              <a:ext cx="467732" cy="71438"/>
            </a:xfrm>
            <a:prstGeom prst="rect">
              <a:avLst/>
            </a:prstGeom>
            <a:solidFill>
              <a:srgbClr val="DD521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354450" y="2425697"/>
              <a:ext cx="1030848" cy="246220"/>
            </a:xfrm>
            <a:prstGeom prst="rect">
              <a:avLst/>
            </a:prstGeom>
            <a:noFill/>
          </p:spPr>
          <p:txBody>
            <a:bodyPr wrap="square" rtlCol="0">
              <a:spAutoFit/>
            </a:bodyPr>
            <a:lstStyle/>
            <a:p>
              <a:r>
                <a:rPr lang="en-US" sz="1000" dirty="0" smtClean="0">
                  <a:latin typeface="Cambria"/>
                  <a:cs typeface="Cambria"/>
                </a:rPr>
                <a:t>World data</a:t>
              </a:r>
              <a:endParaRPr lang="en-US" sz="1000" dirty="0">
                <a:latin typeface="Cambria"/>
                <a:cs typeface="Cambria"/>
              </a:endParaRPr>
            </a:p>
          </p:txBody>
        </p:sp>
        <p:sp>
          <p:nvSpPr>
            <p:cNvPr id="19" name="TextBox 18"/>
            <p:cNvSpPr txBox="1"/>
            <p:nvPr/>
          </p:nvSpPr>
          <p:spPr>
            <a:xfrm>
              <a:off x="7343316" y="2568573"/>
              <a:ext cx="924662" cy="246220"/>
            </a:xfrm>
            <a:prstGeom prst="rect">
              <a:avLst/>
            </a:prstGeom>
            <a:noFill/>
          </p:spPr>
          <p:txBody>
            <a:bodyPr wrap="square" rtlCol="0">
              <a:spAutoFit/>
            </a:bodyPr>
            <a:lstStyle/>
            <a:p>
              <a:r>
                <a:rPr lang="en-US" sz="1000" dirty="0" smtClean="0">
                  <a:latin typeface="Cambria"/>
                  <a:cs typeface="Cambria"/>
                </a:rPr>
                <a:t>CLAS data</a:t>
              </a:r>
              <a:endParaRPr lang="en-US" sz="1000" dirty="0">
                <a:latin typeface="Cambria"/>
                <a:cs typeface="Cambria"/>
              </a:endParaRPr>
            </a:p>
          </p:txBody>
        </p:sp>
        <p:sp>
          <p:nvSpPr>
            <p:cNvPr id="20" name="TextBox 19"/>
            <p:cNvSpPr txBox="1"/>
            <p:nvPr/>
          </p:nvSpPr>
          <p:spPr>
            <a:xfrm>
              <a:off x="7356016" y="2682101"/>
              <a:ext cx="1279984" cy="276999"/>
            </a:xfrm>
            <a:prstGeom prst="rect">
              <a:avLst/>
            </a:prstGeom>
            <a:noFill/>
          </p:spPr>
          <p:txBody>
            <a:bodyPr wrap="square" rtlCol="0">
              <a:spAutoFit/>
            </a:bodyPr>
            <a:lstStyle/>
            <a:p>
              <a:r>
                <a:rPr lang="en-US" sz="1000" dirty="0" smtClean="0">
                  <a:latin typeface="Cambria"/>
                  <a:cs typeface="Cambria"/>
                </a:rPr>
                <a:t>CLAS12 </a:t>
              </a:r>
              <a:r>
                <a:rPr lang="en-US" sz="1000" dirty="0" err="1" smtClean="0">
                  <a:latin typeface="Cambria"/>
                  <a:cs typeface="Cambria"/>
                </a:rPr>
                <a:t>proj</a:t>
              </a:r>
              <a:r>
                <a:rPr lang="en-US" sz="1200" dirty="0" smtClean="0">
                  <a:latin typeface="Cambria"/>
                  <a:cs typeface="Cambria"/>
                </a:rPr>
                <a:t>.</a:t>
              </a:r>
              <a:endParaRPr lang="en-US" sz="1200" dirty="0">
                <a:latin typeface="Cambria"/>
                <a:cs typeface="Cambria"/>
              </a:endParaRPr>
            </a:p>
          </p:txBody>
        </p:sp>
      </p:grpSp>
      <p:sp>
        <p:nvSpPr>
          <p:cNvPr id="22" name="TextBox 21"/>
          <p:cNvSpPr txBox="1"/>
          <p:nvPr/>
        </p:nvSpPr>
        <p:spPr>
          <a:xfrm>
            <a:off x="5867400" y="4863119"/>
            <a:ext cx="1758790" cy="369332"/>
          </a:xfrm>
          <a:prstGeom prst="rect">
            <a:avLst/>
          </a:prstGeom>
          <a:noFill/>
        </p:spPr>
        <p:txBody>
          <a:bodyPr wrap="none" rtlCol="0">
            <a:spAutoFit/>
          </a:bodyPr>
          <a:lstStyle/>
          <a:p>
            <a:r>
              <a:rPr lang="en-US" dirty="0" smtClean="0">
                <a:latin typeface="Cambria"/>
                <a:cs typeface="Cambria"/>
              </a:rPr>
              <a:t>Int(r</a:t>
            </a:r>
            <a:r>
              <a:rPr lang="en-US" baseline="30000" dirty="0" smtClean="0">
                <a:latin typeface="Cambria"/>
                <a:cs typeface="Cambria"/>
              </a:rPr>
              <a:t>2</a:t>
            </a:r>
            <a:r>
              <a:rPr lang="en-US" dirty="0" smtClean="0">
                <a:latin typeface="Cambria"/>
                <a:cs typeface="Cambria"/>
              </a:rPr>
              <a:t>p(r)dr = 0</a:t>
            </a:r>
            <a:endParaRPr lang="en-US" dirty="0">
              <a:latin typeface="Cambria"/>
              <a:cs typeface="Cambria"/>
            </a:endParaRPr>
          </a:p>
        </p:txBody>
      </p:sp>
    </p:spTree>
    <p:extLst>
      <p:ext uri="{BB962C8B-B14F-4D97-AF65-F5344CB8AC3E}">
        <p14:creationId xmlns:p14="http://schemas.microsoft.com/office/powerpoint/2010/main" val="725544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a:p>
        </p:txBody>
      </p:sp>
      <p:sp>
        <p:nvSpPr>
          <p:cNvPr id="5" name="Content Placeholder 2"/>
          <p:cNvSpPr>
            <a:spLocks noGrp="1"/>
          </p:cNvSpPr>
          <p:nvPr>
            <p:ph idx="1"/>
          </p:nvPr>
        </p:nvSpPr>
        <p:spPr>
          <a:xfrm>
            <a:off x="337457" y="947059"/>
            <a:ext cx="8469085" cy="5399313"/>
          </a:xfrm>
        </p:spPr>
        <p:txBody>
          <a:bodyPr>
            <a:normAutofit/>
          </a:bodyPr>
          <a:lstStyle/>
          <a:p>
            <a:pPr marL="0" indent="0">
              <a:buNone/>
            </a:pPr>
            <a:r>
              <a:rPr lang="en-US" sz="2400" b="1" dirty="0"/>
              <a:t>The Generalized Parton Distributions (GPDs) provide the theoretical framework to interpret the experimental </a:t>
            </a:r>
            <a:r>
              <a:rPr lang="en-US" sz="2400" b="1" dirty="0" smtClean="0"/>
              <a:t>data</a:t>
            </a:r>
          </a:p>
          <a:p>
            <a:pPr marL="0" indent="0">
              <a:buNone/>
            </a:pPr>
            <a:r>
              <a:rPr lang="en-US" sz="2400" u="sng" dirty="0" smtClean="0"/>
              <a:t>Breakthrough </a:t>
            </a:r>
            <a:r>
              <a:rPr lang="en-US" sz="2400" u="sng" dirty="0"/>
              <a:t>in theory of </a:t>
            </a:r>
            <a:r>
              <a:rPr lang="en-US" sz="2400" b="1" u="sng" dirty="0"/>
              <a:t>QCD</a:t>
            </a:r>
            <a:r>
              <a:rPr lang="en-US" sz="2400" u="sng" dirty="0"/>
              <a:t> (1990s)</a:t>
            </a:r>
            <a:r>
              <a:rPr lang="en-US" sz="2400" dirty="0"/>
              <a:t>: developing </a:t>
            </a:r>
            <a:r>
              <a:rPr lang="en-US" sz="2400" b="1" dirty="0" smtClean="0"/>
              <a:t>D</a:t>
            </a:r>
            <a:r>
              <a:rPr lang="en-US" sz="2400" dirty="0" smtClean="0"/>
              <a:t>eeply </a:t>
            </a:r>
            <a:r>
              <a:rPr lang="en-US" sz="2400" b="1" dirty="0" smtClean="0"/>
              <a:t>V</a:t>
            </a:r>
            <a:r>
              <a:rPr lang="en-US" sz="2400" dirty="0" smtClean="0"/>
              <a:t>irtual </a:t>
            </a:r>
            <a:r>
              <a:rPr lang="en-US" sz="2400" b="1" dirty="0" smtClean="0"/>
              <a:t>C</a:t>
            </a:r>
            <a:r>
              <a:rPr lang="en-US" sz="2400" dirty="0" smtClean="0"/>
              <a:t>ompton </a:t>
            </a:r>
            <a:r>
              <a:rPr lang="en-US" sz="2400" b="1" dirty="0" smtClean="0"/>
              <a:t>S</a:t>
            </a:r>
            <a:r>
              <a:rPr lang="en-US" sz="2400" dirty="0" smtClean="0"/>
              <a:t>cattering (</a:t>
            </a:r>
            <a:r>
              <a:rPr lang="en-US" sz="2400" b="1" dirty="0" smtClean="0"/>
              <a:t>DVCS</a:t>
            </a:r>
            <a:r>
              <a:rPr lang="en-US" sz="2400" dirty="0" smtClean="0"/>
              <a:t>) </a:t>
            </a:r>
            <a:r>
              <a:rPr lang="en-US" sz="2400" dirty="0"/>
              <a:t>as a tool to characterize the structure of the nucleon within </a:t>
            </a:r>
            <a:r>
              <a:rPr lang="en-US" sz="2400" b="1" dirty="0"/>
              <a:t>QCD</a:t>
            </a:r>
            <a:r>
              <a:rPr lang="en-US" sz="2400" dirty="0"/>
              <a:t> and showing how its properties can be probed through experiments. </a:t>
            </a:r>
            <a:endParaRPr lang="en-US" sz="2400" dirty="0" smtClean="0"/>
          </a:p>
          <a:p>
            <a:pPr marL="0" indent="0">
              <a:buNone/>
            </a:pPr>
            <a:endParaRPr lang="en-US" sz="1200" dirty="0"/>
          </a:p>
          <a:p>
            <a:pPr marL="0" indent="0" algn="ctr">
              <a:buNone/>
            </a:pPr>
            <a:r>
              <a:rPr lang="en-US" sz="2000" b="1" i="1" dirty="0" smtClean="0">
                <a:solidFill>
                  <a:srgbClr val="0070C0"/>
                </a:solidFill>
              </a:rPr>
              <a:t>D</a:t>
            </a:r>
            <a:r>
              <a:rPr lang="en-US" sz="2000" b="1" i="1" dirty="0">
                <a:solidFill>
                  <a:srgbClr val="0070C0"/>
                </a:solidFill>
              </a:rPr>
              <a:t>. Mueller (1994), </a:t>
            </a:r>
            <a:r>
              <a:rPr lang="en-US" sz="2000" b="1" i="1" dirty="0" err="1">
                <a:solidFill>
                  <a:srgbClr val="0070C0"/>
                </a:solidFill>
              </a:rPr>
              <a:t>X.Ji</a:t>
            </a:r>
            <a:r>
              <a:rPr lang="en-US" sz="2000" b="1" i="1" dirty="0">
                <a:solidFill>
                  <a:srgbClr val="0070C0"/>
                </a:solidFill>
              </a:rPr>
              <a:t> (1996), </a:t>
            </a:r>
            <a:r>
              <a:rPr lang="en-US" sz="2000" b="1" i="1" dirty="0" err="1">
                <a:solidFill>
                  <a:srgbClr val="0070C0"/>
                </a:solidFill>
              </a:rPr>
              <a:t>A.Radyushkin</a:t>
            </a:r>
            <a:r>
              <a:rPr lang="en-US" sz="2000" b="1" i="1" dirty="0">
                <a:solidFill>
                  <a:srgbClr val="0070C0"/>
                </a:solidFill>
              </a:rPr>
              <a:t> (1996</a:t>
            </a:r>
            <a:r>
              <a:rPr lang="en-US" sz="2000" b="1" i="1" dirty="0" smtClean="0">
                <a:solidFill>
                  <a:srgbClr val="0070C0"/>
                </a:solidFill>
              </a:rPr>
              <a:t>)</a:t>
            </a:r>
            <a:r>
              <a:rPr lang="en-US" sz="2000" b="1" i="1" dirty="0">
                <a:solidFill>
                  <a:srgbClr val="0070C0"/>
                </a:solidFill>
              </a:rPr>
              <a:t/>
            </a:r>
            <a:br>
              <a:rPr lang="en-US" sz="2000" b="1" i="1" dirty="0">
                <a:solidFill>
                  <a:srgbClr val="0070C0"/>
                </a:solidFill>
              </a:rPr>
            </a:br>
            <a:endParaRPr lang="en-US" sz="2000" b="1" i="1" dirty="0" smtClean="0">
              <a:solidFill>
                <a:srgbClr val="0070C0"/>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03485" y="4031821"/>
            <a:ext cx="1700997" cy="2068173"/>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5802" y="4012510"/>
            <a:ext cx="1476349" cy="208748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1434" y="4056933"/>
            <a:ext cx="1428843" cy="2043061"/>
          </a:xfrm>
          <a:prstGeom prst="rect">
            <a:avLst/>
          </a:prstGeom>
        </p:spPr>
      </p:pic>
      <p:sp>
        <p:nvSpPr>
          <p:cNvPr id="9" name="TextBox 8"/>
          <p:cNvSpPr txBox="1"/>
          <p:nvPr/>
        </p:nvSpPr>
        <p:spPr>
          <a:xfrm flipH="1">
            <a:off x="103695" y="226244"/>
            <a:ext cx="8898902" cy="461665"/>
          </a:xfrm>
          <a:prstGeom prst="rect">
            <a:avLst/>
          </a:prstGeom>
          <a:noFill/>
        </p:spPr>
        <p:txBody>
          <a:bodyPr wrap="square" rtlCol="0">
            <a:spAutoFit/>
          </a:bodyPr>
          <a:lstStyle/>
          <a:p>
            <a:r>
              <a:rPr lang="en-US" sz="2400" b="1" dirty="0" smtClean="0">
                <a:latin typeface="Arial" charset="0"/>
                <a:ea typeface="Arial" charset="0"/>
                <a:cs typeface="Arial" charset="0"/>
              </a:rPr>
              <a:t>GPDs</a:t>
            </a:r>
            <a:r>
              <a:rPr lang="en-US" sz="2400" b="1" dirty="0">
                <a:latin typeface="Arial" charset="0"/>
                <a:ea typeface="Arial" charset="0"/>
                <a:cs typeface="Arial" charset="0"/>
              </a:rPr>
              <a:t> </a:t>
            </a:r>
            <a:r>
              <a:rPr lang="en-US" sz="2400" b="1" dirty="0" smtClean="0">
                <a:latin typeface="Arial" charset="0"/>
                <a:ea typeface="Arial" charset="0"/>
                <a:cs typeface="Arial" charset="0"/>
              </a:rPr>
              <a:t>and QCD</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23080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6</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99965" y="1015372"/>
            <a:ext cx="5038710" cy="2936848"/>
          </a:xfrm>
          <a:prstGeom prst="rect">
            <a:avLst/>
          </a:prstGeom>
          <a:noFill/>
          <a:ln w="9525">
            <a:noFill/>
            <a:miter lim="800000"/>
            <a:headEnd/>
            <a:tailEnd/>
          </a:ln>
        </p:spPr>
      </p:pic>
      <p:sp>
        <p:nvSpPr>
          <p:cNvPr id="6" name="TextBox 5"/>
          <p:cNvSpPr txBox="1"/>
          <p:nvPr/>
        </p:nvSpPr>
        <p:spPr>
          <a:xfrm>
            <a:off x="0" y="5749287"/>
            <a:ext cx="9302547" cy="369332"/>
          </a:xfrm>
          <a:prstGeom prst="rect">
            <a:avLst/>
          </a:prstGeom>
          <a:noFill/>
        </p:spPr>
        <p:txBody>
          <a:bodyPr wrap="none" rtlCol="0">
            <a:spAutoFit/>
          </a:bodyPr>
          <a:lstStyle/>
          <a:p>
            <a:r>
              <a:rPr lang="en-US" sz="1800" b="1" smtClean="0">
                <a:latin typeface="Arial" pitchFamily="34" charset="0"/>
                <a:cs typeface="Arial" pitchFamily="34" charset="0"/>
              </a:rPr>
              <a:t>3-D Imaging conjointly in transverse impact parameter and longitudinal momentum</a:t>
            </a:r>
            <a:endParaRPr lang="en-US" sz="1800" b="1">
              <a:latin typeface="Arial" pitchFamily="34" charset="0"/>
              <a:cs typeface="Arial" pitchFamily="34" charset="0"/>
            </a:endParaRPr>
          </a:p>
        </p:txBody>
      </p:sp>
      <p:grpSp>
        <p:nvGrpSpPr>
          <p:cNvPr id="7" name="Group 11"/>
          <p:cNvGrpSpPr/>
          <p:nvPr/>
        </p:nvGrpSpPr>
        <p:grpSpPr>
          <a:xfrm>
            <a:off x="4724400" y="914400"/>
            <a:ext cx="4343400" cy="3942472"/>
            <a:chOff x="4724400" y="914400"/>
            <a:chExt cx="4343400" cy="3942472"/>
          </a:xfrm>
        </p:grpSpPr>
        <p:pic>
          <p:nvPicPr>
            <p:cNvPr id="8" name="Picture 7"/>
            <p:cNvPicPr>
              <a:picLocks noChangeAspect="1" noChangeArrowheads="1"/>
            </p:cNvPicPr>
            <p:nvPr/>
          </p:nvPicPr>
          <p:blipFill>
            <a:blip r:embed="rId3" cstate="print"/>
            <a:srcRect/>
            <a:stretch>
              <a:fillRect/>
            </a:stretch>
          </p:blipFill>
          <p:spPr bwMode="auto">
            <a:xfrm>
              <a:off x="4724400" y="914400"/>
              <a:ext cx="4343400" cy="3942472"/>
            </a:xfrm>
            <a:prstGeom prst="rect">
              <a:avLst/>
            </a:prstGeom>
            <a:noFill/>
            <a:ln w="9525">
              <a:noFill/>
              <a:miter lim="800000"/>
              <a:headEnd/>
              <a:tailEnd/>
            </a:ln>
          </p:spPr>
        </p:pic>
        <p:sp>
          <p:nvSpPr>
            <p:cNvPr id="9" name="Rectangle 8"/>
            <p:cNvSpPr/>
            <p:nvPr/>
          </p:nvSpPr>
          <p:spPr bwMode="auto">
            <a:xfrm>
              <a:off x="6400800" y="914400"/>
              <a:ext cx="1524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10" name="TextBox 36"/>
          <p:cNvSpPr txBox="1">
            <a:spLocks noChangeArrowheads="1"/>
          </p:cNvSpPr>
          <p:nvPr/>
        </p:nvSpPr>
        <p:spPr bwMode="auto">
          <a:xfrm>
            <a:off x="304800" y="4292647"/>
            <a:ext cx="2438400" cy="523220"/>
          </a:xfrm>
          <a:prstGeom prst="rect">
            <a:avLst/>
          </a:prstGeom>
          <a:noFill/>
          <a:ln w="9525">
            <a:solidFill>
              <a:srgbClr val="FF0000"/>
            </a:solidFill>
            <a:miter lim="800000"/>
            <a:headEnd/>
            <a:tailEnd/>
          </a:ln>
        </p:spPr>
        <p:txBody>
          <a:bodyPr wrap="square">
            <a:spAutoFit/>
          </a:bodyPr>
          <a:lstStyle/>
          <a:p>
            <a:r>
              <a:rPr lang="en-US" sz="1400">
                <a:latin typeface="Arial" pitchFamily="34" charset="0"/>
                <a:cs typeface="Arial" pitchFamily="34" charset="0"/>
              </a:rPr>
              <a:t>x: average fraction of quark </a:t>
            </a:r>
            <a:br>
              <a:rPr lang="en-US" sz="1400">
                <a:latin typeface="Arial" pitchFamily="34" charset="0"/>
                <a:cs typeface="Arial" pitchFamily="34" charset="0"/>
              </a:rPr>
            </a:br>
            <a:r>
              <a:rPr lang="en-US" sz="1400">
                <a:latin typeface="Arial" pitchFamily="34" charset="0"/>
                <a:cs typeface="Arial" pitchFamily="34" charset="0"/>
              </a:rPr>
              <a:t>    longitudinal momentum  </a:t>
            </a:r>
          </a:p>
        </p:txBody>
      </p:sp>
      <p:grpSp>
        <p:nvGrpSpPr>
          <p:cNvPr id="11" name="Group 18"/>
          <p:cNvGrpSpPr/>
          <p:nvPr/>
        </p:nvGrpSpPr>
        <p:grpSpPr>
          <a:xfrm>
            <a:off x="381000" y="4890683"/>
            <a:ext cx="2209755" cy="584775"/>
            <a:chOff x="228645" y="4876801"/>
            <a:chExt cx="2209755" cy="584775"/>
          </a:xfrm>
        </p:grpSpPr>
        <p:sp>
          <p:nvSpPr>
            <p:cNvPr id="12" name="Rectangle 41"/>
            <p:cNvSpPr>
              <a:spLocks noChangeArrowheads="1"/>
            </p:cNvSpPr>
            <p:nvPr/>
          </p:nvSpPr>
          <p:spPr bwMode="auto">
            <a:xfrm>
              <a:off x="228645" y="4876801"/>
              <a:ext cx="2209755" cy="584775"/>
            </a:xfrm>
            <a:prstGeom prst="rect">
              <a:avLst/>
            </a:prstGeom>
            <a:noFill/>
            <a:ln w="9525">
              <a:solidFill>
                <a:srgbClr val="FF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noProof="0" smtClean="0">
                  <a:ln>
                    <a:noFill/>
                  </a:ln>
                  <a:solidFill>
                    <a:sysClr val="windowText" lastClr="000000"/>
                  </a:solidFill>
                  <a:effectLst/>
                  <a:uLnTx/>
                  <a:uFillTx/>
                </a:rPr>
                <a:t>   :</a:t>
              </a:r>
              <a:r>
                <a:rPr kumimoji="0" lang="en-US" sz="1400" b="0" i="0" u="none" strike="noStrike" kern="0" cap="none" spc="0" normalizeH="0" baseline="0" noProof="0" smtClean="0">
                  <a:ln>
                    <a:noFill/>
                  </a:ln>
                  <a:solidFill>
                    <a:sysClr val="windowText" lastClr="000000"/>
                  </a:solidFill>
                  <a:effectLst/>
                  <a:uLnTx/>
                  <a:uFillTx/>
                  <a:latin typeface="Arial" charset="0"/>
                  <a:ea typeface="Arial" charset="0"/>
                  <a:cs typeface="Arial" charset="0"/>
                </a:rPr>
                <a:t>fraction of longitudinal </a:t>
              </a:r>
              <a:br>
                <a:rPr kumimoji="0" lang="en-US" sz="1400" b="0" i="0" u="none" strike="noStrike" kern="0" cap="none" spc="0" normalizeH="0" baseline="0" noProof="0" smtClean="0">
                  <a:ln>
                    <a:noFill/>
                  </a:ln>
                  <a:solidFill>
                    <a:sysClr val="windowText" lastClr="000000"/>
                  </a:solidFill>
                  <a:effectLst/>
                  <a:uLnTx/>
                  <a:uFillTx/>
                  <a:latin typeface="Arial" charset="0"/>
                  <a:ea typeface="Arial" charset="0"/>
                  <a:cs typeface="Arial" charset="0"/>
                </a:rPr>
              </a:br>
              <a:r>
                <a:rPr kumimoji="0" lang="en-US" sz="1400" b="0" i="0" u="none" strike="noStrike" kern="0" cap="none" spc="0" normalizeH="0" baseline="0" noProof="0" smtClean="0">
                  <a:ln>
                    <a:noFill/>
                  </a:ln>
                  <a:solidFill>
                    <a:sysClr val="windowText" lastClr="000000"/>
                  </a:solidFill>
                  <a:effectLst/>
                  <a:uLnTx/>
                  <a:uFillTx/>
                  <a:latin typeface="Arial" charset="0"/>
                  <a:ea typeface="Arial" charset="0"/>
                  <a:cs typeface="Arial" charset="0"/>
                </a:rPr>
                <a:t>      momentum transfer</a:t>
              </a:r>
              <a:endParaRPr kumimoji="0" lang="en-US" sz="1400" b="0" i="0" u="none" strike="noStrike" kern="0" cap="none" spc="0" normalizeH="0" baseline="-25000" noProof="0" smtClean="0">
                <a:ln>
                  <a:noFill/>
                </a:ln>
                <a:solidFill>
                  <a:sysClr val="windowText" lastClr="000000"/>
                </a:solidFill>
                <a:effectLst/>
                <a:uLnTx/>
                <a:uFillTx/>
                <a:latin typeface="Arial" charset="0"/>
                <a:ea typeface="Arial" charset="0"/>
                <a:cs typeface="Arial" charset="0"/>
                <a:sym typeface="Symbol" pitchFamily="18" charset="2"/>
              </a:endParaRPr>
            </a:p>
          </p:txBody>
        </p:sp>
        <p:pic>
          <p:nvPicPr>
            <p:cNvPr id="13" name="Picture 1"/>
            <p:cNvPicPr>
              <a:picLocks noChangeAspect="1" noChangeArrowheads="1"/>
            </p:cNvPicPr>
            <p:nvPr/>
          </p:nvPicPr>
          <p:blipFill>
            <a:blip r:embed="rId4" cstate="print"/>
            <a:srcRect/>
            <a:stretch>
              <a:fillRect/>
            </a:stretch>
          </p:blipFill>
          <p:spPr bwMode="auto">
            <a:xfrm>
              <a:off x="304800" y="4953000"/>
              <a:ext cx="223966" cy="276225"/>
            </a:xfrm>
            <a:prstGeom prst="rect">
              <a:avLst/>
            </a:prstGeom>
            <a:noFill/>
            <a:ln w="9525">
              <a:noFill/>
              <a:miter lim="800000"/>
              <a:headEnd/>
              <a:tailEnd/>
            </a:ln>
          </p:spPr>
        </p:pic>
      </p:grpSp>
      <p:sp>
        <p:nvSpPr>
          <p:cNvPr id="14" name="TextBox 13"/>
          <p:cNvSpPr txBox="1"/>
          <p:nvPr/>
        </p:nvSpPr>
        <p:spPr>
          <a:xfrm>
            <a:off x="2810125" y="5104994"/>
            <a:ext cx="6151043" cy="400110"/>
          </a:xfrm>
          <a:prstGeom prst="rect">
            <a:avLst/>
          </a:prstGeom>
          <a:noFill/>
          <a:ln>
            <a:solidFill>
              <a:srgbClr val="FF0000"/>
            </a:solidFill>
          </a:ln>
        </p:spPr>
        <p:txBody>
          <a:bodyPr wrap="none" rtlCol="0">
            <a:spAutoFit/>
          </a:bodyPr>
          <a:lstStyle/>
          <a:p>
            <a:r>
              <a:rPr lang="en-US" sz="2000" i="1" smtClean="0">
                <a:solidFill>
                  <a:srgbClr val="FF0000"/>
                </a:solidFill>
                <a:latin typeface="Arial" pitchFamily="34" charset="0"/>
                <a:cs typeface="Arial" pitchFamily="34" charset="0"/>
              </a:rPr>
              <a:t>H, E, H, E </a:t>
            </a:r>
            <a:r>
              <a:rPr lang="en-US" sz="2000" smtClean="0">
                <a:latin typeface="Arial" pitchFamily="34" charset="0"/>
                <a:cs typeface="Arial" pitchFamily="34" charset="0"/>
              </a:rPr>
              <a:t>: </a:t>
            </a:r>
            <a:r>
              <a:rPr lang="en-US" sz="2000" b="1" smtClean="0">
                <a:latin typeface="Arial" pitchFamily="34" charset="0"/>
                <a:cs typeface="Arial" pitchFamily="34" charset="0"/>
              </a:rPr>
              <a:t>G</a:t>
            </a:r>
            <a:r>
              <a:rPr lang="en-US" sz="2000" smtClean="0">
                <a:latin typeface="Arial" pitchFamily="34" charset="0"/>
                <a:cs typeface="Arial" pitchFamily="34" charset="0"/>
              </a:rPr>
              <a:t>eneralized </a:t>
            </a:r>
            <a:r>
              <a:rPr lang="en-US" sz="2000" b="1" smtClean="0">
                <a:latin typeface="Arial" pitchFamily="34" charset="0"/>
                <a:cs typeface="Arial" pitchFamily="34" charset="0"/>
              </a:rPr>
              <a:t>P</a:t>
            </a:r>
            <a:r>
              <a:rPr lang="en-US" sz="2000" smtClean="0">
                <a:latin typeface="Arial" pitchFamily="34" charset="0"/>
                <a:cs typeface="Arial" pitchFamily="34" charset="0"/>
              </a:rPr>
              <a:t>arton </a:t>
            </a:r>
            <a:r>
              <a:rPr lang="en-US" sz="2000" b="1" smtClean="0">
                <a:latin typeface="Arial" pitchFamily="34" charset="0"/>
                <a:cs typeface="Arial" pitchFamily="34" charset="0"/>
              </a:rPr>
              <a:t>Di</a:t>
            </a:r>
            <a:r>
              <a:rPr lang="en-US" sz="2000" smtClean="0">
                <a:latin typeface="Arial" pitchFamily="34" charset="0"/>
                <a:cs typeface="Arial" pitchFamily="34" charset="0"/>
              </a:rPr>
              <a:t>stributions (</a:t>
            </a:r>
            <a:r>
              <a:rPr lang="en-US" sz="2000" b="1" smtClean="0">
                <a:latin typeface="Arial" pitchFamily="34" charset="0"/>
                <a:cs typeface="Arial" pitchFamily="34" charset="0"/>
              </a:rPr>
              <a:t>GPDs</a:t>
            </a:r>
            <a:r>
              <a:rPr lang="en-US" sz="2000" smtClean="0">
                <a:latin typeface="Arial" pitchFamily="34" charset="0"/>
                <a:cs typeface="Arial" pitchFamily="34" charset="0"/>
              </a:rPr>
              <a:t>)</a:t>
            </a:r>
            <a:endParaRPr lang="en-US" sz="2000">
              <a:latin typeface="Arial" pitchFamily="34" charset="0"/>
              <a:cs typeface="Arial" pitchFamily="34" charset="0"/>
            </a:endParaRPr>
          </a:p>
        </p:txBody>
      </p:sp>
      <p:sp>
        <p:nvSpPr>
          <p:cNvPr id="15" name="TextBox 14"/>
          <p:cNvSpPr txBox="1"/>
          <p:nvPr/>
        </p:nvSpPr>
        <p:spPr>
          <a:xfrm>
            <a:off x="76200" y="838200"/>
            <a:ext cx="5562600" cy="400110"/>
          </a:xfrm>
          <a:prstGeom prst="rect">
            <a:avLst/>
          </a:prstGeom>
          <a:noFill/>
        </p:spPr>
        <p:txBody>
          <a:bodyPr wrap="square" rtlCol="0">
            <a:spAutoFit/>
          </a:bodyPr>
          <a:lstStyle/>
          <a:p>
            <a:r>
              <a:rPr lang="en-US" sz="2000" b="1" dirty="0" smtClean="0">
                <a:latin typeface="Arial" pitchFamily="34" charset="0"/>
                <a:cs typeface="Arial" pitchFamily="34" charset="0"/>
              </a:rPr>
              <a:t>DVCS and Generalized Parton Distributions </a:t>
            </a:r>
            <a:endParaRPr lang="en-US" sz="2000" b="1" dirty="0">
              <a:latin typeface="Arial" pitchFamily="34" charset="0"/>
              <a:cs typeface="Arial" pitchFamily="34" charset="0"/>
            </a:endParaRPr>
          </a:p>
        </p:txBody>
      </p:sp>
      <p:sp>
        <p:nvSpPr>
          <p:cNvPr id="16" name="Rectangle 24"/>
          <p:cNvSpPr>
            <a:spLocks noChangeArrowheads="1"/>
          </p:cNvSpPr>
          <p:nvPr/>
        </p:nvSpPr>
        <p:spPr bwMode="auto">
          <a:xfrm>
            <a:off x="3409362" y="4957456"/>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a:solidFill>
                  <a:srgbClr val="FFFF00"/>
                </a:solidFill>
                <a:latin typeface="Times New Roman" charset="0"/>
              </a:rPr>
              <a:t>  </a:t>
            </a:r>
            <a:r>
              <a:rPr lang="en-US" sz="2400" b="1">
                <a:solidFill>
                  <a:srgbClr val="FF0000"/>
                </a:solidFill>
                <a:latin typeface="Times New Roman" charset="0"/>
              </a:rPr>
              <a:t>~</a:t>
            </a:r>
            <a:endParaRPr lang="en-US" sz="2400" b="1">
              <a:solidFill>
                <a:srgbClr val="FF0000"/>
              </a:solidFill>
              <a:latin typeface="Tahoma" charset="0"/>
            </a:endParaRPr>
          </a:p>
        </p:txBody>
      </p:sp>
      <p:sp>
        <p:nvSpPr>
          <p:cNvPr id="17" name="Rectangle 24"/>
          <p:cNvSpPr>
            <a:spLocks noChangeArrowheads="1"/>
          </p:cNvSpPr>
          <p:nvPr/>
        </p:nvSpPr>
        <p:spPr bwMode="auto">
          <a:xfrm>
            <a:off x="3723589" y="4957456"/>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a:solidFill>
                  <a:srgbClr val="FFFF00"/>
                </a:solidFill>
                <a:latin typeface="Times New Roman" charset="0"/>
              </a:rPr>
              <a:t>  </a:t>
            </a:r>
            <a:r>
              <a:rPr lang="en-US" sz="2400" b="1">
                <a:solidFill>
                  <a:srgbClr val="FF0000"/>
                </a:solidFill>
                <a:latin typeface="Times New Roman" charset="0"/>
              </a:rPr>
              <a:t>~</a:t>
            </a:r>
            <a:endParaRPr lang="en-US" sz="2400" b="1">
              <a:solidFill>
                <a:srgbClr val="FF0000"/>
              </a:solidFill>
              <a:latin typeface="Tahoma" charset="0"/>
            </a:endParaRPr>
          </a:p>
        </p:txBody>
      </p:sp>
      <p:sp>
        <p:nvSpPr>
          <p:cNvPr id="19" name="TextBox 18"/>
          <p:cNvSpPr txBox="1"/>
          <p:nvPr/>
        </p:nvSpPr>
        <p:spPr>
          <a:xfrm>
            <a:off x="20069" y="202959"/>
            <a:ext cx="9262407" cy="523220"/>
          </a:xfrm>
          <a:prstGeom prst="rect">
            <a:avLst/>
          </a:prstGeom>
          <a:noFill/>
        </p:spPr>
        <p:txBody>
          <a:bodyPr wrap="none" rtlCol="0">
            <a:spAutoFit/>
          </a:bodyPr>
          <a:lstStyle/>
          <a:p>
            <a:r>
              <a:rPr lang="en-US" sz="2800" b="1" dirty="0" smtClean="0">
                <a:latin typeface="Arial" charset="0"/>
                <a:ea typeface="Arial" charset="0"/>
                <a:cs typeface="Arial" charset="0"/>
              </a:rPr>
              <a:t>Deeply Virtual Compton Scattering (</a:t>
            </a:r>
            <a:r>
              <a:rPr lang="en-US" sz="2800" b="1" smtClean="0">
                <a:latin typeface="Arial" charset="0"/>
                <a:ea typeface="Arial" charset="0"/>
                <a:cs typeface="Arial" charset="0"/>
              </a:rPr>
              <a:t>DVCS) and GPDs</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819177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a:p>
        </p:txBody>
      </p:sp>
      <p:pic>
        <p:nvPicPr>
          <p:cNvPr id="5" name="Content Placehold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128" y="873062"/>
            <a:ext cx="8369807" cy="4736402"/>
          </a:xfrm>
          <a:prstGeom prst="rect">
            <a:avLst/>
          </a:prstGeom>
        </p:spPr>
      </p:pic>
      <p:sp>
        <p:nvSpPr>
          <p:cNvPr id="6" name="TextBox 5"/>
          <p:cNvSpPr txBox="1"/>
          <p:nvPr/>
        </p:nvSpPr>
        <p:spPr>
          <a:xfrm>
            <a:off x="1103314" y="5754498"/>
            <a:ext cx="7215437" cy="461665"/>
          </a:xfrm>
          <a:prstGeom prst="rect">
            <a:avLst/>
          </a:prstGeom>
          <a:noFill/>
        </p:spPr>
        <p:txBody>
          <a:bodyPr wrap="none" rtlCol="0">
            <a:spAutoFit/>
          </a:bodyPr>
          <a:lstStyle/>
          <a:p>
            <a:r>
              <a:rPr lang="en-US" sz="2400" b="1" smtClean="0">
                <a:latin typeface="Arial" charset="0"/>
                <a:ea typeface="Arial" charset="0"/>
                <a:cs typeface="Arial" charset="0"/>
              </a:rPr>
              <a:t>Measured both asymmetries and cross sections</a:t>
            </a:r>
            <a:endParaRPr lang="en-US" sz="2400" b="1">
              <a:latin typeface="Arial" charset="0"/>
              <a:ea typeface="Arial" charset="0"/>
              <a:cs typeface="Arial" charset="0"/>
            </a:endParaRPr>
          </a:p>
        </p:txBody>
      </p:sp>
      <p:sp>
        <p:nvSpPr>
          <p:cNvPr id="7" name="TextBox 6"/>
          <p:cNvSpPr txBox="1"/>
          <p:nvPr/>
        </p:nvSpPr>
        <p:spPr>
          <a:xfrm>
            <a:off x="271604" y="204808"/>
            <a:ext cx="8385565" cy="523220"/>
          </a:xfrm>
          <a:prstGeom prst="rect">
            <a:avLst/>
          </a:prstGeom>
          <a:noFill/>
        </p:spPr>
        <p:txBody>
          <a:bodyPr wrap="none" rtlCol="0">
            <a:spAutoFit/>
          </a:bodyPr>
          <a:lstStyle/>
          <a:p>
            <a:r>
              <a:rPr lang="en-US" sz="2800" b="1" dirty="0" smtClean="0">
                <a:latin typeface="Arial" charset="0"/>
                <a:ea typeface="Arial" charset="0"/>
                <a:cs typeface="Arial" charset="0"/>
              </a:rPr>
              <a:t>Deeply Virtual Compton Scattering - Experiment</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986093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Rectangle 8"/>
          <p:cNvSpPr>
            <a:spLocks noGrp="1" noChangeArrowheads="1"/>
          </p:cNvSpPr>
          <p:nvPr>
            <p:ph idx="1"/>
          </p:nvPr>
        </p:nvSpPr>
        <p:spPr bwMode="auto">
          <a:xfrm>
            <a:off x="308919" y="966055"/>
            <a:ext cx="8464378" cy="482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b="1" dirty="0" smtClean="0">
                <a:latin typeface="Arial" charset="0"/>
                <a:cs typeface="Arial" charset="0"/>
              </a:rPr>
              <a:t>Facilities and equipment to Explore Hadron Structure  became possible with all the advancement in detector, Electronics and Computing technologies</a:t>
            </a:r>
          </a:p>
          <a:p>
            <a:pPr eaLnBrk="0" hangingPunct="0"/>
            <a:endParaRPr lang="en-US" sz="1400" b="1" dirty="0" smtClean="0">
              <a:latin typeface="Arial" charset="0"/>
              <a:cs typeface="Arial" charset="0"/>
            </a:endParaRPr>
          </a:p>
          <a:p>
            <a:pPr eaLnBrk="0" hangingPunct="0"/>
            <a:r>
              <a:rPr lang="en-US" sz="2400" b="1" dirty="0" smtClean="0">
                <a:latin typeface="Arial" charset="0"/>
                <a:cs typeface="Arial" charset="0"/>
              </a:rPr>
              <a:t>Unprecedented </a:t>
            </a:r>
            <a:r>
              <a:rPr lang="en-US" sz="2400" b="1" dirty="0">
                <a:latin typeface="Arial" charset="0"/>
                <a:cs typeface="Arial" charset="0"/>
              </a:rPr>
              <a:t>capabilities:</a:t>
            </a:r>
          </a:p>
          <a:p>
            <a:pPr lvl="1" eaLnBrk="0" hangingPunct="0">
              <a:buFontTx/>
              <a:buChar char="•"/>
            </a:pPr>
            <a:r>
              <a:rPr lang="en-US" b="1" dirty="0">
                <a:latin typeface="Arial" charset="0"/>
                <a:cs typeface="Arial" charset="0"/>
              </a:rPr>
              <a:t> </a:t>
            </a:r>
            <a:r>
              <a:rPr lang="en-US" sz="1800" dirty="0">
                <a:cs typeface="Arial" charset="0"/>
              </a:rPr>
              <a:t>High Intensity</a:t>
            </a:r>
          </a:p>
          <a:p>
            <a:pPr lvl="1" eaLnBrk="0" hangingPunct="0">
              <a:buFontTx/>
              <a:buChar char="•"/>
            </a:pPr>
            <a:r>
              <a:rPr lang="en-US" sz="1800" dirty="0">
                <a:cs typeface="Arial" charset="0"/>
              </a:rPr>
              <a:t> High Duty Factor</a:t>
            </a:r>
          </a:p>
          <a:p>
            <a:pPr lvl="1" eaLnBrk="0" hangingPunct="0">
              <a:buFontTx/>
              <a:buChar char="•"/>
            </a:pPr>
            <a:r>
              <a:rPr lang="en-US" sz="1800" dirty="0">
                <a:cs typeface="Arial" charset="0"/>
              </a:rPr>
              <a:t> High </a:t>
            </a:r>
            <a:r>
              <a:rPr lang="en-US" sz="1800" dirty="0" smtClean="0">
                <a:cs typeface="Arial" charset="0"/>
              </a:rPr>
              <a:t>Polarization</a:t>
            </a:r>
          </a:p>
          <a:p>
            <a:pPr lvl="1" eaLnBrk="0" hangingPunct="0">
              <a:buFontTx/>
              <a:buChar char="•"/>
            </a:pPr>
            <a:r>
              <a:rPr lang="en-US" sz="1800" dirty="0" smtClean="0">
                <a:cs typeface="Arial" charset="0"/>
              </a:rPr>
              <a:t> Large </a:t>
            </a:r>
            <a:r>
              <a:rPr lang="en-US" sz="1800" dirty="0">
                <a:cs typeface="Arial" charset="0"/>
              </a:rPr>
              <a:t>acceptance detectors</a:t>
            </a:r>
          </a:p>
          <a:p>
            <a:pPr lvl="1" eaLnBrk="0" hangingPunct="0">
              <a:buFontTx/>
              <a:buChar char="•"/>
            </a:pPr>
            <a:r>
              <a:rPr lang="en-US" sz="1800" dirty="0">
                <a:cs typeface="Arial" charset="0"/>
              </a:rPr>
              <a:t> State-of-the-art </a:t>
            </a:r>
            <a:r>
              <a:rPr lang="en-US" sz="1800" dirty="0" smtClean="0">
                <a:cs typeface="Arial" charset="0"/>
              </a:rPr>
              <a:t>polarimetry  and polarized targets</a:t>
            </a:r>
          </a:p>
          <a:p>
            <a:pPr lvl="1" eaLnBrk="0" hangingPunct="0">
              <a:buFontTx/>
              <a:buChar char="•"/>
            </a:pPr>
            <a:r>
              <a:rPr lang="en-US" sz="1800" dirty="0" smtClean="0">
                <a:cs typeface="Arial" charset="0"/>
              </a:rPr>
              <a:t> High luminosity</a:t>
            </a:r>
          </a:p>
          <a:p>
            <a:pPr lvl="1" eaLnBrk="0" hangingPunct="0">
              <a:buFontTx/>
              <a:buChar char="•"/>
            </a:pPr>
            <a:r>
              <a:rPr lang="mr-IN" sz="1800" dirty="0" smtClean="0">
                <a:cs typeface="Arial" charset="0"/>
              </a:rPr>
              <a:t>…</a:t>
            </a:r>
            <a:endParaRPr lang="en-US" sz="1800" dirty="0">
              <a:cs typeface="Arial" charset="0"/>
            </a:endParaRPr>
          </a:p>
          <a:p>
            <a:pPr eaLnBrk="0" hangingPunct="0">
              <a:buFontTx/>
              <a:buChar char="•"/>
            </a:pPr>
            <a:endParaRPr lang="en-US" sz="1200" b="1" dirty="0" smtClean="0">
              <a:latin typeface="Arial" charset="0"/>
              <a:cs typeface="Arial" charset="0"/>
            </a:endParaRPr>
          </a:p>
          <a:p>
            <a:pPr eaLnBrk="0" hangingPunct="0">
              <a:buFontTx/>
              <a:buChar char="•"/>
            </a:pPr>
            <a:r>
              <a:rPr lang="en-US" b="1" dirty="0" smtClean="0">
                <a:latin typeface="Arial" charset="0"/>
                <a:cs typeface="Arial" charset="0"/>
              </a:rPr>
              <a:t>Facilities and laboratories working together</a:t>
            </a:r>
            <a:endParaRPr lang="en-US" b="1" dirty="0">
              <a:latin typeface="Arial" charset="0"/>
              <a:cs typeface="Arial" charset="0"/>
            </a:endParaRPr>
          </a:p>
        </p:txBody>
      </p:sp>
      <p:sp>
        <p:nvSpPr>
          <p:cNvPr id="7" name="Title 6"/>
          <p:cNvSpPr txBox="1">
            <a:spLocks noGrp="1"/>
          </p:cNvSpPr>
          <p:nvPr>
            <p:ph type="title"/>
          </p:nvPr>
        </p:nvSpPr>
        <p:spPr>
          <a:xfrm>
            <a:off x="9427" y="316549"/>
            <a:ext cx="9240928" cy="410882"/>
          </a:xfrm>
          <a:prstGeom prst="rect">
            <a:avLst/>
          </a:prstGeom>
          <a:noFill/>
        </p:spPr>
        <p:txBody>
          <a:bodyPr wrap="none" rtlCol="0">
            <a:spAutoFit/>
          </a:bodyPr>
          <a:lstStyle/>
          <a:p>
            <a:r>
              <a:rPr lang="en-US" sz="2300" b="1" dirty="0" smtClean="0">
                <a:latin typeface="Arial" charset="0"/>
                <a:ea typeface="Arial" charset="0"/>
                <a:cs typeface="Arial" charset="0"/>
              </a:rPr>
              <a:t>Facilities &amp; Equipment to Explore Hadron Structure </a:t>
            </a:r>
            <a:endParaRPr lang="en-US" sz="2300" b="1" dirty="0">
              <a:latin typeface="Arial" charset="0"/>
              <a:ea typeface="Arial" charset="0"/>
              <a:cs typeface="Arial" charset="0"/>
            </a:endParaRPr>
          </a:p>
        </p:txBody>
      </p:sp>
    </p:spTree>
    <p:extLst>
      <p:ext uri="{BB962C8B-B14F-4D97-AF65-F5344CB8AC3E}">
        <p14:creationId xmlns:p14="http://schemas.microsoft.com/office/powerpoint/2010/main" val="143487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lstStyle/>
          <a:p>
            <a:pPr>
              <a:defRPr/>
            </a:pPr>
            <a:r>
              <a:rPr lang="en-US" kern="0" cap="none" dirty="0" smtClean="0">
                <a:solidFill>
                  <a:srgbClr val="000000"/>
                </a:solidFill>
                <a:latin typeface="Arial" pitchFamily="34" charset="0"/>
              </a:rPr>
              <a:t>Jefferson Lab Overview</a:t>
            </a:r>
            <a:endParaRPr lang="en-US" kern="0" cap="none" dirty="0">
              <a:solidFill>
                <a:srgbClr val="000000"/>
              </a:solidFill>
              <a:latin typeface="Arial" pitchFamily="34" charset="0"/>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8" name="Table 7"/>
          <p:cNvGraphicFramePr>
            <a:graphicFrameLocks noGrp="1"/>
          </p:cNvGraphicFramePr>
          <p:nvPr>
            <p:extLst/>
          </p:nvPr>
        </p:nvGraphicFramePr>
        <p:xfrm>
          <a:off x="65088" y="890561"/>
          <a:ext cx="4151209" cy="6041136"/>
        </p:xfrm>
        <a:graphic>
          <a:graphicData uri="http://schemas.openxmlformats.org/drawingml/2006/table">
            <a:tbl>
              <a:tblPr firstRow="1" bandRow="1"/>
              <a:tblGrid>
                <a:gridCol w="4151209">
                  <a:extLst>
                    <a:ext uri="{9D8B030D-6E8A-4147-A177-3AD203B41FA5}">
                      <a16:colId xmlns="" xmlns:a16="http://schemas.microsoft.com/office/drawing/2014/main" xmlns:mv="urn:schemas-microsoft-com:mac:vml" xmlns:mc="http://schemas.openxmlformats.org/markup-compatibility/2006" val="20000"/>
                    </a:ext>
                  </a:extLst>
                </a:gridCol>
              </a:tblGrid>
              <a:tr h="591489">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7338" marR="0" lvl="0" indent="-287338"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One of 17 U.S. Department of Energy National Laboratories</a:t>
                      </a:r>
                    </a:p>
                    <a:p>
                      <a:pPr marL="744538" marR="0" lvl="1" indent="-287338"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Single program focus on Nuclear Physics</a:t>
                      </a:r>
                    </a:p>
                    <a:p>
                      <a:pPr marL="287338" marR="0" lvl="0" indent="-287338"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287338" marR="0" lvl="0" indent="-287338" algn="l" defTabSz="914400" rtl="0" eaLnBrk="0" fontAlgn="base" latinLnBrk="0" hangingPunct="0">
                        <a:lnSpc>
                          <a:spcPct val="100000"/>
                        </a:lnSpc>
                        <a:spcBef>
                          <a:spcPct val="20000"/>
                        </a:spcBef>
                        <a:spcAft>
                          <a:spcPct val="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Created to build and operate the Continuous Electron Beam Accelerator Facility (CEBAF), world-unique user facility for Nuclear Physics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Mission is to gain a deeper understanding of the structure of matter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Through advances in fundamental research in nuclear physics </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Through advances in accelerator science and technology</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In operation since 1995</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288925" marR="0" lvl="0" indent="-288925" algn="l" defTabSz="914400" rtl="0" eaLnBrk="0" fontAlgn="base" latinLnBrk="0" hangingPunct="0">
                        <a:lnSpc>
                          <a:spcPct val="100000"/>
                        </a:lnSpc>
                        <a:spcBef>
                          <a:spcPct val="20000"/>
                        </a:spcBef>
                        <a:spcAft>
                          <a:spcPct val="0"/>
                        </a:spcAft>
                        <a:buClrTx/>
                        <a:buSzTx/>
                        <a:buFontTx/>
                        <a:buChar char="•"/>
                        <a:tabLst/>
                        <a:defRPr/>
                      </a:pPr>
                      <a:r>
                        <a:rPr kumimoji="0" lang="en-US" sz="16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Managed for DOE by Jefferson Science Associates, LLC (JSA)</a:t>
                      </a:r>
                      <a:endPar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1"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xmlns:mv="urn:schemas-microsoft-com:mac:vml" xmlns:mc="http://schemas.openxmlformats.org/markup-compatibility/2006"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8410683"/>
              </p:ext>
            </p:extLst>
          </p:nvPr>
        </p:nvGraphicFramePr>
        <p:xfrm>
          <a:off x="4226807" y="3969038"/>
          <a:ext cx="4715174" cy="2609088"/>
        </p:xfrm>
        <a:graphic>
          <a:graphicData uri="http://schemas.openxmlformats.org/drawingml/2006/table">
            <a:tbl>
              <a:tblPr firstRow="1" bandRow="1"/>
              <a:tblGrid>
                <a:gridCol w="4715174">
                  <a:extLst>
                    <a:ext uri="{9D8B030D-6E8A-4147-A177-3AD203B41FA5}">
                      <a16:colId xmlns="" xmlns:a16="http://schemas.microsoft.com/office/drawing/2014/main" xmlns:mv="urn:schemas-microsoft-com:mac:vml" xmlns:mc="http://schemas.openxmlformats.org/markup-compatibility/2006" val="20000"/>
                    </a:ext>
                  </a:extLst>
                </a:gridCol>
              </a:tblGrid>
              <a:tr h="2367967">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800" b="1"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Jefferson Lab by the numbers: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700 employees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169 acre site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1,600 Active Users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27 Joint faculty</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1" i="0" u="none" strike="noStrike" kern="0" cap="none" spc="0" normalizeH="0" baseline="0" noProof="0" dirty="0" smtClean="0">
                          <a:ln>
                            <a:noFill/>
                          </a:ln>
                          <a:solidFill>
                            <a:srgbClr val="FF0000"/>
                          </a:solidFill>
                          <a:effectLst/>
                          <a:uLnTx/>
                          <a:uFillTx/>
                          <a:latin typeface="Arial" pitchFamily="34" charset="0"/>
                          <a:ea typeface="+mn-ea"/>
                          <a:cs typeface="Arial" pitchFamily="34" charset="0"/>
                        </a:rPr>
                        <a:t>608 PhDs granted to-date (more than 200 in progress)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K-12 programs serve more than 12,000 students and 950 teachers annually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8F8F8"/>
                    </a:solidFill>
                  </a:tcPr>
                </a:tc>
                <a:extLst>
                  <a:ext uri="{0D108BD9-81ED-4DB2-BD59-A6C34878D82A}">
                    <a16:rowId xmlns="" xmlns:a16="http://schemas.microsoft.com/office/drawing/2014/main" xmlns:mv="urn:schemas-microsoft-com:mac:vml" xmlns:mc="http://schemas.openxmlformats.org/markup-compatibility/2006" val="10000"/>
                  </a:ext>
                </a:extLst>
              </a:tr>
            </a:tbl>
          </a:graphicData>
        </a:graphic>
      </p:graphicFrame>
      <p:pic>
        <p:nvPicPr>
          <p:cNvPr id="9" name="Picture 25" descr="ACC_18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773597" y="794918"/>
            <a:ext cx="3284271" cy="309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9283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1|15.2"/>
</p:tagLst>
</file>

<file path=ppt/theme/theme1.xml><?xml version="1.0" encoding="utf-8"?>
<a:theme xmlns:a="http://schemas.openxmlformats.org/drawingml/2006/main" name="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7A9992D1-7024-A740-925F-C69EF509E2FF}" vid="{1BA63485-8226-9948-BD88-7C461ED892FA}"/>
    </a:ext>
  </a:extLst>
</a:theme>
</file>

<file path=ppt/theme/theme2.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JLabStandardPPTTemplate" id="{A76DDB89-9485-FD4D-98A9-DF1C06249F3D}" vid="{808B238C-84FF-B441-8654-84F07F73F6B9}"/>
    </a:ext>
  </a:extLst>
</a:theme>
</file>

<file path=ppt/theme/theme3.xml><?xml version="1.0" encoding="utf-8"?>
<a:theme xmlns:a="http://schemas.openxmlformats.org/drawingml/2006/main" name="CLAS_COLL_MEETING_06_2010">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Times New Roman"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inac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23068</TotalTime>
  <Words>2265</Words>
  <Application>Microsoft Office PowerPoint</Application>
  <PresentationFormat>On-screen Show (4:3)</PresentationFormat>
  <Paragraphs>374</Paragraphs>
  <Slides>42</Slides>
  <Notes>8</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JeffersonLabTemplate</vt:lpstr>
      <vt:lpstr>Office Theme</vt:lpstr>
      <vt:lpstr>CLAS_COLL_MEETING_06_2010</vt:lpstr>
      <vt:lpstr>Ninacor template</vt:lpstr>
      <vt:lpstr> The Gravitational Structure of the Proton</vt:lpstr>
      <vt:lpstr>PowerPoint Presentation</vt:lpstr>
      <vt:lpstr>PowerPoint Presentation</vt:lpstr>
      <vt:lpstr>PowerPoint Presentation</vt:lpstr>
      <vt:lpstr>PowerPoint Presentation</vt:lpstr>
      <vt:lpstr>PowerPoint Presentation</vt:lpstr>
      <vt:lpstr>PowerPoint Presentation</vt:lpstr>
      <vt:lpstr>Facilities &amp; Equipment to Explore Hadron Structure </vt:lpstr>
      <vt:lpstr>Jefferson Lab Overview</vt:lpstr>
      <vt:lpstr>CLAS Experiment</vt:lpstr>
      <vt:lpstr>PowerPoint Presentation</vt:lpstr>
      <vt:lpstr>DVCS Unpolarized Cross-Sections</vt:lpstr>
      <vt:lpstr>Fits to determine H(x ,t)</vt:lpstr>
      <vt:lpstr>Probing Gravitational properties of the proton?</vt:lpstr>
      <vt:lpstr>Why study mechanical properties of particles?</vt:lpstr>
      <vt:lpstr>The GPDs and Gravitational Form factors</vt:lpstr>
      <vt:lpstr>From GFF to mechanical properties</vt:lpstr>
      <vt:lpstr>From GPDs to Compton Form Factors (CFF)</vt:lpstr>
      <vt:lpstr>DQ1(t) - Gravitational Form Factor</vt:lpstr>
      <vt:lpstr>DQ1(t) - Gravitational Form Factor</vt:lpstr>
      <vt:lpstr>The pressure distribution inside the proton</vt:lpstr>
      <vt:lpstr>In the News </vt:lpstr>
      <vt:lpstr>12 GeV CEBAF Upgrade Project is Complete, On-time and On-Budget!</vt:lpstr>
      <vt:lpstr>12 GeV CEBAF Upgrade Project is Complete, On-time and On-Budget!</vt:lpstr>
      <vt:lpstr>DVCS with polarized e- beam in Hall A/C</vt:lpstr>
      <vt:lpstr>The CLAS12 Detector</vt:lpstr>
      <vt:lpstr>PowerPoint Presentation</vt:lpstr>
      <vt:lpstr>GPDs Kinematics</vt:lpstr>
      <vt:lpstr>GPDs Kinematics</vt:lpstr>
      <vt:lpstr>ALU  Projections for 12GeV</vt:lpstr>
      <vt:lpstr>ALU - Projections for protons</vt:lpstr>
      <vt:lpstr>First CLAS12 Run – DVCS- BSA</vt:lpstr>
      <vt:lpstr>First CLAS12 Run – DVCS BSA</vt:lpstr>
      <vt:lpstr>Extracting D(t) and pressure p(r) inside Proton –  12 GeV simulations</vt:lpstr>
      <vt:lpstr>Next: Looking at the forces</vt:lpstr>
      <vt:lpstr>Visualization</vt:lpstr>
      <vt:lpstr>PowerPoint Presentation</vt:lpstr>
      <vt:lpstr>Summary</vt:lpstr>
      <vt:lpstr>PowerPoint Presentation</vt:lpstr>
      <vt:lpstr>Effect of limited t-range</vt:lpstr>
      <vt:lpstr>PowerPoint Presentation</vt:lpstr>
      <vt:lpstr>Comparison with χQSM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Henderson</dc:creator>
  <cp:lastModifiedBy>Kyriakos</cp:lastModifiedBy>
  <cp:revision>674</cp:revision>
  <cp:lastPrinted>2018-06-13T16:30:43Z</cp:lastPrinted>
  <dcterms:created xsi:type="dcterms:W3CDTF">2018-10-25T08:15:21Z</dcterms:created>
  <dcterms:modified xsi:type="dcterms:W3CDTF">2019-11-20T07:57:26Z</dcterms:modified>
</cp:coreProperties>
</file>